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93" d="100"/>
          <a:sy n="93" d="100"/>
        </p:scale>
        <p:origin x="96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問觀點：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理解文章觀點或發表個人見解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583177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觀點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理解文中人物的觀點或者文章作者的觀點，如評價人物的性格、行為，發表對事情的看法等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根據題目要求，在文中找到相關信息（關鍵人物、關鍵句等）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39807" y="2752704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找到表達看法的句子，結合前後文內容，分析人物或作者持有的觀點</a:t>
            </a:r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，或思考自己的觀點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422" y="2775429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590904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結合選項判斷答案，或總結成句子作答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615875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412776"/>
            <a:ext cx="10513168" cy="365670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學生應該如何提升學習效率？在我看來，合理安排時間至關重要。我們每天的時間有限，但切不可全花在學習上，亦不可全花在玩樂上。合理分配學習和放鬆的時間，做到勞逸結合，讓身體張弛有度，這樣才有助於提高學習的效率而不至於傷身。我的老師也曾教育我說制定合適的學習目標才能使效率最大化，我反而覺得定期對所學內容進行整理和反思更重要。此外，相較於同時學習多個項目，我認為在一個時期集中學習一項內容，效率會更高一些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1" y="4293096"/>
            <a:ext cx="8424936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分析文章中作者表達的觀點，分辨出哪些觀點只是作為引述而並非作者自己所想，然後在選項中找出相應的選項。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973099" y="1196752"/>
            <a:ext cx="8245801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根據第三段，下列哪</a:t>
            </a:r>
            <a:r>
              <a:rPr lang="zh-CN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  <a:sym typeface="Wingdings" panose="05000000000000000000" pitchFamily="2" charset="2"/>
              </a:rPr>
              <a:t>兩項</a:t>
            </a:r>
            <a:r>
              <a:rPr lang="zh-CN" altLang="en-US" sz="5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zh-CN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  <a:sym typeface="Wingdings" panose="05000000000000000000" pitchFamily="2" charset="2"/>
              </a:rPr>
              <a:t>不是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作者的觀點？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應該兼顧學習與放鬆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應該同時學習多項內容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應該合理安排學習時間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應該定期進行整理和反思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E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應該制定合適的學習目標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字方塊 3">
            <a:extLst>
              <a:ext uri="{FF2B5EF4-FFF2-40B4-BE49-F238E27FC236}">
                <a16:creationId xmlns:a16="http://schemas.microsoft.com/office/drawing/2014/main" id="{F551F86F-A704-F411-90D0-4ADE8F3A7F91}"/>
              </a:ext>
            </a:extLst>
          </p:cNvPr>
          <p:cNvSpPr txBox="1"/>
          <p:nvPr/>
        </p:nvSpPr>
        <p:spPr>
          <a:xfrm>
            <a:off x="839416" y="1412776"/>
            <a:ext cx="10513168" cy="365670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學生應該如何提升學習效率？在我看來，合理安排時間至關重要。我們每天的時間有限，但切不可全花在學習上，亦不可全花在玩樂上。合理分配學習和放鬆的時間，做到勞逸結合，讓身體張弛有度，這樣才有助於提高學習的效率而不至於傷身。我的老師也曾教育我說制定合適的學習目標才能使效率最大化，我反而覺得定期對所學內容進行整理和反思更重要。此外，相較於同時學習多個項目，我認為在一個時期集中學習一項內容，效率會更高一些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911424" y="2780928"/>
            <a:ext cx="43204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71B24DBD-71D5-ABC5-958C-1C0B3843415C}"/>
              </a:ext>
            </a:extLst>
          </p:cNvPr>
          <p:cNvCxnSpPr>
            <a:cxnSpLocks/>
          </p:cNvCxnSpPr>
          <p:nvPr/>
        </p:nvCxnSpPr>
        <p:spPr bwMode="auto">
          <a:xfrm>
            <a:off x="2423592" y="3212976"/>
            <a:ext cx="4464496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5D4D105A-C4C8-5F85-8B19-77F9D537D3B1}"/>
              </a:ext>
            </a:extLst>
          </p:cNvPr>
          <p:cNvCxnSpPr>
            <a:cxnSpLocks/>
          </p:cNvCxnSpPr>
          <p:nvPr/>
        </p:nvCxnSpPr>
        <p:spPr bwMode="auto">
          <a:xfrm>
            <a:off x="8112224" y="2348880"/>
            <a:ext cx="309634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0F4E9DB1-5933-88AB-4021-6350CEEA395C}"/>
              </a:ext>
            </a:extLst>
          </p:cNvPr>
          <p:cNvCxnSpPr>
            <a:cxnSpLocks/>
          </p:cNvCxnSpPr>
          <p:nvPr/>
        </p:nvCxnSpPr>
        <p:spPr bwMode="auto">
          <a:xfrm>
            <a:off x="1055440" y="4581128"/>
            <a:ext cx="540060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E1B03CC-AC90-1138-DEDC-9015895651B0}"/>
              </a:ext>
            </a:extLst>
          </p:cNvPr>
          <p:cNvCxnSpPr>
            <a:cxnSpLocks/>
          </p:cNvCxnSpPr>
          <p:nvPr/>
        </p:nvCxnSpPr>
        <p:spPr bwMode="auto">
          <a:xfrm>
            <a:off x="8760296" y="4149080"/>
            <a:ext cx="259228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B29009D8-AE2A-D64D-9154-9E35AFE9C7A6}"/>
              </a:ext>
            </a:extLst>
          </p:cNvPr>
          <p:cNvCxnSpPr>
            <a:cxnSpLocks/>
          </p:cNvCxnSpPr>
          <p:nvPr/>
        </p:nvCxnSpPr>
        <p:spPr bwMode="auto">
          <a:xfrm>
            <a:off x="9171136" y="3683124"/>
            <a:ext cx="208823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BE852B59-0121-B829-9B46-64808A99FC4B}"/>
              </a:ext>
            </a:extLst>
          </p:cNvPr>
          <p:cNvCxnSpPr>
            <a:cxnSpLocks/>
          </p:cNvCxnSpPr>
          <p:nvPr/>
        </p:nvCxnSpPr>
        <p:spPr bwMode="auto">
          <a:xfrm>
            <a:off x="1055440" y="4148956"/>
            <a:ext cx="7344816" cy="124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C126504B-5D34-9C97-C76E-EA17EE46C177}"/>
              </a:ext>
            </a:extLst>
          </p:cNvPr>
          <p:cNvCxnSpPr>
            <a:cxnSpLocks/>
          </p:cNvCxnSpPr>
          <p:nvPr/>
        </p:nvCxnSpPr>
        <p:spPr bwMode="auto">
          <a:xfrm>
            <a:off x="7680176" y="4581128"/>
            <a:ext cx="357919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8EA6C89F-F66F-4A33-88FC-59D456D37C85}"/>
              </a:ext>
            </a:extLst>
          </p:cNvPr>
          <p:cNvCxnSpPr>
            <a:cxnSpLocks/>
          </p:cNvCxnSpPr>
          <p:nvPr/>
        </p:nvCxnSpPr>
        <p:spPr bwMode="auto">
          <a:xfrm>
            <a:off x="911424" y="5018559"/>
            <a:ext cx="928903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字方塊 6">
            <a:extLst>
              <a:ext uri="{FF2B5EF4-FFF2-40B4-BE49-F238E27FC236}">
                <a16:creationId xmlns:a16="http://schemas.microsoft.com/office/drawing/2014/main" id="{BC46C387-BA70-1624-FDDD-F042D50B7F7A}"/>
              </a:ext>
            </a:extLst>
          </p:cNvPr>
          <p:cNvSpPr txBox="1"/>
          <p:nvPr/>
        </p:nvSpPr>
        <p:spPr>
          <a:xfrm>
            <a:off x="1973099" y="1196752"/>
            <a:ext cx="8245801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根據第三段，下列哪</a:t>
            </a:r>
            <a:r>
              <a:rPr lang="zh-CN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  <a:sym typeface="Wingdings" panose="05000000000000000000" pitchFamily="2" charset="2"/>
              </a:rPr>
              <a:t>兩項</a:t>
            </a:r>
            <a:r>
              <a:rPr lang="zh-CN" altLang="en-US" sz="5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zh-CN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  <a:sym typeface="Wingdings" panose="05000000000000000000" pitchFamily="2" charset="2"/>
              </a:rPr>
              <a:t>不是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作者的觀點？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應該兼顧學習與放鬆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應該同時學習多項內容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應該合理安排學習時間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應該定期進行整理和反思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E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應該制定合適的學習目標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538685" y="4430239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根據文段表述，「制定合適的學習目標」是作者老師的觀點，而「同時學習多項內容」是作者用來引出自己觀點的反面觀點，由此可知答案。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01A91A34-64D3-68EF-6431-57F26CCAD23A}"/>
              </a:ext>
            </a:extLst>
          </p:cNvPr>
          <p:cNvSpPr/>
          <p:nvPr/>
        </p:nvSpPr>
        <p:spPr bwMode="auto">
          <a:xfrm>
            <a:off x="2324809" y="2283926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DEED9AD6-3D0B-9243-8383-405FCF413E26}"/>
              </a:ext>
            </a:extLst>
          </p:cNvPr>
          <p:cNvSpPr/>
          <p:nvPr/>
        </p:nvSpPr>
        <p:spPr bwMode="auto">
          <a:xfrm>
            <a:off x="2312109" y="3645024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3180</TotalTime>
  <Words>779</Words>
  <Application>Microsoft Office PowerPoint</Application>
  <PresentationFormat>宽屏</PresentationFormat>
  <Paragraphs>34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DFKai-SB</vt:lpstr>
      <vt:lpstr>MKaiHK-Medium</vt:lpstr>
      <vt:lpstr>PMingLiU</vt:lpstr>
      <vt:lpstr>微软雅黑</vt:lpstr>
      <vt:lpstr>Arial</vt:lpstr>
      <vt:lpstr>Calibri</vt:lpstr>
      <vt:lpstr>Calibri Light</vt:lpstr>
      <vt:lpstr>Times New Roman</vt:lpstr>
      <vt:lpstr>BCA_Template</vt:lpstr>
      <vt:lpstr>問觀點： 理解文章觀點或發表個人見解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972</cp:revision>
  <dcterms:created xsi:type="dcterms:W3CDTF">2020-02-20T03:30:37Z</dcterms:created>
  <dcterms:modified xsi:type="dcterms:W3CDTF">2025-04-09T01:41:50Z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