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9" r:id="rId3"/>
    <p:sldId id="281" r:id="rId4"/>
    <p:sldId id="267" r:id="rId5"/>
    <p:sldId id="270" r:id="rId6"/>
    <p:sldId id="260" r:id="rId7"/>
    <p:sldId id="261" r:id="rId8"/>
    <p:sldId id="268" r:id="rId9"/>
    <p:sldId id="269" r:id="rId10"/>
    <p:sldId id="280" r:id="rId11"/>
    <p:sldId id="271" r:id="rId12"/>
    <p:sldId id="275" r:id="rId13"/>
    <p:sldId id="279" r:id="rId14"/>
    <p:sldId id="272" r:id="rId15"/>
    <p:sldId id="273" r:id="rId16"/>
    <p:sldId id="276" r:id="rId17"/>
    <p:sldId id="277" r:id="rId18"/>
    <p:sldId id="278" r:id="rId19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MS PMincho" panose="02020600040205080304" pitchFamily="18" charset="-128"/>
        <a:cs typeface="+mn-cs"/>
        <a:sym typeface="Wingdings" panose="05000000000000000000" pitchFamily="2" charset="2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MS PMincho" panose="02020600040205080304" pitchFamily="18" charset="-128"/>
        <a:cs typeface="+mn-cs"/>
        <a:sym typeface="Wingdings" panose="05000000000000000000" pitchFamily="2" charset="2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MS PMincho" panose="02020600040205080304" pitchFamily="18" charset="-128"/>
        <a:cs typeface="+mn-cs"/>
        <a:sym typeface="Wingdings" panose="05000000000000000000" pitchFamily="2" charset="2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MS PMincho" panose="02020600040205080304" pitchFamily="18" charset="-128"/>
        <a:cs typeface="+mn-cs"/>
        <a:sym typeface="Wingdings" panose="05000000000000000000" pitchFamily="2" charset="2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MS PMincho" panose="02020600040205080304" pitchFamily="18" charset="-128"/>
        <a:cs typeface="+mn-cs"/>
        <a:sym typeface="Wingdings" panose="05000000000000000000" pitchFamily="2" charset="2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MS PMincho" panose="02020600040205080304" pitchFamily="18" charset="-128"/>
        <a:cs typeface="+mn-cs"/>
        <a:sym typeface="Wingdings" panose="05000000000000000000" pitchFamily="2" charset="2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MS PMincho" panose="02020600040205080304" pitchFamily="18" charset="-128"/>
        <a:cs typeface="+mn-cs"/>
        <a:sym typeface="Wingdings" panose="05000000000000000000" pitchFamily="2" charset="2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MS PMincho" panose="02020600040205080304" pitchFamily="18" charset="-128"/>
        <a:cs typeface="+mn-cs"/>
        <a:sym typeface="Wingdings" panose="05000000000000000000" pitchFamily="2" charset="2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MS PMincho" panose="02020600040205080304" pitchFamily="18" charset="-128"/>
        <a:cs typeface="+mn-cs"/>
        <a:sym typeface="Wingdings" panose="05000000000000000000" pitchFamily="2" charset="2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33"/>
    <a:srgbClr val="FF9900"/>
    <a:srgbClr val="3399FF"/>
    <a:srgbClr val="0000FF"/>
    <a:srgbClr val="FFFF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60"/>
  </p:normalViewPr>
  <p:slideViewPr>
    <p:cSldViewPr>
      <p:cViewPr varScale="1">
        <p:scale>
          <a:sx n="120" d="100"/>
          <a:sy n="120" d="100"/>
        </p:scale>
        <p:origin x="147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90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4DC0599-AF30-3692-0C6D-F31520DBF5B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180023ED-0DA5-EE85-F8A1-24681E033FD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A04CF0D-843E-4C62-A082-2FE76688E29F}" type="datetimeFigureOut">
              <a:rPr lang="zh-TW" altLang="en-US"/>
              <a:pPr>
                <a:defRPr/>
              </a:pPr>
              <a:t>2025/7/22</a:t>
            </a:fld>
            <a:endParaRPr lang="en-US" altLang="zh-TW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1B3115AB-A978-B7A7-4110-91AFA1756B4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1C5A5D02-E6DA-F973-CBE7-6CCF93EDAFB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142013C9-291F-4667-B13A-D8FAB12B5A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C7C11E0-09CA-43AC-7007-C0B7EC7A41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2AE4FE3A-F0D9-ADBB-0B8B-A72D3E0D382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CC66376B-A422-40A2-8D33-BB2FB3E41521}" type="datetimeFigureOut">
              <a:rPr lang="zh-TW" altLang="en-US"/>
              <a:pPr>
                <a:defRPr/>
              </a:pPr>
              <a:t>2025/7/22</a:t>
            </a:fld>
            <a:endParaRPr lang="en-US" altLang="zh-TW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8ADC795-D961-B9AE-1628-5571B9CCE298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3757DEBC-8C5C-A706-6930-451516FF4C5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C2D622C9-7830-0B9D-71A3-5BF95B57D72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522B683D-1763-93C3-3F5A-7794CF0028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7021658-2D3C-48C1-8A1E-2DB10A766F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384BD25-446D-38E9-7C27-EC1CF6F85E5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E8F230B-1159-D8C4-F992-4197680A2A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zh-TW" altLang="en-US"/>
              <a:t>第一張</a:t>
            </a:r>
            <a:r>
              <a:rPr lang="en-US" altLang="zh-TW"/>
              <a:t>ppt</a:t>
            </a:r>
            <a:r>
              <a:rPr lang="zh-TW" altLang="en-US"/>
              <a:t>利用單元頁的圖片，引入學習重點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04DD020-C698-506F-09ED-73EBE478922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C0DA161-3514-7527-A63E-5285736FF0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F7015E7-AAE3-83AF-8B20-FB27647072E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52F0724-2584-4BD3-ACBF-30F28231A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DD60FFF-D3D5-B2BE-12F9-23D13F15FBD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751339E2-9429-DA0A-1323-A152EA906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0D4DBB-A6FB-DC1B-5B44-5AC63FC9F6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B127DC-C776-3A1E-6AB5-DB379DACED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2D5A7A-2B84-0250-297C-4B9B48BE46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8ECCA-F23E-40D5-94AA-A9635E4CD3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699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11BF5C-12C4-1565-69E8-2184EDC8DB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362EE1-3410-A36B-B3E0-9483E4D13F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92DD10-12C9-437D-D21C-E14D67FF17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E732-1E7B-4517-A74E-730786911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9894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83EAE5-447C-412C-E87B-41842CD73A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0FAFCF-470B-A1BF-8B01-7E9190F6B3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69320A-6101-A97E-C9AB-8EE0F1F1A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68FB5-E60E-4517-BA9D-50E9AB26A9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3981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B01020-1D04-DCA5-027B-FD1E59231B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957280-1786-7616-50CB-630967BC1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ED8C33-D7FE-069C-BC94-5F5123D909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A75DD-8B59-4EFD-B1DF-CF83D1A91E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3767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9227D0-E723-0962-434B-D5053D995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74820D-0D06-B8F0-48BA-B8E09B0EE0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E7190F-3348-1696-DF7B-C28E445CCC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BE1CC-FB26-4ED6-8AF6-B396465FEC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482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B9BDA3-F7B3-C60D-39ED-CD266BA6E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6C9BCC-A839-10F6-383A-0109F73EFD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CDC6B1-880F-AA9E-E754-4C1533C9F7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D5907-75EE-474D-835F-D824D494A8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571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59BBF-F71C-7FB3-8C75-FF50ED5B45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B9167A-4850-FC66-0747-8718B9CA45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ACA408-C8DF-AFF2-0AB0-1E8EB24C3A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436F6-4916-4382-9467-8ED4758112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930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79B20B7-EB7A-F00A-EE0D-6A9D4E7FEC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8F39A77-A8C0-797C-DF9F-66085373F3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EF1D153-72D9-45C3-BCB2-8A336F2229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B4F36-34A9-4560-A831-2C49BD9CBE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33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FBA7B01-15DB-28BB-F148-A70D9F5480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CFE042-9FF4-AFC9-D99E-0D96A3451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1B4B52-018B-E804-128A-DFE46E151B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5E333-81B8-4479-B0B1-038DB16E40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1040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4D0116C-680B-0837-143F-FDF1C5C93A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7ABA8EE-934F-D96A-93D5-6CF21E4C2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F3EE6A9-B8A2-8908-C128-72C681013D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0DFF4-8DBB-4F16-A135-49F5A1A50B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539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B8A51D-89E7-2EA9-7F78-C3A7701B44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FD7F83-4DA3-4658-090B-DBE48468A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C0C6AE-4E9B-37BE-AAAB-D122CC76F6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15BA3-6310-4BC9-A1E5-1594C988B33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3135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CE4D34-1B9B-62F9-50F8-062CB30971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0E3C79-4E1E-98B3-9FE6-EF1C0897EB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5C566-84F5-73B6-AC13-77E27DC213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6D9DE-DD25-4B36-8A45-D529C60F78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295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82CC861-F0B8-7651-B410-12C3B48172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507BE06-253B-59C1-065C-50AC889534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41B4CF6-C590-877B-4400-5381DDC517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333838E-4623-E637-0E6C-F36EB3583CE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0AC1B26-E7D9-1AA2-7A83-D1265CEDCAF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+mn-ea"/>
              </a:defRPr>
            </a:lvl1pPr>
          </a:lstStyle>
          <a:p>
            <a:pPr>
              <a:defRPr/>
            </a:pPr>
            <a:fld id="{2BCFB58D-7CE3-4496-9219-CBC54A2A3AD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031" name="Picture 7" descr="圖片1">
            <a:extLst>
              <a:ext uri="{FF2B5EF4-FFF2-40B4-BE49-F238E27FC236}">
                <a16:creationId xmlns:a16="http://schemas.microsoft.com/office/drawing/2014/main" id="{80D83AF2-397F-B608-2F13-49BC777EB8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4.xml"/><Relationship Id="rId5" Type="http://schemas.openxmlformats.org/officeDocument/2006/relationships/slide" Target="slide11.xml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>
            <a:extLst>
              <a:ext uri="{FF2B5EF4-FFF2-40B4-BE49-F238E27FC236}">
                <a16:creationId xmlns:a16="http://schemas.microsoft.com/office/drawing/2014/main" id="{01F2D643-EB0D-8A81-1788-45C9B7086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4099" name="Text Box 8">
            <a:extLst>
              <a:ext uri="{FF2B5EF4-FFF2-40B4-BE49-F238E27FC236}">
                <a16:creationId xmlns:a16="http://schemas.microsoft.com/office/drawing/2014/main" id="{31067A9F-A7DE-D006-947A-C0EF4DF4D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115888"/>
            <a:ext cx="17621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單元一</a:t>
            </a:r>
          </a:p>
        </p:txBody>
      </p:sp>
      <p:sp>
        <p:nvSpPr>
          <p:cNvPr id="4100" name="Text Box 11">
            <a:extLst>
              <a:ext uri="{FF2B5EF4-FFF2-40B4-BE49-F238E27FC236}">
                <a16:creationId xmlns:a16="http://schemas.microsoft.com/office/drawing/2014/main" id="{381D6B70-4C14-4F79-B57D-D5F873C5D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96975"/>
            <a:ext cx="691197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3600" b="1">
                <a:latin typeface="標楷體" pitchFamily="65" charset="-128"/>
                <a:ea typeface="標楷體" pitchFamily="65" charset="-128"/>
              </a:rPr>
              <a:t>第一課：記敍要素、記敍人稱</a:t>
            </a:r>
          </a:p>
        </p:txBody>
      </p:sp>
      <p:sp>
        <p:nvSpPr>
          <p:cNvPr id="4101" name="Rectangle 47">
            <a:hlinkClick r:id="rId3" action="ppaction://hlinksldjump"/>
            <a:extLst>
              <a:ext uri="{FF2B5EF4-FFF2-40B4-BE49-F238E27FC236}">
                <a16:creationId xmlns:a16="http://schemas.microsoft.com/office/drawing/2014/main" id="{34435F5A-04BC-9688-9509-18A89C383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0" y="1917700"/>
            <a:ext cx="30003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 sz="280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</a:t>
            </a:r>
            <a:r>
              <a:rPr lang="en-US" altLang="zh-CN" sz="280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ea typeface="標楷體" pitchFamily="65" charset="-128"/>
              </a:rPr>
              <a:t>擬定記敍六要素</a:t>
            </a:r>
            <a:r>
              <a:rPr lang="zh-TW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標楷體" pitchFamily="65" charset="-128"/>
              </a:rPr>
              <a:t> </a:t>
            </a:r>
            <a:endParaRPr lang="zh-TW" altLang="en-US" sz="2800" b="1">
              <a:solidFill>
                <a:srgbClr val="66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2" name="Rectangle 47">
            <a:hlinkClick r:id="rId4" action="ppaction://hlinksldjump"/>
            <a:extLst>
              <a:ext uri="{FF2B5EF4-FFF2-40B4-BE49-F238E27FC236}">
                <a16:creationId xmlns:a16="http://schemas.microsoft.com/office/drawing/2014/main" id="{2E9C6616-718C-9D74-293A-F02F6563F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565400"/>
            <a:ext cx="30003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 sz="280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</a:t>
            </a:r>
            <a:r>
              <a:rPr lang="en-US" altLang="zh-CN" sz="280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ea typeface="標楷體" pitchFamily="65" charset="-128"/>
              </a:rPr>
              <a:t>選擇記敍人稱</a:t>
            </a:r>
            <a:r>
              <a:rPr lang="zh-TW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標楷體" pitchFamily="65" charset="-128"/>
              </a:rPr>
              <a:t> </a:t>
            </a:r>
            <a:endParaRPr lang="zh-TW" altLang="en-US" sz="2800" b="1">
              <a:solidFill>
                <a:srgbClr val="66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3" name="Rectangle 47">
            <a:hlinkClick r:id="rId5" action="ppaction://hlinksldjump"/>
            <a:extLst>
              <a:ext uri="{FF2B5EF4-FFF2-40B4-BE49-F238E27FC236}">
                <a16:creationId xmlns:a16="http://schemas.microsoft.com/office/drawing/2014/main" id="{8938BC0E-C2FD-0523-AF15-06FC2CA01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4076700"/>
            <a:ext cx="3635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 sz="280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</a:t>
            </a:r>
            <a:r>
              <a:rPr lang="en-US" altLang="zh-CN" sz="280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 </a:t>
            </a:r>
            <a:r>
              <a:rPr lang="zh-TW" altLang="en-US" sz="2800">
                <a:latin typeface="Times New Roman" panose="02020603050405020304" pitchFamily="18" charset="0"/>
                <a:ea typeface="標楷體" pitchFamily="65" charset="-128"/>
              </a:rPr>
              <a:t>以時間推移來記述事情</a:t>
            </a:r>
          </a:p>
        </p:txBody>
      </p:sp>
      <p:sp>
        <p:nvSpPr>
          <p:cNvPr id="4104" name="Rectangle 47">
            <a:hlinkClick r:id="rId6" action="ppaction://hlinksldjump"/>
            <a:extLst>
              <a:ext uri="{FF2B5EF4-FFF2-40B4-BE49-F238E27FC236}">
                <a16:creationId xmlns:a16="http://schemas.microsoft.com/office/drawing/2014/main" id="{79A565E5-2858-5445-1C9A-DDC26D89F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4718050"/>
            <a:ext cx="3635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 sz="280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</a:t>
            </a:r>
            <a:r>
              <a:rPr lang="en-US" altLang="zh-CN" sz="280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 </a:t>
            </a:r>
            <a:r>
              <a:rPr lang="zh-TW" altLang="en-US" sz="2800">
                <a:latin typeface="Times New Roman" panose="02020603050405020304" pitchFamily="18" charset="0"/>
                <a:ea typeface="標楷體" pitchFamily="65" charset="-128"/>
              </a:rPr>
              <a:t>以事情發展來記述事情</a:t>
            </a:r>
          </a:p>
        </p:txBody>
      </p:sp>
      <p:sp>
        <p:nvSpPr>
          <p:cNvPr id="4105" name="Rectangle 47">
            <a:hlinkClick r:id="rId7" action="ppaction://hlinksldjump"/>
            <a:extLst>
              <a:ext uri="{FF2B5EF4-FFF2-40B4-BE49-F238E27FC236}">
                <a16:creationId xmlns:a16="http://schemas.microsoft.com/office/drawing/2014/main" id="{281FF37A-F713-903E-B96F-3F3F6A9C4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295900"/>
            <a:ext cx="3635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 sz="280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</a:t>
            </a:r>
            <a:r>
              <a:rPr lang="en-US" altLang="zh-CN" sz="280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 </a:t>
            </a:r>
            <a:r>
              <a:rPr lang="zh-TW" altLang="en-US" sz="2800">
                <a:latin typeface="Times New Roman" panose="02020603050405020304" pitchFamily="18" charset="0"/>
                <a:ea typeface="標楷體" pitchFamily="65" charset="-128"/>
              </a:rPr>
              <a:t>記述事情詳略有致</a:t>
            </a:r>
          </a:p>
        </p:txBody>
      </p:sp>
      <p:sp>
        <p:nvSpPr>
          <p:cNvPr id="4106" name="Text Box 18">
            <a:extLst>
              <a:ext uri="{FF2B5EF4-FFF2-40B4-BE49-F238E27FC236}">
                <a16:creationId xmlns:a16="http://schemas.microsoft.com/office/drawing/2014/main" id="{69393073-6F53-C3C5-D782-77673414F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429000"/>
            <a:ext cx="345598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3600" b="1">
                <a:latin typeface="標楷體" pitchFamily="65" charset="-128"/>
                <a:ea typeface="標楷體" pitchFamily="65" charset="-128"/>
              </a:rPr>
              <a:t>第</a:t>
            </a:r>
            <a:r>
              <a:rPr lang="zh-CN" altLang="en-US" sz="3600" b="1">
                <a:latin typeface="標楷體" pitchFamily="65" charset="-128"/>
                <a:ea typeface="標楷體" pitchFamily="65" charset="-128"/>
              </a:rPr>
              <a:t>二</a:t>
            </a:r>
            <a:r>
              <a:rPr lang="zh-TW" altLang="en-US" sz="3600" b="1">
                <a:latin typeface="標楷體" pitchFamily="65" charset="-128"/>
                <a:ea typeface="標楷體" pitchFamily="65" charset="-128"/>
              </a:rPr>
              <a:t>課：</a:t>
            </a:r>
            <a:r>
              <a:rPr lang="zh-CN" altLang="en-US" sz="3600" b="1">
                <a:latin typeface="標楷體" pitchFamily="65" charset="-128"/>
                <a:ea typeface="標楷體" pitchFamily="65" charset="-128"/>
              </a:rPr>
              <a:t>順</a:t>
            </a:r>
            <a:r>
              <a:rPr lang="zh-TW" altLang="en-US" sz="3600" b="1">
                <a:latin typeface="標楷體" pitchFamily="65" charset="-128"/>
                <a:ea typeface="標楷體" pitchFamily="65" charset="-128"/>
              </a:rPr>
              <a:t>敍</a:t>
            </a:r>
            <a:r>
              <a:rPr lang="zh-CN" altLang="en-US" sz="3600" b="1">
                <a:latin typeface="標楷體" pitchFamily="65" charset="-128"/>
                <a:ea typeface="標楷體" pitchFamily="65" charset="-128"/>
              </a:rPr>
              <a:t>法</a:t>
            </a:r>
            <a:endParaRPr lang="zh-TW" altLang="en-US" sz="3600" b="1">
              <a:latin typeface="標楷體" pitchFamily="65" charset="-128"/>
              <a:ea typeface="標楷體" pitchFamily="65" charset="-128"/>
            </a:endParaRPr>
          </a:p>
        </p:txBody>
      </p:sp>
    </p:spTree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2E04813E-8862-4B4C-3202-CEB314317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92F046A6-8D90-1BE2-C9F4-C62477C8B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 </a:t>
            </a:r>
            <a:r>
              <a:rPr lang="zh-CN" altLang="en-US" sz="2800" b="1">
                <a:latin typeface="Tahoma" panose="020B0604030504040204" pitchFamily="34" charset="0"/>
              </a:rPr>
              <a:t>第</a:t>
            </a:r>
            <a:r>
              <a:rPr lang="zh-TW" altLang="en-US" sz="2800" b="1">
                <a:latin typeface="Tahoma" panose="020B0604030504040204" pitchFamily="34" charset="0"/>
              </a:rPr>
              <a:t>二</a:t>
            </a:r>
            <a:r>
              <a:rPr lang="zh-CN" altLang="en-US" sz="2800" b="1">
                <a:latin typeface="Tahoma" panose="020B0604030504040204" pitchFamily="34" charset="0"/>
              </a:rPr>
              <a:t>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865BB6C9-F9F5-52B2-9BBC-9B9894E56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981075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pitchFamily="65" charset="-128"/>
              </a:rPr>
              <a:t>順敍法</a:t>
            </a:r>
            <a:endParaRPr lang="zh-TW" altLang="en-US">
              <a:ea typeface="標楷體" pitchFamily="65" charset="-128"/>
            </a:endParaRPr>
          </a:p>
        </p:txBody>
      </p:sp>
      <p:sp>
        <p:nvSpPr>
          <p:cNvPr id="17413" name="Line 16">
            <a:extLst>
              <a:ext uri="{FF2B5EF4-FFF2-40B4-BE49-F238E27FC236}">
                <a16:creationId xmlns:a16="http://schemas.microsoft.com/office/drawing/2014/main" id="{EC6749C7-1931-E535-EF98-750C3AA1953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40200" y="2708275"/>
            <a:ext cx="215900" cy="504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4" name="Text Box 19">
            <a:extLst>
              <a:ext uri="{FF2B5EF4-FFF2-40B4-BE49-F238E27FC236}">
                <a16:creationId xmlns:a16="http://schemas.microsoft.com/office/drawing/2014/main" id="{6897A339-27B0-CD45-5010-A3D463935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213100"/>
            <a:ext cx="5038725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Clr>
                <a:schemeClr val="hlink"/>
              </a:buClr>
              <a:buFont typeface="Monotype Sorts" pitchFamily="2" charset="2"/>
              <a:buNone/>
            </a:pPr>
            <a:r>
              <a:rPr kumimoji="0" lang="zh-TW" altLang="en-US" sz="2000">
                <a:solidFill>
                  <a:srgbClr val="FF0000"/>
                </a:solidFill>
                <a:ea typeface="標楷體" pitchFamily="65" charset="-128"/>
              </a:rPr>
              <a:t>在完成對事件的敍述後，若能加上對事件的感想，可使文章有一個更完整的總結，亦能夠使讀者留下一個更深刻的印象。</a:t>
            </a:r>
          </a:p>
          <a:p>
            <a:pPr eaLnBrk="1" hangingPunct="1">
              <a:buClr>
                <a:schemeClr val="hlink"/>
              </a:buClr>
              <a:buFont typeface="Monotype Sorts" pitchFamily="2" charset="2"/>
              <a:buChar char="­"/>
            </a:pPr>
            <a:endParaRPr lang="en-US" altLang="zh-TW" sz="1800"/>
          </a:p>
        </p:txBody>
      </p:sp>
      <p:sp>
        <p:nvSpPr>
          <p:cNvPr id="17415" name="Text Box 20">
            <a:extLst>
              <a:ext uri="{FF2B5EF4-FFF2-40B4-BE49-F238E27FC236}">
                <a16:creationId xmlns:a16="http://schemas.microsoft.com/office/drawing/2014/main" id="{9DEBDD04-CF00-FE91-DFF8-36F4BF463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2006600"/>
            <a:ext cx="82819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>
                <a:ea typeface="標楷體" pitchFamily="65" charset="-128"/>
              </a:rPr>
              <a:t>　　順敍法，是指按照</a:t>
            </a:r>
            <a:r>
              <a:rPr lang="zh-TW" altLang="en-US" sz="2000" b="1">
                <a:solidFill>
                  <a:srgbClr val="FF6600"/>
                </a:solidFill>
                <a:ea typeface="標楷體" pitchFamily="65" charset="-128"/>
              </a:rPr>
              <a:t>事情發生的先後次序</a:t>
            </a:r>
            <a:r>
              <a:rPr lang="zh-TW" altLang="en-US" sz="2000">
                <a:ea typeface="標楷體" pitchFamily="65" charset="-128"/>
              </a:rPr>
              <a:t>來鋪寫內容，敍述時內容應有主有次，有詳有略，才能突出主題，避免寫成流水帳。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>
            <a:extLst>
              <a:ext uri="{FF2B5EF4-FFF2-40B4-BE49-F238E27FC236}">
                <a16:creationId xmlns:a16="http://schemas.microsoft.com/office/drawing/2014/main" id="{1B20BCC4-D457-A4C9-E7D9-31211B00C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18435" name="Text Box 5">
            <a:extLst>
              <a:ext uri="{FF2B5EF4-FFF2-40B4-BE49-F238E27FC236}">
                <a16:creationId xmlns:a16="http://schemas.microsoft.com/office/drawing/2014/main" id="{55D9F08E-998B-78C1-487F-A0287F2F6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</a:t>
            </a:r>
            <a:r>
              <a:rPr lang="zh-TW" altLang="zh-CN" sz="2800" b="1">
                <a:latin typeface="Tahoma" panose="020B0604030504040204" pitchFamily="34" charset="0"/>
              </a:rPr>
              <a:t> </a:t>
            </a:r>
            <a:r>
              <a:rPr lang="zh-CN" altLang="en-US" sz="2800" b="1">
                <a:latin typeface="Tahoma" panose="020B0604030504040204" pitchFamily="34" charset="0"/>
              </a:rPr>
              <a:t>第</a:t>
            </a:r>
            <a:r>
              <a:rPr lang="zh-TW" altLang="en-US" sz="2800" b="1">
                <a:latin typeface="Tahoma" panose="020B0604030504040204" pitchFamily="34" charset="0"/>
              </a:rPr>
              <a:t>二</a:t>
            </a:r>
            <a:r>
              <a:rPr lang="zh-CN" altLang="en-US" sz="2800" b="1">
                <a:latin typeface="Tahoma" panose="020B0604030504040204" pitchFamily="34" charset="0"/>
              </a:rPr>
              <a:t>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sp>
        <p:nvSpPr>
          <p:cNvPr id="18436" name="Rectangle 6">
            <a:extLst>
              <a:ext uri="{FF2B5EF4-FFF2-40B4-BE49-F238E27FC236}">
                <a16:creationId xmlns:a16="http://schemas.microsoft.com/office/drawing/2014/main" id="{BD1C5902-A0EA-79A6-F853-71B2FEBFD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9779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pitchFamily="65" charset="-128"/>
              </a:rPr>
              <a:t>順敍法</a:t>
            </a:r>
            <a:endParaRPr lang="zh-TW" altLang="en-US">
              <a:ea typeface="標楷體" pitchFamily="65" charset="-128"/>
            </a:endParaRPr>
          </a:p>
        </p:txBody>
      </p:sp>
      <p:sp>
        <p:nvSpPr>
          <p:cNvPr id="18437" name="Text Box 7">
            <a:extLst>
              <a:ext uri="{FF2B5EF4-FFF2-40B4-BE49-F238E27FC236}">
                <a16:creationId xmlns:a16="http://schemas.microsoft.com/office/drawing/2014/main" id="{8B0EC226-C0AF-34DF-D387-833A46AFC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84313"/>
            <a:ext cx="34242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/>
              <a:t> </a:t>
            </a:r>
            <a:r>
              <a:rPr lang="zh-TW" altLang="en-US" sz="2400" b="1"/>
              <a:t>以時間推移來記述事情</a:t>
            </a:r>
          </a:p>
        </p:txBody>
      </p:sp>
      <p:sp>
        <p:nvSpPr>
          <p:cNvPr id="55309" name="Line 13">
            <a:extLst>
              <a:ext uri="{FF2B5EF4-FFF2-40B4-BE49-F238E27FC236}">
                <a16:creationId xmlns:a16="http://schemas.microsoft.com/office/drawing/2014/main" id="{5E901384-FD0D-8DF7-E950-3F3FEE12097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989138"/>
            <a:ext cx="503238" cy="5159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5310" name="Text Box 14">
            <a:extLst>
              <a:ext uri="{FF2B5EF4-FFF2-40B4-BE49-F238E27FC236}">
                <a16:creationId xmlns:a16="http://schemas.microsoft.com/office/drawing/2014/main" id="{C87A8C41-6E6F-086B-A862-6FBC65983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592263"/>
            <a:ext cx="4391025" cy="3968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直接指出時間，記述事情的思路清晰</a:t>
            </a:r>
          </a:p>
        </p:txBody>
      </p:sp>
      <p:sp>
        <p:nvSpPr>
          <p:cNvPr id="18440" name="Text Box 19">
            <a:extLst>
              <a:ext uri="{FF2B5EF4-FFF2-40B4-BE49-F238E27FC236}">
                <a16:creationId xmlns:a16="http://schemas.microsoft.com/office/drawing/2014/main" id="{EF547705-8A2A-49FC-D279-DBE850D08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422775"/>
            <a:ext cx="3424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新細明體" panose="02020500000000000000" pitchFamily="18" charset="-120"/>
              </a:rPr>
              <a:t> 1. </a:t>
            </a:r>
            <a:r>
              <a:rPr lang="zh-TW" altLang="en-US" sz="2400" b="1">
                <a:latin typeface="新細明體" panose="02020500000000000000" pitchFamily="18" charset="-120"/>
              </a:rPr>
              <a:t>標示具體的時間</a:t>
            </a:r>
          </a:p>
        </p:txBody>
      </p:sp>
      <p:sp>
        <p:nvSpPr>
          <p:cNvPr id="18441" name="Text Box 20">
            <a:extLst>
              <a:ext uri="{FF2B5EF4-FFF2-40B4-BE49-F238E27FC236}">
                <a16:creationId xmlns:a16="http://schemas.microsoft.com/office/drawing/2014/main" id="{3894F276-E66E-7FCD-B545-2E448A6AC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941888"/>
            <a:ext cx="34242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/>
              <a:t> </a:t>
            </a:r>
            <a:r>
              <a:rPr lang="en-US" altLang="zh-TW" sz="2400" b="1">
                <a:latin typeface="新細明體" panose="02020500000000000000" pitchFamily="18" charset="-120"/>
              </a:rPr>
              <a:t>2. </a:t>
            </a:r>
            <a:r>
              <a:rPr lang="zh-TW" altLang="en-US" sz="2400" b="1">
                <a:latin typeface="新細明體" panose="02020500000000000000" pitchFamily="18" charset="-120"/>
              </a:rPr>
              <a:t>以自然天象提示時間</a:t>
            </a:r>
          </a:p>
        </p:txBody>
      </p:sp>
      <p:sp>
        <p:nvSpPr>
          <p:cNvPr id="55317" name="Line 21">
            <a:extLst>
              <a:ext uri="{FF2B5EF4-FFF2-40B4-BE49-F238E27FC236}">
                <a16:creationId xmlns:a16="http://schemas.microsoft.com/office/drawing/2014/main" id="{EA66F5A3-68D8-0A66-99EA-DFF464419F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8038" y="4292600"/>
            <a:ext cx="360362" cy="3603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5318" name="Text Box 22">
            <a:extLst>
              <a:ext uri="{FF2B5EF4-FFF2-40B4-BE49-F238E27FC236}">
                <a16:creationId xmlns:a16="http://schemas.microsoft.com/office/drawing/2014/main" id="{7292409B-A2E9-D573-EFF4-16388F661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933825"/>
            <a:ext cx="54006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 b="1">
                <a:solidFill>
                  <a:srgbClr val="FF0000"/>
                </a:solidFill>
                <a:ea typeface="標楷體" pitchFamily="65" charset="-128"/>
              </a:rPr>
              <a:t>標示時間段：</a:t>
            </a:r>
            <a:r>
              <a:rPr lang="zh-TW" altLang="en-US" sz="2000">
                <a:solidFill>
                  <a:srgbClr val="FF0000"/>
                </a:solidFill>
                <a:ea typeface="標楷體" pitchFamily="65" charset="-128"/>
              </a:rPr>
              <a:t>十分鐘後、上半場、過了十分鐘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 b="1">
                <a:solidFill>
                  <a:srgbClr val="FF0000"/>
                </a:solidFill>
                <a:ea typeface="標楷體" pitchFamily="65" charset="-128"/>
              </a:rPr>
              <a:t>標示時間點</a:t>
            </a:r>
            <a:r>
              <a:rPr lang="zh-TW" altLang="en-US" sz="2000">
                <a:solidFill>
                  <a:srgbClr val="FF0000"/>
                </a:solidFill>
                <a:ea typeface="標楷體" pitchFamily="65" charset="-128"/>
              </a:rPr>
              <a:t>：兩點整、三時十五分、零點</a:t>
            </a:r>
          </a:p>
        </p:txBody>
      </p:sp>
      <p:sp>
        <p:nvSpPr>
          <p:cNvPr id="55320" name="Line 24">
            <a:extLst>
              <a:ext uri="{FF2B5EF4-FFF2-40B4-BE49-F238E27FC236}">
                <a16:creationId xmlns:a16="http://schemas.microsoft.com/office/drawing/2014/main" id="{3ED1F2A0-2A29-73C8-448B-E638C09C5C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5738" y="5229225"/>
            <a:ext cx="50323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5321" name="Text Box 25">
            <a:extLst>
              <a:ext uri="{FF2B5EF4-FFF2-40B4-BE49-F238E27FC236}">
                <a16:creationId xmlns:a16="http://schemas.microsoft.com/office/drawing/2014/main" id="{8C45A9D8-D255-1D00-61BF-EF92A3107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013325"/>
            <a:ext cx="4537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2000">
                <a:solidFill>
                  <a:srgbClr val="FF0000"/>
                </a:solidFill>
                <a:ea typeface="標楷體" pitchFamily="65" charset="-128"/>
              </a:rPr>
              <a:t>如：烈日當空、夕陽西下、晨光初現</a:t>
            </a:r>
          </a:p>
        </p:txBody>
      </p:sp>
      <p:sp>
        <p:nvSpPr>
          <p:cNvPr id="18446" name="Text Box 26">
            <a:extLst>
              <a:ext uri="{FF2B5EF4-FFF2-40B4-BE49-F238E27FC236}">
                <a16:creationId xmlns:a16="http://schemas.microsoft.com/office/drawing/2014/main" id="{079CEA01-47DE-803A-6BCE-31BCF2B10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2492375"/>
            <a:ext cx="88931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zh-TW" altLang="en-US" sz="2000">
                <a:ea typeface="標楷體" pitchFamily="65" charset="-128"/>
              </a:rPr>
              <a:t>　　按照</a:t>
            </a:r>
            <a:r>
              <a:rPr lang="zh-TW" altLang="en-US" sz="2000" b="1">
                <a:solidFill>
                  <a:srgbClr val="FF6600"/>
                </a:solidFill>
                <a:ea typeface="標楷體" pitchFamily="65" charset="-128"/>
              </a:rPr>
              <a:t>時間的順序</a:t>
            </a:r>
            <a:r>
              <a:rPr lang="zh-TW" altLang="en-US" sz="2000">
                <a:ea typeface="標楷體" pitchFamily="65" charset="-128"/>
              </a:rPr>
              <a:t>來記述事情，能夠使文章條理清晰。在行文中標示時間，可直接寫出年、月、日、時、分、秒等；也可通過描述自然天象等方式，提示時間的變化。</a:t>
            </a:r>
          </a:p>
        </p:txBody>
      </p:sp>
      <p:sp>
        <p:nvSpPr>
          <p:cNvPr id="55308" name="Rectangle 12">
            <a:extLst>
              <a:ext uri="{FF2B5EF4-FFF2-40B4-BE49-F238E27FC236}">
                <a16:creationId xmlns:a16="http://schemas.microsoft.com/office/drawing/2014/main" id="{392D406F-C43D-2CF5-C176-DF823B9B6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2565400"/>
            <a:ext cx="1800225" cy="3587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55311" name="Rectangle 15">
            <a:extLst>
              <a:ext uri="{FF2B5EF4-FFF2-40B4-BE49-F238E27FC236}">
                <a16:creationId xmlns:a16="http://schemas.microsoft.com/office/drawing/2014/main" id="{ED1CEDED-0B3F-2CD2-B6FC-58816A814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2924175"/>
            <a:ext cx="1512887" cy="3603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55323" name="Text Box 27">
            <a:extLst>
              <a:ext uri="{FF2B5EF4-FFF2-40B4-BE49-F238E27FC236}">
                <a16:creationId xmlns:a16="http://schemas.microsoft.com/office/drawing/2014/main" id="{F872FFEA-0458-6EBD-DED6-3DEBF298B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488" y="3573463"/>
            <a:ext cx="4391025" cy="3968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婉轉地交代時間，記述事情富含蓄美</a:t>
            </a:r>
          </a:p>
        </p:txBody>
      </p:sp>
      <p:sp>
        <p:nvSpPr>
          <p:cNvPr id="55312" name="Line 16">
            <a:extLst>
              <a:ext uri="{FF2B5EF4-FFF2-40B4-BE49-F238E27FC236}">
                <a16:creationId xmlns:a16="http://schemas.microsoft.com/office/drawing/2014/main" id="{88AA700C-2208-16AD-E1FD-D066D4BB91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46625" y="3278188"/>
            <a:ext cx="1841500" cy="2492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8451" name="AutoShape 28">
            <a:hlinkClick r:id="rId3" action="ppaction://hlinksldjump"/>
            <a:extLst>
              <a:ext uri="{FF2B5EF4-FFF2-40B4-BE49-F238E27FC236}">
                <a16:creationId xmlns:a16="http://schemas.microsoft.com/office/drawing/2014/main" id="{7EBC04EF-727F-3574-39C6-7C7A511F2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308725"/>
            <a:ext cx="663575" cy="388938"/>
          </a:xfrm>
          <a:prstGeom prst="flowChartAlternateProcess">
            <a:avLst/>
          </a:prstGeom>
          <a:gradFill rotWithShape="1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b="1"/>
              <a:t>返回</a:t>
            </a:r>
            <a:endParaRPr lang="zh-TW" altLang="en-US" sz="2400">
              <a:ea typeface="MS PMincho" panose="0202060004020508030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5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5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0" grpId="0" animBg="1"/>
      <p:bldP spid="55318" grpId="0"/>
      <p:bldP spid="55321" grpId="0"/>
      <p:bldP spid="553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id="{D7AACEB2-BFCA-8182-E80A-EDFA485DA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477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ea typeface="標楷體" pitchFamily="65" charset="-128"/>
              </a:rPr>
              <a:t>課堂活動</a:t>
            </a:r>
            <a:endParaRPr lang="en-US" altLang="zh-CN" b="1">
              <a:latin typeface="Times New Roman" panose="02020603050405020304" pitchFamily="18" charset="0"/>
              <a:ea typeface="標楷體" pitchFamily="65" charset="-128"/>
            </a:endParaRPr>
          </a:p>
        </p:txBody>
      </p:sp>
      <p:sp>
        <p:nvSpPr>
          <p:cNvPr id="59398" name="Text Box 6">
            <a:extLst>
              <a:ext uri="{FF2B5EF4-FFF2-40B4-BE49-F238E27FC236}">
                <a16:creationId xmlns:a16="http://schemas.microsoft.com/office/drawing/2014/main" id="{873D77A5-B34C-1454-2094-5660B3A46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484313"/>
            <a:ext cx="91440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marL="269875" indent="-269875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dirty="0">
                <a:latin typeface="Times New Roman" panose="02020603050405020304" pitchFamily="18" charset="0"/>
                <a:ea typeface="新細明體" panose="02020500000000000000" pitchFamily="18" charset="-120"/>
              </a:rPr>
              <a:t>　</a:t>
            </a:r>
            <a:r>
              <a:rPr lang="zh-CN" altLang="en-US" dirty="0">
                <a:latin typeface="Times New Roman" panose="02020603050405020304" pitchFamily="18" charset="0"/>
                <a:ea typeface="新細明體" panose="02020500000000000000" pitchFamily="18" charset="-12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</a:rPr>
              <a:t>1. </a:t>
            </a:r>
            <a:r>
              <a:rPr lang="zh-TW" altLang="en-US" dirty="0">
                <a:latin typeface="Times New Roman" panose="02020603050405020304" pitchFamily="18" charset="0"/>
                <a:ea typeface="新細明體" panose="02020500000000000000" pitchFamily="18" charset="-120"/>
              </a:rPr>
              <a:t>觀察以下兩則四格漫畫，試根據</a:t>
            </a:r>
            <a:r>
              <a:rPr lang="zh-CN" altLang="en-US" dirty="0">
                <a:latin typeface="Times New Roman" panose="02020603050405020304" pitchFamily="18" charset="0"/>
                <a:ea typeface="新細明體" panose="02020500000000000000" pitchFamily="18" charset="-120"/>
              </a:rPr>
              <a:t>事情</a:t>
            </a:r>
            <a:r>
              <a:rPr lang="zh-TW" altLang="en-US" dirty="0">
                <a:latin typeface="Times New Roman" panose="02020603050405020304" pitchFamily="18" charset="0"/>
                <a:ea typeface="新細明體" panose="02020500000000000000" pitchFamily="18" charset="-120"/>
              </a:rPr>
              <a:t>的</a:t>
            </a:r>
            <a:r>
              <a:rPr lang="zh-CN" altLang="en-US" dirty="0">
                <a:latin typeface="Times New Roman" panose="02020603050405020304" pitchFamily="18" charset="0"/>
                <a:ea typeface="新細明體" panose="02020500000000000000" pitchFamily="18" charset="-120"/>
              </a:rPr>
              <a:t>發展</a:t>
            </a:r>
            <a:r>
              <a:rPr lang="zh-TW" altLang="en-US" dirty="0">
                <a:latin typeface="Times New Roman" panose="02020603050405020304" pitchFamily="18" charset="0"/>
                <a:ea typeface="新細明體" panose="02020500000000000000" pitchFamily="18" charset="-120"/>
              </a:rPr>
              <a:t>將其進行排序。</a:t>
            </a:r>
          </a:p>
        </p:txBody>
      </p:sp>
      <p:sp>
        <p:nvSpPr>
          <p:cNvPr id="59408" name="Text Box 16">
            <a:extLst>
              <a:ext uri="{FF2B5EF4-FFF2-40B4-BE49-F238E27FC236}">
                <a16:creationId xmlns:a16="http://schemas.microsoft.com/office/drawing/2014/main" id="{9FCFB464-19E0-A5FA-EF0B-6EAF7F94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876925"/>
            <a:ext cx="3455987" cy="3968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正確順序：</a:t>
            </a:r>
            <a:r>
              <a:rPr lang="en-US" altLang="zh-TW" sz="2000" b="1">
                <a:solidFill>
                  <a:srgbClr val="FF5050"/>
                </a:solidFill>
                <a:ea typeface="標楷體" pitchFamily="65" charset="-128"/>
              </a:rPr>
              <a:t>B</a:t>
            </a: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、</a:t>
            </a:r>
            <a:r>
              <a:rPr lang="en-US" altLang="zh-TW" sz="2000" b="1">
                <a:solidFill>
                  <a:srgbClr val="FF5050"/>
                </a:solidFill>
                <a:ea typeface="標楷體" pitchFamily="65" charset="-128"/>
              </a:rPr>
              <a:t>C</a:t>
            </a: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、</a:t>
            </a:r>
            <a:r>
              <a:rPr lang="en-US" altLang="zh-TW" sz="2000" b="1">
                <a:solidFill>
                  <a:srgbClr val="FF5050"/>
                </a:solidFill>
                <a:ea typeface="標楷體" pitchFamily="65" charset="-128"/>
              </a:rPr>
              <a:t>A</a:t>
            </a: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、</a:t>
            </a:r>
            <a:r>
              <a:rPr lang="en-US" altLang="zh-TW" sz="2000" b="1">
                <a:solidFill>
                  <a:srgbClr val="FF5050"/>
                </a:solidFill>
                <a:ea typeface="標楷體" pitchFamily="65" charset="-128"/>
              </a:rPr>
              <a:t>D</a:t>
            </a:r>
            <a:endParaRPr lang="en-US" altLang="zh-TW" sz="2000" b="1">
              <a:solidFill>
                <a:srgbClr val="FF5050"/>
              </a:solidFill>
              <a:latin typeface="Times New Roman" panose="02020603050405020304" pitchFamily="18" charset="0"/>
              <a:ea typeface="標楷體" pitchFamily="65" charset="-128"/>
            </a:endParaRPr>
          </a:p>
        </p:txBody>
      </p:sp>
      <p:sp>
        <p:nvSpPr>
          <p:cNvPr id="19461" name="Text Box 17">
            <a:extLst>
              <a:ext uri="{FF2B5EF4-FFF2-40B4-BE49-F238E27FC236}">
                <a16:creationId xmlns:a16="http://schemas.microsoft.com/office/drawing/2014/main" id="{8106BD5B-BD0B-486D-50DB-EFA6CFBA1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19462" name="Text Box 18">
            <a:extLst>
              <a:ext uri="{FF2B5EF4-FFF2-40B4-BE49-F238E27FC236}">
                <a16:creationId xmlns:a16="http://schemas.microsoft.com/office/drawing/2014/main" id="{8FD8B7C1-3B73-AE97-04F4-53831A683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 </a:t>
            </a:r>
            <a:r>
              <a:rPr lang="zh-CN" altLang="en-US" sz="2800" b="1">
                <a:latin typeface="Tahoma" panose="020B0604030504040204" pitchFamily="34" charset="0"/>
              </a:rPr>
              <a:t>第</a:t>
            </a:r>
            <a:r>
              <a:rPr lang="zh-TW" altLang="en-US" sz="2800" b="1">
                <a:latin typeface="Tahoma" panose="020B0604030504040204" pitchFamily="34" charset="0"/>
              </a:rPr>
              <a:t>二</a:t>
            </a:r>
            <a:r>
              <a:rPr lang="zh-CN" altLang="en-US" sz="2800" b="1">
                <a:latin typeface="Tahoma" panose="020B0604030504040204" pitchFamily="34" charset="0"/>
              </a:rPr>
              <a:t>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sp>
        <p:nvSpPr>
          <p:cNvPr id="59411" name="Text Box 19">
            <a:extLst>
              <a:ext uri="{FF2B5EF4-FFF2-40B4-BE49-F238E27FC236}">
                <a16:creationId xmlns:a16="http://schemas.microsoft.com/office/drawing/2014/main" id="{4E734646-01BB-82B7-6BDA-2A92DB12E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89138"/>
            <a:ext cx="1331913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marL="269875" indent="-269875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b="1">
                <a:latin typeface="Times New Roman" panose="02020603050405020304" pitchFamily="18" charset="0"/>
                <a:ea typeface="新細明體" panose="02020500000000000000" pitchFamily="18" charset="-120"/>
              </a:rPr>
              <a:t>故事一</a:t>
            </a:r>
          </a:p>
        </p:txBody>
      </p:sp>
      <p:sp>
        <p:nvSpPr>
          <p:cNvPr id="59419" name="Oval 27">
            <a:extLst>
              <a:ext uri="{FF2B5EF4-FFF2-40B4-BE49-F238E27FC236}">
                <a16:creationId xmlns:a16="http://schemas.microsoft.com/office/drawing/2014/main" id="{AEB7C82D-8E72-67FE-870F-831FAECF1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4027488"/>
            <a:ext cx="500063" cy="48101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altLang="zh-TW" sz="1800" b="1">
                <a:latin typeface="Times New Roman" panose="02020603050405020304" pitchFamily="18" charset="0"/>
                <a:ea typeface="新細明體" panose="02020500000000000000" pitchFamily="18" charset="-120"/>
              </a:rPr>
              <a:t>D </a:t>
            </a:r>
          </a:p>
        </p:txBody>
      </p:sp>
      <p:sp>
        <p:nvSpPr>
          <p:cNvPr id="59420" name="Oval 28">
            <a:extLst>
              <a:ext uri="{FF2B5EF4-FFF2-40B4-BE49-F238E27FC236}">
                <a16:creationId xmlns:a16="http://schemas.microsoft.com/office/drawing/2014/main" id="{0883BFF8-095B-753B-D776-C9D8931A8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650" y="3933825"/>
            <a:ext cx="500063" cy="48101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altLang="zh-TW" sz="1800" b="1">
                <a:latin typeface="Times New Roman" panose="02020603050405020304" pitchFamily="18" charset="0"/>
                <a:ea typeface="新細明體" panose="02020500000000000000" pitchFamily="18" charset="-120"/>
              </a:rPr>
              <a:t>C </a:t>
            </a:r>
          </a:p>
        </p:txBody>
      </p:sp>
      <p:sp>
        <p:nvSpPr>
          <p:cNvPr id="59421" name="Oval 29">
            <a:extLst>
              <a:ext uri="{FF2B5EF4-FFF2-40B4-BE49-F238E27FC236}">
                <a16:creationId xmlns:a16="http://schemas.microsoft.com/office/drawing/2014/main" id="{B45584CC-62A1-6CA3-93D4-65439D82B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088" y="2133600"/>
            <a:ext cx="500062" cy="48101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altLang="zh-TW" sz="1800" b="1">
                <a:latin typeface="Times New Roman" panose="02020603050405020304" pitchFamily="18" charset="0"/>
                <a:ea typeface="新細明體" panose="02020500000000000000" pitchFamily="18" charset="-120"/>
              </a:rPr>
              <a:t>A </a:t>
            </a:r>
          </a:p>
        </p:txBody>
      </p:sp>
      <p:sp>
        <p:nvSpPr>
          <p:cNvPr id="59422" name="Oval 30">
            <a:extLst>
              <a:ext uri="{FF2B5EF4-FFF2-40B4-BE49-F238E27FC236}">
                <a16:creationId xmlns:a16="http://schemas.microsoft.com/office/drawing/2014/main" id="{3CAD90E0-BFF9-5B3B-E427-F85112D88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5413" y="2155825"/>
            <a:ext cx="500062" cy="48101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altLang="zh-TW" sz="1800" b="1">
                <a:latin typeface="Times New Roman" panose="02020603050405020304" pitchFamily="18" charset="0"/>
                <a:ea typeface="新細明體" panose="02020500000000000000" pitchFamily="18" charset="-120"/>
              </a:rPr>
              <a:t>B </a:t>
            </a:r>
          </a:p>
        </p:txBody>
      </p:sp>
      <p:pic>
        <p:nvPicPr>
          <p:cNvPr id="19468" name="Picture 33">
            <a:extLst>
              <a:ext uri="{FF2B5EF4-FFF2-40B4-BE49-F238E27FC236}">
                <a16:creationId xmlns:a16="http://schemas.microsoft.com/office/drawing/2014/main" id="{762A9489-F597-6578-DBC7-D739B192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060575"/>
            <a:ext cx="2376488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4">
            <a:extLst>
              <a:ext uri="{FF2B5EF4-FFF2-40B4-BE49-F238E27FC236}">
                <a16:creationId xmlns:a16="http://schemas.microsoft.com/office/drawing/2014/main" id="{B834310C-52DE-BAEA-A47C-4E7780220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76700"/>
            <a:ext cx="23034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5">
            <a:extLst>
              <a:ext uri="{FF2B5EF4-FFF2-40B4-BE49-F238E27FC236}">
                <a16:creationId xmlns:a16="http://schemas.microsoft.com/office/drawing/2014/main" id="{2B47AE2C-2CE2-6531-7103-6A762605D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133600"/>
            <a:ext cx="2447925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6">
            <a:extLst>
              <a:ext uri="{FF2B5EF4-FFF2-40B4-BE49-F238E27FC236}">
                <a16:creationId xmlns:a16="http://schemas.microsoft.com/office/drawing/2014/main" id="{8DF8270F-CBE2-6261-3379-F44EF312D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933825"/>
            <a:ext cx="244951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7C0E98C-D7BE-A673-2434-A428632DC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5805488"/>
            <a:ext cx="3384550" cy="3968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正確順序：</a:t>
            </a:r>
            <a:r>
              <a:rPr lang="en-US" altLang="zh-TW" sz="2000" b="1">
                <a:solidFill>
                  <a:srgbClr val="FF5050"/>
                </a:solidFill>
                <a:ea typeface="標楷體" pitchFamily="65" charset="-128"/>
              </a:rPr>
              <a:t>D</a:t>
            </a: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、</a:t>
            </a:r>
            <a:r>
              <a:rPr lang="en-US" altLang="zh-TW" sz="2000" b="1">
                <a:solidFill>
                  <a:srgbClr val="FF5050"/>
                </a:solidFill>
                <a:ea typeface="標楷體" pitchFamily="65" charset="-128"/>
              </a:rPr>
              <a:t>B</a:t>
            </a: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、</a:t>
            </a:r>
            <a:r>
              <a:rPr lang="en-US" altLang="zh-TW" sz="2000" b="1">
                <a:solidFill>
                  <a:srgbClr val="FF5050"/>
                </a:solidFill>
                <a:ea typeface="標楷體" pitchFamily="65" charset="-128"/>
              </a:rPr>
              <a:t>A</a:t>
            </a: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、</a:t>
            </a:r>
            <a:r>
              <a:rPr lang="en-US" altLang="zh-TW" sz="2000" b="1">
                <a:solidFill>
                  <a:srgbClr val="FF5050"/>
                </a:solidFill>
                <a:ea typeface="標楷體" pitchFamily="65" charset="-128"/>
              </a:rPr>
              <a:t>C</a:t>
            </a:r>
            <a:endParaRPr lang="en-US" altLang="zh-TW" sz="2000" b="1">
              <a:solidFill>
                <a:srgbClr val="FF5050"/>
              </a:solidFill>
              <a:latin typeface="Times New Roman" panose="02020603050405020304" pitchFamily="18" charset="0"/>
              <a:ea typeface="標楷體" pitchFamily="65" charset="-128"/>
            </a:endParaRPr>
          </a:p>
        </p:txBody>
      </p:sp>
      <p:sp>
        <p:nvSpPr>
          <p:cNvPr id="20483" name="Text Box 6">
            <a:extLst>
              <a:ext uri="{FF2B5EF4-FFF2-40B4-BE49-F238E27FC236}">
                <a16:creationId xmlns:a16="http://schemas.microsoft.com/office/drawing/2014/main" id="{53B3929B-054A-7886-6166-D2BEAB98E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20484" name="Text Box 7">
            <a:extLst>
              <a:ext uri="{FF2B5EF4-FFF2-40B4-BE49-F238E27FC236}">
                <a16:creationId xmlns:a16="http://schemas.microsoft.com/office/drawing/2014/main" id="{C7EF249F-7A5A-C972-5FA9-504C53805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 </a:t>
            </a:r>
            <a:r>
              <a:rPr lang="zh-CN" altLang="en-US" sz="2800" b="1">
                <a:latin typeface="Tahoma" panose="020B0604030504040204" pitchFamily="34" charset="0"/>
              </a:rPr>
              <a:t>第</a:t>
            </a:r>
            <a:r>
              <a:rPr lang="zh-TW" altLang="en-US" sz="2800" b="1">
                <a:latin typeface="Tahoma" panose="020B0604030504040204" pitchFamily="34" charset="0"/>
              </a:rPr>
              <a:t>二</a:t>
            </a:r>
            <a:r>
              <a:rPr lang="zh-CN" altLang="en-US" sz="2800" b="1">
                <a:latin typeface="Tahoma" panose="020B0604030504040204" pitchFamily="34" charset="0"/>
              </a:rPr>
              <a:t>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sp>
        <p:nvSpPr>
          <p:cNvPr id="63496" name="Text Box 8">
            <a:extLst>
              <a:ext uri="{FF2B5EF4-FFF2-40B4-BE49-F238E27FC236}">
                <a16:creationId xmlns:a16="http://schemas.microsoft.com/office/drawing/2014/main" id="{AA80A840-3BF2-9B28-7265-D9D7005A4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1081087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marL="269875" indent="-269875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2000" b="1">
                <a:latin typeface="Times New Roman" panose="02020603050405020304" pitchFamily="18" charset="0"/>
                <a:ea typeface="新細明體" panose="02020500000000000000" pitchFamily="18" charset="-120"/>
              </a:rPr>
              <a:t>故事二</a:t>
            </a:r>
          </a:p>
        </p:txBody>
      </p:sp>
      <p:sp>
        <p:nvSpPr>
          <p:cNvPr id="63503" name="Oval 15">
            <a:extLst>
              <a:ext uri="{FF2B5EF4-FFF2-40B4-BE49-F238E27FC236}">
                <a16:creationId xmlns:a16="http://schemas.microsoft.com/office/drawing/2014/main" id="{D37AF8C2-FBDF-BB2B-9506-3C9EA2FD0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628775"/>
            <a:ext cx="500062" cy="48101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altLang="zh-TW" sz="1800" b="1">
                <a:latin typeface="Times New Roman" panose="02020603050405020304" pitchFamily="18" charset="0"/>
                <a:ea typeface="新細明體" panose="02020500000000000000" pitchFamily="18" charset="-120"/>
              </a:rPr>
              <a:t>A </a:t>
            </a:r>
          </a:p>
        </p:txBody>
      </p:sp>
      <p:sp>
        <p:nvSpPr>
          <p:cNvPr id="63504" name="Oval 16">
            <a:extLst>
              <a:ext uri="{FF2B5EF4-FFF2-40B4-BE49-F238E27FC236}">
                <a16:creationId xmlns:a16="http://schemas.microsoft.com/office/drawing/2014/main" id="{70803DA4-C967-A204-5310-7B1CF5FCE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666875"/>
            <a:ext cx="500062" cy="48101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altLang="zh-TW" sz="1800" b="1">
                <a:latin typeface="Times New Roman" panose="02020603050405020304" pitchFamily="18" charset="0"/>
                <a:ea typeface="新細明體" panose="02020500000000000000" pitchFamily="18" charset="-120"/>
              </a:rPr>
              <a:t>B </a:t>
            </a:r>
          </a:p>
        </p:txBody>
      </p:sp>
      <p:sp>
        <p:nvSpPr>
          <p:cNvPr id="63502" name="Oval 14">
            <a:extLst>
              <a:ext uri="{FF2B5EF4-FFF2-40B4-BE49-F238E27FC236}">
                <a16:creationId xmlns:a16="http://schemas.microsoft.com/office/drawing/2014/main" id="{6136A35B-16A0-B46A-4016-653A20D51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3716338"/>
            <a:ext cx="500063" cy="48101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altLang="zh-TW" sz="1800" b="1">
                <a:latin typeface="Times New Roman" panose="02020603050405020304" pitchFamily="18" charset="0"/>
                <a:ea typeface="新細明體" panose="02020500000000000000" pitchFamily="18" charset="-120"/>
              </a:rPr>
              <a:t>C </a:t>
            </a:r>
          </a:p>
        </p:txBody>
      </p:sp>
      <p:sp>
        <p:nvSpPr>
          <p:cNvPr id="63501" name="Oval 13">
            <a:extLst>
              <a:ext uri="{FF2B5EF4-FFF2-40B4-BE49-F238E27FC236}">
                <a16:creationId xmlns:a16="http://schemas.microsoft.com/office/drawing/2014/main" id="{9031B8F5-54EB-A83C-DC54-CD69A9F6E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2300" y="3740150"/>
            <a:ext cx="500063" cy="48101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altLang="zh-TW" sz="1800" b="1">
                <a:latin typeface="Times New Roman" panose="02020603050405020304" pitchFamily="18" charset="0"/>
                <a:ea typeface="新細明體" panose="02020500000000000000" pitchFamily="18" charset="-120"/>
              </a:rPr>
              <a:t>D </a:t>
            </a:r>
          </a:p>
        </p:txBody>
      </p:sp>
      <p:pic>
        <p:nvPicPr>
          <p:cNvPr id="20490" name="Picture 20">
            <a:extLst>
              <a:ext uri="{FF2B5EF4-FFF2-40B4-BE49-F238E27FC236}">
                <a16:creationId xmlns:a16="http://schemas.microsoft.com/office/drawing/2014/main" id="{B61E8F03-6D27-411A-CE3C-BE1DAF8C8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3716338"/>
            <a:ext cx="252095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21">
            <a:extLst>
              <a:ext uri="{FF2B5EF4-FFF2-40B4-BE49-F238E27FC236}">
                <a16:creationId xmlns:a16="http://schemas.microsoft.com/office/drawing/2014/main" id="{D092A23D-2A07-F284-A489-3113B4A80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628775"/>
            <a:ext cx="244633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2">
            <a:extLst>
              <a:ext uri="{FF2B5EF4-FFF2-40B4-BE49-F238E27FC236}">
                <a16:creationId xmlns:a16="http://schemas.microsoft.com/office/drawing/2014/main" id="{04EB1B2B-C5A6-F08C-DF99-F2483615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2447925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23">
            <a:extLst>
              <a:ext uri="{FF2B5EF4-FFF2-40B4-BE49-F238E27FC236}">
                <a16:creationId xmlns:a16="http://schemas.microsoft.com/office/drawing/2014/main" id="{03B4450D-1939-9332-0657-2F02B68E8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789363"/>
            <a:ext cx="24479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2">
            <a:extLst>
              <a:ext uri="{FF2B5EF4-FFF2-40B4-BE49-F238E27FC236}">
                <a16:creationId xmlns:a16="http://schemas.microsoft.com/office/drawing/2014/main" id="{AF27F31E-D9F3-BCBC-EAE0-2203683CE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429000"/>
            <a:ext cx="83169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>
                <a:ea typeface="標楷體" pitchFamily="65" charset="-128"/>
              </a:rPr>
              <a:t>　　按照</a:t>
            </a:r>
            <a:r>
              <a:rPr lang="zh-TW" altLang="en-US" sz="2000" b="1">
                <a:solidFill>
                  <a:srgbClr val="FF6600"/>
                </a:solidFill>
                <a:ea typeface="標楷體" pitchFamily="65" charset="-128"/>
              </a:rPr>
              <a:t>事情發展的順序</a:t>
            </a:r>
            <a:r>
              <a:rPr lang="zh-TW" altLang="en-US" sz="2000">
                <a:ea typeface="標楷體" pitchFamily="65" charset="-128"/>
              </a:rPr>
              <a:t>來記述一件事時，要清楚交代那件事的</a:t>
            </a:r>
            <a:r>
              <a:rPr lang="zh-TW" altLang="en-US" sz="2000" b="1">
                <a:solidFill>
                  <a:srgbClr val="FF6600"/>
                </a:solidFill>
                <a:ea typeface="標楷體" pitchFamily="65" charset="-128"/>
              </a:rPr>
              <a:t>起因</a:t>
            </a:r>
            <a:r>
              <a:rPr lang="zh-TW" altLang="en-US" sz="2000">
                <a:ea typeface="標楷體" pitchFamily="65" charset="-128"/>
              </a:rPr>
              <a:t>、</a:t>
            </a:r>
            <a:r>
              <a:rPr lang="zh-TW" altLang="en-US" sz="2000" b="1">
                <a:solidFill>
                  <a:srgbClr val="FF6600"/>
                </a:solidFill>
                <a:ea typeface="標楷體" pitchFamily="65" charset="-128"/>
              </a:rPr>
              <a:t>經過</a:t>
            </a:r>
            <a:r>
              <a:rPr lang="zh-TW" altLang="en-US" sz="2000">
                <a:ea typeface="標楷體" pitchFamily="65" charset="-128"/>
              </a:rPr>
              <a:t>、</a:t>
            </a:r>
            <a:r>
              <a:rPr lang="zh-TW" altLang="en-US" sz="2000" b="1">
                <a:solidFill>
                  <a:srgbClr val="FF6600"/>
                </a:solidFill>
                <a:ea typeface="標楷體" pitchFamily="65" charset="-128"/>
              </a:rPr>
              <a:t>結果</a:t>
            </a:r>
            <a:r>
              <a:rPr lang="zh-TW" altLang="en-US" sz="2000">
                <a:ea typeface="標楷體" pitchFamily="65" charset="-128"/>
              </a:rPr>
              <a:t>，務求層次分明。</a:t>
            </a:r>
          </a:p>
        </p:txBody>
      </p:sp>
      <p:sp>
        <p:nvSpPr>
          <p:cNvPr id="21507" name="Text Box 5">
            <a:extLst>
              <a:ext uri="{FF2B5EF4-FFF2-40B4-BE49-F238E27FC236}">
                <a16:creationId xmlns:a16="http://schemas.microsoft.com/office/drawing/2014/main" id="{83DBCFFD-8BEA-32A2-D74B-F07D4AD6C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21508" name="Text Box 6">
            <a:extLst>
              <a:ext uri="{FF2B5EF4-FFF2-40B4-BE49-F238E27FC236}">
                <a16:creationId xmlns:a16="http://schemas.microsoft.com/office/drawing/2014/main" id="{31D3243E-E7AE-E786-DFD4-06611F6AA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</a:t>
            </a:r>
            <a:r>
              <a:rPr lang="zh-TW" altLang="zh-CN" sz="2800" b="1">
                <a:latin typeface="Tahoma" panose="020B0604030504040204" pitchFamily="34" charset="0"/>
              </a:rPr>
              <a:t> </a:t>
            </a:r>
            <a:r>
              <a:rPr lang="zh-CN" altLang="en-US" sz="2800" b="1">
                <a:latin typeface="Tahoma" panose="020B0604030504040204" pitchFamily="34" charset="0"/>
              </a:rPr>
              <a:t>第</a:t>
            </a:r>
            <a:r>
              <a:rPr lang="zh-TW" altLang="en-US" sz="2800" b="1">
                <a:latin typeface="Tahoma" panose="020B0604030504040204" pitchFamily="34" charset="0"/>
              </a:rPr>
              <a:t>二</a:t>
            </a:r>
            <a:r>
              <a:rPr lang="zh-CN" altLang="en-US" sz="2800" b="1">
                <a:latin typeface="Tahoma" panose="020B0604030504040204" pitchFamily="34" charset="0"/>
              </a:rPr>
              <a:t>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sp>
        <p:nvSpPr>
          <p:cNvPr id="21509" name="Text Box 21">
            <a:extLst>
              <a:ext uri="{FF2B5EF4-FFF2-40B4-BE49-F238E27FC236}">
                <a16:creationId xmlns:a16="http://schemas.microsoft.com/office/drawing/2014/main" id="{FA57C65B-C8A3-C010-2827-569AE506D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77323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/>
              <a:t> </a:t>
            </a:r>
            <a:r>
              <a:rPr lang="zh-TW" altLang="en-US" sz="2400" b="1"/>
              <a:t>以事情發展來記述事情</a:t>
            </a:r>
          </a:p>
        </p:txBody>
      </p:sp>
      <p:sp>
        <p:nvSpPr>
          <p:cNvPr id="56346" name="Text Box 26">
            <a:extLst>
              <a:ext uri="{FF2B5EF4-FFF2-40B4-BE49-F238E27FC236}">
                <a16:creationId xmlns:a16="http://schemas.microsoft.com/office/drawing/2014/main" id="{3EC09BB7-C42B-701B-2AD2-7FE9BFB3A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1844675"/>
            <a:ext cx="3313112" cy="10064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對事情發展的整體過程進行篩選，從中</a:t>
            </a:r>
            <a:r>
              <a:rPr lang="zh-CN" altLang="en-US" sz="2000" b="1">
                <a:solidFill>
                  <a:srgbClr val="FF5050"/>
                </a:solidFill>
                <a:ea typeface="標楷體" pitchFamily="65" charset="-128"/>
              </a:rPr>
              <a:t>選取</a:t>
            </a: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關鍵環節進行敍述。</a:t>
            </a:r>
          </a:p>
        </p:txBody>
      </p:sp>
      <p:sp>
        <p:nvSpPr>
          <p:cNvPr id="56349" name="Text Box 29">
            <a:extLst>
              <a:ext uri="{FF2B5EF4-FFF2-40B4-BE49-F238E27FC236}">
                <a16:creationId xmlns:a16="http://schemas.microsoft.com/office/drawing/2014/main" id="{7C857888-DE14-D1BE-3A2B-6CFC262EC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797425"/>
            <a:ext cx="4392612" cy="3968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安排層次時要根據文章中心的需要。</a:t>
            </a:r>
          </a:p>
        </p:txBody>
      </p:sp>
      <p:sp>
        <p:nvSpPr>
          <p:cNvPr id="21512" name="Rectangle 30">
            <a:extLst>
              <a:ext uri="{FF2B5EF4-FFF2-40B4-BE49-F238E27FC236}">
                <a16:creationId xmlns:a16="http://schemas.microsoft.com/office/drawing/2014/main" id="{9A328A09-AC38-E881-6877-C7260AE16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pitchFamily="65" charset="-128"/>
              </a:rPr>
              <a:t>順敍法</a:t>
            </a:r>
            <a:endParaRPr lang="zh-TW" altLang="en-US">
              <a:ea typeface="標楷體" pitchFamily="65" charset="-128"/>
            </a:endParaRPr>
          </a:p>
        </p:txBody>
      </p:sp>
      <p:sp>
        <p:nvSpPr>
          <p:cNvPr id="56345" name="Line 25">
            <a:extLst>
              <a:ext uri="{FF2B5EF4-FFF2-40B4-BE49-F238E27FC236}">
                <a16:creationId xmlns:a16="http://schemas.microsoft.com/office/drawing/2014/main" id="{7E83AD12-20D1-1C8D-E9D8-6D1A59EEA3A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04025" y="2852738"/>
            <a:ext cx="1296988" cy="5762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6348" name="Line 28">
            <a:extLst>
              <a:ext uri="{FF2B5EF4-FFF2-40B4-BE49-F238E27FC236}">
                <a16:creationId xmlns:a16="http://schemas.microsoft.com/office/drawing/2014/main" id="{0F373140-1726-C1D1-1DCA-841D1DEA5A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00338" y="4221163"/>
            <a:ext cx="503237" cy="5032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6353" name="Line 33">
            <a:extLst>
              <a:ext uri="{FF2B5EF4-FFF2-40B4-BE49-F238E27FC236}">
                <a16:creationId xmlns:a16="http://schemas.microsoft.com/office/drawing/2014/main" id="{70C49823-4D0F-E062-4823-83464924C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1725" y="3789363"/>
            <a:ext cx="10810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6354" name="Line 34">
            <a:extLst>
              <a:ext uri="{FF2B5EF4-FFF2-40B4-BE49-F238E27FC236}">
                <a16:creationId xmlns:a16="http://schemas.microsoft.com/office/drawing/2014/main" id="{9F3E5568-AD55-D6F1-F38D-455ADEA2F7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076700"/>
            <a:ext cx="10810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6355" name="Line 35">
            <a:extLst>
              <a:ext uri="{FF2B5EF4-FFF2-40B4-BE49-F238E27FC236}">
                <a16:creationId xmlns:a16="http://schemas.microsoft.com/office/drawing/2014/main" id="{F13F6EA5-2F94-8DAA-DBF2-6483558624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4075" y="4076700"/>
            <a:ext cx="10810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1518" name="AutoShape 36">
            <a:hlinkClick r:id="rId3" action="ppaction://hlinksldjump"/>
            <a:extLst>
              <a:ext uri="{FF2B5EF4-FFF2-40B4-BE49-F238E27FC236}">
                <a16:creationId xmlns:a16="http://schemas.microsoft.com/office/drawing/2014/main" id="{909168C2-7B77-4225-54F3-B31F7B6B5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308725"/>
            <a:ext cx="663575" cy="388938"/>
          </a:xfrm>
          <a:prstGeom prst="flowChartAlternateProcess">
            <a:avLst/>
          </a:prstGeom>
          <a:gradFill rotWithShape="1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b="1"/>
              <a:t>返回</a:t>
            </a:r>
            <a:endParaRPr lang="zh-TW" altLang="en-US" sz="2400">
              <a:ea typeface="MS PMincho" panose="0202060004020508030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6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6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6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6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46" grpId="0" animBg="1"/>
      <p:bldP spid="563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>
            <a:extLst>
              <a:ext uri="{FF2B5EF4-FFF2-40B4-BE49-F238E27FC236}">
                <a16:creationId xmlns:a16="http://schemas.microsoft.com/office/drawing/2014/main" id="{38065946-1660-495A-F16D-0EF9502DB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77323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/>
              <a:t> </a:t>
            </a:r>
            <a:r>
              <a:rPr lang="zh-TW" altLang="en-US" sz="2400" b="1"/>
              <a:t>記述事情詳略有致</a:t>
            </a:r>
          </a:p>
        </p:txBody>
      </p:sp>
      <p:sp>
        <p:nvSpPr>
          <p:cNvPr id="57357" name="Text Box 13">
            <a:extLst>
              <a:ext uri="{FF2B5EF4-FFF2-40B4-BE49-F238E27FC236}">
                <a16:creationId xmlns:a16="http://schemas.microsoft.com/office/drawing/2014/main" id="{BB1584E3-A46C-0507-2C28-B75CBD7F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125538"/>
            <a:ext cx="6337300" cy="7016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一篇好的文章應該詳略有致，若完全省略次要的內容，會使整篇文章的結構不完整，甚至弱化文章的主題。</a:t>
            </a:r>
          </a:p>
        </p:txBody>
      </p:sp>
      <p:sp>
        <p:nvSpPr>
          <p:cNvPr id="22532" name="Text Box 14">
            <a:extLst>
              <a:ext uri="{FF2B5EF4-FFF2-40B4-BE49-F238E27FC236}">
                <a16:creationId xmlns:a16="http://schemas.microsoft.com/office/drawing/2014/main" id="{43566024-DDDF-5808-B76E-D0E50A8B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22533" name="Text Box 15">
            <a:extLst>
              <a:ext uri="{FF2B5EF4-FFF2-40B4-BE49-F238E27FC236}">
                <a16:creationId xmlns:a16="http://schemas.microsoft.com/office/drawing/2014/main" id="{6A2A2542-2A13-74DE-E728-CFAB57DF1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 </a:t>
            </a:r>
            <a:r>
              <a:rPr lang="zh-CN" altLang="en-US" sz="2800" b="1">
                <a:latin typeface="Tahoma" panose="020B0604030504040204" pitchFamily="34" charset="0"/>
              </a:rPr>
              <a:t>第</a:t>
            </a:r>
            <a:r>
              <a:rPr lang="zh-TW" altLang="en-US" sz="2800" b="1">
                <a:latin typeface="Tahoma" panose="020B0604030504040204" pitchFamily="34" charset="0"/>
              </a:rPr>
              <a:t>二</a:t>
            </a:r>
            <a:r>
              <a:rPr lang="zh-CN" altLang="en-US" sz="2800" b="1">
                <a:latin typeface="Tahoma" panose="020B0604030504040204" pitchFamily="34" charset="0"/>
              </a:rPr>
              <a:t>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sp>
        <p:nvSpPr>
          <p:cNvPr id="22534" name="Rectangle 16">
            <a:extLst>
              <a:ext uri="{FF2B5EF4-FFF2-40B4-BE49-F238E27FC236}">
                <a16:creationId xmlns:a16="http://schemas.microsoft.com/office/drawing/2014/main" id="{4D729D60-372D-3702-A47F-2C438FAF5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pitchFamily="65" charset="-128"/>
              </a:rPr>
              <a:t>順敍法</a:t>
            </a:r>
            <a:endParaRPr lang="zh-TW" altLang="en-US">
              <a:ea typeface="標楷體" pitchFamily="65" charset="-128"/>
            </a:endParaRPr>
          </a:p>
        </p:txBody>
      </p:sp>
      <p:pic>
        <p:nvPicPr>
          <p:cNvPr id="22535" name="Picture 19">
            <a:extLst>
              <a:ext uri="{FF2B5EF4-FFF2-40B4-BE49-F238E27FC236}">
                <a16:creationId xmlns:a16="http://schemas.microsoft.com/office/drawing/2014/main" id="{43D6F9E7-CF83-6A08-486E-E85FB0D75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0" t="47142" r="24208" b="34776"/>
          <a:stretch>
            <a:fillRect/>
          </a:stretch>
        </p:blipFill>
        <p:spPr bwMode="auto">
          <a:xfrm>
            <a:off x="1116013" y="3573463"/>
            <a:ext cx="720090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21">
            <a:extLst>
              <a:ext uri="{FF2B5EF4-FFF2-40B4-BE49-F238E27FC236}">
                <a16:creationId xmlns:a16="http://schemas.microsoft.com/office/drawing/2014/main" id="{8D06421B-9BF5-B91D-2904-AEE993802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420938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ea typeface="標楷體" pitchFamily="65" charset="-128"/>
              </a:rPr>
              <a:t>　　記述事情時，應把與</a:t>
            </a:r>
            <a:r>
              <a:rPr lang="zh-TW" altLang="en-US" sz="2000" b="1">
                <a:solidFill>
                  <a:srgbClr val="FF6600"/>
                </a:solidFill>
                <a:ea typeface="標楷體" pitchFamily="65" charset="-128"/>
              </a:rPr>
              <a:t>主題密切相關的</a:t>
            </a:r>
            <a:r>
              <a:rPr lang="zh-TW" altLang="en-US" sz="2000">
                <a:ea typeface="標楷體" pitchFamily="65" charset="-128"/>
              </a:rPr>
              <a:t>內容寫得較為</a:t>
            </a:r>
            <a:r>
              <a:rPr lang="zh-TW" altLang="en-US" sz="2000" b="1">
                <a:solidFill>
                  <a:srgbClr val="FF6600"/>
                </a:solidFill>
                <a:ea typeface="標楷體" pitchFamily="65" charset="-128"/>
              </a:rPr>
              <a:t>具體</a:t>
            </a:r>
            <a:r>
              <a:rPr lang="zh-TW" altLang="en-US" sz="2000">
                <a:ea typeface="標楷體" pitchFamily="65" charset="-128"/>
              </a:rPr>
              <a:t>、</a:t>
            </a:r>
            <a:r>
              <a:rPr lang="zh-TW" altLang="en-US" sz="2000" b="1">
                <a:solidFill>
                  <a:srgbClr val="FF6600"/>
                </a:solidFill>
                <a:ea typeface="標楷體" pitchFamily="65" charset="-128"/>
              </a:rPr>
              <a:t>詳盡</a:t>
            </a:r>
            <a:r>
              <a:rPr lang="zh-TW" altLang="en-US" sz="2000">
                <a:ea typeface="標楷體" pitchFamily="65" charset="-128"/>
              </a:rPr>
              <a:t>：</a:t>
            </a:r>
            <a:r>
              <a:rPr lang="zh-TW" altLang="en-US" sz="2000" b="1">
                <a:solidFill>
                  <a:srgbClr val="FF6600"/>
                </a:solidFill>
                <a:ea typeface="標楷體" pitchFamily="65" charset="-128"/>
              </a:rPr>
              <a:t>與主題關係不太密切的</a:t>
            </a:r>
            <a:r>
              <a:rPr lang="zh-TW" altLang="en-US" sz="2000">
                <a:ea typeface="標楷體" pitchFamily="65" charset="-128"/>
              </a:rPr>
              <a:t>，則可寫得較為</a:t>
            </a:r>
            <a:r>
              <a:rPr lang="zh-TW" altLang="en-US" sz="2000" b="1">
                <a:solidFill>
                  <a:srgbClr val="FF6600"/>
                </a:solidFill>
                <a:ea typeface="標楷體" pitchFamily="65" charset="-128"/>
              </a:rPr>
              <a:t>概括</a:t>
            </a:r>
            <a:r>
              <a:rPr lang="zh-TW" altLang="en-US" sz="2000">
                <a:ea typeface="標楷體" pitchFamily="65" charset="-128"/>
              </a:rPr>
              <a:t>、</a:t>
            </a:r>
            <a:r>
              <a:rPr lang="zh-TW" altLang="en-US" sz="2000" b="1">
                <a:solidFill>
                  <a:srgbClr val="FF6600"/>
                </a:solidFill>
                <a:ea typeface="標楷體" pitchFamily="65" charset="-128"/>
              </a:rPr>
              <a:t>簡略</a:t>
            </a:r>
            <a:r>
              <a:rPr lang="zh-TW" altLang="en-US" sz="2000">
                <a:ea typeface="標楷體" pitchFamily="65" charset="-128"/>
              </a:rPr>
              <a:t>。如下所示：</a:t>
            </a:r>
          </a:p>
        </p:txBody>
      </p:sp>
      <p:sp>
        <p:nvSpPr>
          <p:cNvPr id="57355" name="Line 11">
            <a:extLst>
              <a:ext uri="{FF2B5EF4-FFF2-40B4-BE49-F238E27FC236}">
                <a16:creationId xmlns:a16="http://schemas.microsoft.com/office/drawing/2014/main" id="{4FFB27B8-A426-5451-0D5D-69005980F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6550" y="2781300"/>
            <a:ext cx="792163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7356" name="Line 12">
            <a:extLst>
              <a:ext uri="{FF2B5EF4-FFF2-40B4-BE49-F238E27FC236}">
                <a16:creationId xmlns:a16="http://schemas.microsoft.com/office/drawing/2014/main" id="{8DEA383D-DE15-A46D-51EE-E731FB31DB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3100388"/>
            <a:ext cx="4891088" cy="15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7364" name="Line 20">
            <a:extLst>
              <a:ext uri="{FF2B5EF4-FFF2-40B4-BE49-F238E27FC236}">
                <a16:creationId xmlns:a16="http://schemas.microsoft.com/office/drawing/2014/main" id="{C10E9F9E-2657-2E1C-FD62-3EFC41589B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77050" y="1844675"/>
            <a:ext cx="503238" cy="647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540" name="AutoShape 22">
            <a:hlinkClick r:id="rId4" action="ppaction://hlinksldjump"/>
            <a:extLst>
              <a:ext uri="{FF2B5EF4-FFF2-40B4-BE49-F238E27FC236}">
                <a16:creationId xmlns:a16="http://schemas.microsoft.com/office/drawing/2014/main" id="{59CC3F55-185E-A1E8-9AF4-AF2F10917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308725"/>
            <a:ext cx="663575" cy="388938"/>
          </a:xfrm>
          <a:prstGeom prst="flowChartAlternateProcess">
            <a:avLst/>
          </a:prstGeom>
          <a:gradFill rotWithShape="1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b="1"/>
              <a:t>返回</a:t>
            </a:r>
            <a:endParaRPr lang="zh-TW" altLang="en-US" sz="2400">
              <a:ea typeface="MS PMincho" panose="0202060004020508030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>
            <a:extLst>
              <a:ext uri="{FF2B5EF4-FFF2-40B4-BE49-F238E27FC236}">
                <a16:creationId xmlns:a16="http://schemas.microsoft.com/office/drawing/2014/main" id="{9CBDCECC-DC2F-E39A-6A4F-B5DF7933B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23555" name="Text Box 5">
            <a:extLst>
              <a:ext uri="{FF2B5EF4-FFF2-40B4-BE49-F238E27FC236}">
                <a16:creationId xmlns:a16="http://schemas.microsoft.com/office/drawing/2014/main" id="{A885DAEC-9668-0414-8076-C0F1E1327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 </a:t>
            </a:r>
            <a:r>
              <a:rPr lang="zh-CN" altLang="en-US" sz="2800" b="1">
                <a:latin typeface="Tahoma" panose="020B0604030504040204" pitchFamily="34" charset="0"/>
              </a:rPr>
              <a:t>第</a:t>
            </a:r>
            <a:r>
              <a:rPr lang="zh-TW" altLang="en-US" sz="2800" b="1">
                <a:latin typeface="Tahoma" panose="020B0604030504040204" pitchFamily="34" charset="0"/>
              </a:rPr>
              <a:t>二</a:t>
            </a:r>
            <a:r>
              <a:rPr lang="zh-CN" altLang="en-US" sz="2800" b="1">
                <a:latin typeface="Tahoma" panose="020B0604030504040204" pitchFamily="34" charset="0"/>
              </a:rPr>
              <a:t>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pic>
        <p:nvPicPr>
          <p:cNvPr id="23556" name="Picture 6">
            <a:extLst>
              <a:ext uri="{FF2B5EF4-FFF2-40B4-BE49-F238E27FC236}">
                <a16:creationId xmlns:a16="http://schemas.microsoft.com/office/drawing/2014/main" id="{F377B274-5595-7EF7-9D0D-7F60918BA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1" t="28029" r="37294" b="17128"/>
          <a:stretch>
            <a:fillRect/>
          </a:stretch>
        </p:blipFill>
        <p:spPr bwMode="auto">
          <a:xfrm>
            <a:off x="684213" y="1125538"/>
            <a:ext cx="23749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 Box 8">
            <a:extLst>
              <a:ext uri="{FF2B5EF4-FFF2-40B4-BE49-F238E27FC236}">
                <a16:creationId xmlns:a16="http://schemas.microsoft.com/office/drawing/2014/main" id="{8266E671-ABEB-E98A-90D9-850B142E7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1633538"/>
            <a:ext cx="3578225" cy="10064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事情的起因，簡略地交代與主題相關的內容，能夠為下文作鋪墊。</a:t>
            </a:r>
          </a:p>
        </p:txBody>
      </p:sp>
      <p:sp>
        <p:nvSpPr>
          <p:cNvPr id="60426" name="Text Box 10">
            <a:extLst>
              <a:ext uri="{FF2B5EF4-FFF2-40B4-BE49-F238E27FC236}">
                <a16:creationId xmlns:a16="http://schemas.microsoft.com/office/drawing/2014/main" id="{E7D856DB-9073-574F-4E04-0DF44C22F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3068638"/>
            <a:ext cx="3578225" cy="10064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事情的經過，亦是寫作的主題。詳細記述事情發展的細節，豐富內容，凸顯主題。</a:t>
            </a:r>
          </a:p>
        </p:txBody>
      </p:sp>
      <p:sp>
        <p:nvSpPr>
          <p:cNvPr id="60428" name="Text Box 12">
            <a:extLst>
              <a:ext uri="{FF2B5EF4-FFF2-40B4-BE49-F238E27FC236}">
                <a16:creationId xmlns:a16="http://schemas.microsoft.com/office/drawing/2014/main" id="{5810DFD0-1D29-C566-DBDC-0DFB09432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4672013"/>
            <a:ext cx="3959225" cy="10064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事情的結果，與主題相關。簡略地交代即可。文末可抒發個人感受，以達到深化主題的作用。</a:t>
            </a:r>
          </a:p>
        </p:txBody>
      </p:sp>
      <p:sp>
        <p:nvSpPr>
          <p:cNvPr id="23560" name="Line 13">
            <a:extLst>
              <a:ext uri="{FF2B5EF4-FFF2-40B4-BE49-F238E27FC236}">
                <a16:creationId xmlns:a16="http://schemas.microsoft.com/office/drawing/2014/main" id="{A8289FC3-62CE-B353-CBA5-8960B8B29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0538" y="5084763"/>
            <a:ext cx="1152525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61" name="Line 14">
            <a:extLst>
              <a:ext uri="{FF2B5EF4-FFF2-40B4-BE49-F238E27FC236}">
                <a16:creationId xmlns:a16="http://schemas.microsoft.com/office/drawing/2014/main" id="{A95E928C-3463-4CD6-0278-224FECE9B0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3573463"/>
            <a:ext cx="1152525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62" name="Line 15">
            <a:extLst>
              <a:ext uri="{FF2B5EF4-FFF2-40B4-BE49-F238E27FC236}">
                <a16:creationId xmlns:a16="http://schemas.microsoft.com/office/drawing/2014/main" id="{4EB51A62-0633-EF00-BB47-A4159110B8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2060575"/>
            <a:ext cx="1152525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4" grpId="0" animBg="1"/>
      <p:bldP spid="60426" grpId="0" animBg="1"/>
      <p:bldP spid="604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>
            <a:extLst>
              <a:ext uri="{FF2B5EF4-FFF2-40B4-BE49-F238E27FC236}">
                <a16:creationId xmlns:a16="http://schemas.microsoft.com/office/drawing/2014/main" id="{2F2CF5C6-6089-8653-3822-A4CCD5FEB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24579" name="Text Box 5">
            <a:extLst>
              <a:ext uri="{FF2B5EF4-FFF2-40B4-BE49-F238E27FC236}">
                <a16:creationId xmlns:a16="http://schemas.microsoft.com/office/drawing/2014/main" id="{A3377364-47BF-213D-EC50-2B5ED07EA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 </a:t>
            </a:r>
            <a:r>
              <a:rPr lang="zh-CN" altLang="en-US" sz="2800" b="1">
                <a:latin typeface="Tahoma" panose="020B0604030504040204" pitchFamily="34" charset="0"/>
              </a:rPr>
              <a:t>第</a:t>
            </a:r>
            <a:r>
              <a:rPr lang="zh-TW" altLang="en-US" sz="2800" b="1">
                <a:latin typeface="Tahoma" panose="020B0604030504040204" pitchFamily="34" charset="0"/>
              </a:rPr>
              <a:t>二</a:t>
            </a:r>
            <a:r>
              <a:rPr lang="zh-CN" altLang="en-US" sz="2800" b="1">
                <a:latin typeface="Tahoma" panose="020B0604030504040204" pitchFamily="34" charset="0"/>
              </a:rPr>
              <a:t>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sp>
        <p:nvSpPr>
          <p:cNvPr id="24580" name="Rectangle 6">
            <a:extLst>
              <a:ext uri="{FF2B5EF4-FFF2-40B4-BE49-F238E27FC236}">
                <a16:creationId xmlns:a16="http://schemas.microsoft.com/office/drawing/2014/main" id="{9A84352A-5C3B-4F98-2799-B75867429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pitchFamily="65" charset="-128"/>
              </a:rPr>
              <a:t>題目點撥</a:t>
            </a:r>
            <a:endParaRPr lang="zh-TW" altLang="en-US">
              <a:ea typeface="標楷體" pitchFamily="65" charset="-128"/>
            </a:endParaRPr>
          </a:p>
        </p:txBody>
      </p:sp>
      <p:sp>
        <p:nvSpPr>
          <p:cNvPr id="24581" name="Rectangle 7">
            <a:extLst>
              <a:ext uri="{FF2B5EF4-FFF2-40B4-BE49-F238E27FC236}">
                <a16:creationId xmlns:a16="http://schemas.microsoft.com/office/drawing/2014/main" id="{E393A6C9-5A20-DE4D-34BE-7A377E1B4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027238"/>
            <a:ext cx="45720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400" b="1">
                <a:latin typeface="Verdana" panose="020B0604030504040204" pitchFamily="34" charset="0"/>
              </a:rPr>
              <a:t>範文題目一：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400" b="1">
                <a:latin typeface="Verdana" panose="020B0604030504040204" pitchFamily="34" charset="0"/>
                <a:ea typeface="標楷體" pitchFamily="65" charset="-128"/>
              </a:rPr>
              <a:t>記一位令人刮目相看的同學</a:t>
            </a:r>
          </a:p>
        </p:txBody>
      </p:sp>
      <p:sp>
        <p:nvSpPr>
          <p:cNvPr id="61448" name="Oval 8">
            <a:extLst>
              <a:ext uri="{FF2B5EF4-FFF2-40B4-BE49-F238E27FC236}">
                <a16:creationId xmlns:a16="http://schemas.microsoft.com/office/drawing/2014/main" id="{5BB1BCF4-D725-BAE2-77EF-7E8428AF8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2532063"/>
            <a:ext cx="1296988" cy="6096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61449" name="AutoShape 9">
            <a:extLst>
              <a:ext uri="{FF2B5EF4-FFF2-40B4-BE49-F238E27FC236}">
                <a16:creationId xmlns:a16="http://schemas.microsoft.com/office/drawing/2014/main" id="{BC897EAD-3969-7CFD-8A3A-9470E553E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338" y="3284538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61450" name="Text Box 10">
            <a:extLst>
              <a:ext uri="{FF2B5EF4-FFF2-40B4-BE49-F238E27FC236}">
                <a16:creationId xmlns:a16="http://schemas.microsoft.com/office/drawing/2014/main" id="{C3467444-8D35-4317-5AD4-BB5C86DF2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3644900"/>
            <a:ext cx="3957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8"/>
              </a:rPr>
              <a:t>1.</a:t>
            </a:r>
            <a:r>
              <a:rPr lang="en-US" altLang="zh-TW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en-US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找出關鍵字詞：刮目相看</a:t>
            </a:r>
          </a:p>
        </p:txBody>
      </p:sp>
      <p:sp>
        <p:nvSpPr>
          <p:cNvPr id="61451" name="AutoShape 11">
            <a:extLst>
              <a:ext uri="{FF2B5EF4-FFF2-40B4-BE49-F238E27FC236}">
                <a16:creationId xmlns:a16="http://schemas.microsoft.com/office/drawing/2014/main" id="{BF727CE1-7B3F-8EA1-46D1-78C2A7EC791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81238" y="4162425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61452" name="Text Box 12">
            <a:extLst>
              <a:ext uri="{FF2B5EF4-FFF2-40B4-BE49-F238E27FC236}">
                <a16:creationId xmlns:a16="http://schemas.microsoft.com/office/drawing/2014/main" id="{5E8585C3-BAA6-077C-127F-73EB84C86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4652963"/>
            <a:ext cx="381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8"/>
              </a:rPr>
              <a:t>2.</a:t>
            </a:r>
            <a:r>
              <a:rPr lang="en-US" altLang="zh-TW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en-US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根據</a:t>
            </a:r>
            <a:r>
              <a:rPr lang="zh-CN" altLang="en-US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寫作</a:t>
            </a:r>
            <a:r>
              <a:rPr lang="zh-TW" altLang="en-US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重點聯想具體</a:t>
            </a:r>
            <a:endParaRPr lang="zh-TW" altLang="zh-CN" sz="2400">
              <a:solidFill>
                <a:srgbClr val="FF0000"/>
              </a:solidFill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CN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en-US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zh-CN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en-US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內容</a:t>
            </a:r>
          </a:p>
        </p:txBody>
      </p:sp>
      <p:sp>
        <p:nvSpPr>
          <p:cNvPr id="61453" name="AutoShape 13">
            <a:extLst>
              <a:ext uri="{FF2B5EF4-FFF2-40B4-BE49-F238E27FC236}">
                <a16:creationId xmlns:a16="http://schemas.microsoft.com/office/drawing/2014/main" id="{3321BF5B-7893-86A6-D71E-20272B3588AF}"/>
              </a:ext>
            </a:extLst>
          </p:cNvPr>
          <p:cNvSpPr>
            <a:spLocks/>
          </p:cNvSpPr>
          <p:nvPr/>
        </p:nvSpPr>
        <p:spPr bwMode="auto">
          <a:xfrm>
            <a:off x="4137025" y="1052513"/>
            <a:ext cx="506413" cy="4752975"/>
          </a:xfrm>
          <a:prstGeom prst="leftBrace">
            <a:avLst>
              <a:gd name="adj1" fmla="val 78213"/>
              <a:gd name="adj2" fmla="val 8109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61454" name="Text Box 14">
            <a:extLst>
              <a:ext uri="{FF2B5EF4-FFF2-40B4-BE49-F238E27FC236}">
                <a16:creationId xmlns:a16="http://schemas.microsoft.com/office/drawing/2014/main" id="{DB1EBD08-6236-1C37-EF00-4B655FEED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957263"/>
            <a:ext cx="3810000" cy="490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zh-TW" altLang="en-US" sz="2000" b="1">
                <a:latin typeface="Verdana" panose="020B0604030504040204" pitchFamily="34" charset="0"/>
              </a:rPr>
              <a:t>主題：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>
                <a:latin typeface="Verdana" panose="020B0604030504040204" pitchFamily="34" charset="0"/>
                <a:ea typeface="標楷體" pitchFamily="65" charset="-128"/>
              </a:rPr>
              <a:t>學業？體能？性格</a:t>
            </a:r>
            <a:r>
              <a:rPr kumimoji="0" lang="en-US" altLang="zh-TW" sz="2000">
                <a:latin typeface="標楷體" pitchFamily="65" charset="-128"/>
                <a:ea typeface="標楷體" pitchFamily="65" charset="-128"/>
              </a:rPr>
              <a:t>……</a:t>
            </a:r>
            <a:endParaRPr kumimoji="0" lang="en-US" altLang="zh-TW" sz="2000"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lnSpc>
                <a:spcPct val="50000"/>
              </a:lnSpc>
              <a:spcBef>
                <a:spcPct val="10000"/>
              </a:spcBef>
              <a:buFontTx/>
              <a:buNone/>
            </a:pPr>
            <a:endParaRPr kumimoji="0" lang="en-US" altLang="zh-TW" sz="2000"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TW" altLang="en-US" sz="2000" b="1">
                <a:latin typeface="Verdana" panose="020B0604030504040204" pitchFamily="34" charset="0"/>
              </a:rPr>
              <a:t>事情：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>
                <a:latin typeface="Verdana" panose="020B0604030504040204" pitchFamily="34" charset="0"/>
                <a:ea typeface="標楷體" pitchFamily="65" charset="-128"/>
              </a:rPr>
              <a:t>學業突飛猛進？體能變化？性格改變</a:t>
            </a:r>
            <a:r>
              <a:rPr kumimoji="0" lang="en-US" altLang="zh-TW" sz="2000">
                <a:latin typeface="標楷體" pitchFamily="65" charset="-128"/>
                <a:ea typeface="標楷體" pitchFamily="65" charset="-128"/>
              </a:rPr>
              <a:t>……</a:t>
            </a:r>
            <a:endParaRPr kumimoji="0" lang="en-US" altLang="zh-TW" sz="2000"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altLang="zh-TW" sz="2000" b="1">
              <a:latin typeface="Verdana" panose="020B0604030504040204" pitchFamily="34" charset="0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TW" altLang="en-US" sz="2000" b="1">
                <a:latin typeface="Verdana" panose="020B0604030504040204" pitchFamily="34" charset="0"/>
              </a:rPr>
              <a:t>寫作順序：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>
                <a:ea typeface="標楷體" pitchFamily="65" charset="-128"/>
              </a:rPr>
              <a:t>時間順序？事情發展的順序？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zh-TW" altLang="en-US" sz="2000" b="1"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 b="1">
                <a:latin typeface="Verdana" panose="020B0604030504040204" pitchFamily="34" charset="0"/>
              </a:rPr>
              <a:t>詳寫：</a:t>
            </a:r>
            <a:endParaRPr kumimoji="0" lang="zh-TW" altLang="zh-CN" sz="2000" b="1">
              <a:latin typeface="Verdana" panose="020B0604030504040204" pitchFamily="34" charset="0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>
                <a:latin typeface="Verdana" panose="020B0604030504040204" pitchFamily="34" charset="0"/>
                <a:ea typeface="標楷體" pitchFamily="65" charset="-128"/>
              </a:rPr>
              <a:t>事情的經過？變化？表現</a:t>
            </a:r>
            <a:r>
              <a:rPr kumimoji="0" lang="en-US" altLang="zh-TW" sz="2000">
                <a:latin typeface="標楷體" pitchFamily="65" charset="-128"/>
                <a:ea typeface="標楷體" pitchFamily="65" charset="-128"/>
              </a:rPr>
              <a:t>……</a:t>
            </a:r>
            <a:endParaRPr kumimoji="0" lang="en-US" altLang="zh-TW" sz="2000"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endParaRPr kumimoji="0" lang="zh-TW" altLang="zh-CN" sz="2000"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 b="1">
                <a:latin typeface="Verdana" panose="020B0604030504040204" pitchFamily="34" charset="0"/>
              </a:rPr>
              <a:t>略寫：</a:t>
            </a:r>
            <a:endParaRPr kumimoji="0" lang="zh-TW" altLang="zh-CN" sz="2000" b="1">
              <a:latin typeface="Verdana" panose="020B0604030504040204" pitchFamily="34" charset="0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>
                <a:latin typeface="Verdana" panose="020B0604030504040204" pitchFamily="34" charset="0"/>
                <a:ea typeface="標楷體" pitchFamily="65" charset="-128"/>
              </a:rPr>
              <a:t>事情的起因？結果？體會</a:t>
            </a:r>
            <a:r>
              <a:rPr kumimoji="0" lang="en-US" altLang="zh-TW" sz="2000">
                <a:latin typeface="標楷體" pitchFamily="65" charset="-128"/>
                <a:ea typeface="標楷體" pitchFamily="65" charset="-128"/>
              </a:rPr>
              <a:t>……</a:t>
            </a:r>
            <a:endParaRPr kumimoji="0" lang="en-US" altLang="zh-TW" sz="2000">
              <a:latin typeface="Verdana" panose="020B0604030504040204" pitchFamily="34" charset="0"/>
              <a:ea typeface="標楷體" pitchFamily="65" charset="-128"/>
            </a:endParaRPr>
          </a:p>
        </p:txBody>
      </p:sp>
      <p:sp>
        <p:nvSpPr>
          <p:cNvPr id="24589" name="Rectangle 15">
            <a:extLst>
              <a:ext uri="{FF2B5EF4-FFF2-40B4-BE49-F238E27FC236}">
                <a16:creationId xmlns:a16="http://schemas.microsoft.com/office/drawing/2014/main" id="{39AB6E56-C348-CA4C-F580-29DD3CD3D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196975"/>
            <a:ext cx="225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8"/>
              </a:rPr>
              <a:t>配合內文Ｐ</a:t>
            </a:r>
            <a:r>
              <a:rPr lang="en-US" altLang="zh-TW" sz="200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8"/>
              </a:rPr>
              <a:t>22</a:t>
            </a:r>
            <a:endParaRPr lang="en-US" altLang="zh-CN" sz="200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0" grpId="0"/>
      <p:bldP spid="61452" grpId="0"/>
      <p:bldP spid="614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>
            <a:extLst>
              <a:ext uri="{FF2B5EF4-FFF2-40B4-BE49-F238E27FC236}">
                <a16:creationId xmlns:a16="http://schemas.microsoft.com/office/drawing/2014/main" id="{7F77AD18-BC31-098B-7C01-6F15EB561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25603" name="Text Box 5">
            <a:extLst>
              <a:ext uri="{FF2B5EF4-FFF2-40B4-BE49-F238E27FC236}">
                <a16:creationId xmlns:a16="http://schemas.microsoft.com/office/drawing/2014/main" id="{F7584D93-8ED4-4849-1510-76625498F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 </a:t>
            </a:r>
            <a:r>
              <a:rPr lang="zh-CN" altLang="en-US" sz="2800" b="1">
                <a:latin typeface="Tahoma" panose="020B0604030504040204" pitchFamily="34" charset="0"/>
              </a:rPr>
              <a:t>第</a:t>
            </a:r>
            <a:r>
              <a:rPr lang="zh-TW" altLang="en-US" sz="2800" b="1">
                <a:latin typeface="Tahoma" panose="020B0604030504040204" pitchFamily="34" charset="0"/>
              </a:rPr>
              <a:t>二</a:t>
            </a:r>
            <a:r>
              <a:rPr lang="zh-CN" altLang="en-US" sz="2800" b="1">
                <a:latin typeface="Tahoma" panose="020B0604030504040204" pitchFamily="34" charset="0"/>
              </a:rPr>
              <a:t>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sp>
        <p:nvSpPr>
          <p:cNvPr id="25604" name="Rectangle 6">
            <a:extLst>
              <a:ext uri="{FF2B5EF4-FFF2-40B4-BE49-F238E27FC236}">
                <a16:creationId xmlns:a16="http://schemas.microsoft.com/office/drawing/2014/main" id="{E50A711A-146F-AA70-2678-2D047E3C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pitchFamily="65" charset="-128"/>
              </a:rPr>
              <a:t>題目點撥</a:t>
            </a:r>
            <a:endParaRPr lang="zh-TW" altLang="en-US">
              <a:ea typeface="標楷體" pitchFamily="65" charset="-128"/>
            </a:endParaRPr>
          </a:p>
        </p:txBody>
      </p:sp>
      <p:sp>
        <p:nvSpPr>
          <p:cNvPr id="25605" name="Rectangle 7">
            <a:extLst>
              <a:ext uri="{FF2B5EF4-FFF2-40B4-BE49-F238E27FC236}">
                <a16:creationId xmlns:a16="http://schemas.microsoft.com/office/drawing/2014/main" id="{C5098C4C-F881-9B07-3C9B-6E42756EE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032000"/>
            <a:ext cx="45720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400" b="1">
                <a:latin typeface="Verdana" panose="020B0604030504040204" pitchFamily="34" charset="0"/>
              </a:rPr>
              <a:t>範文題目二：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400" b="1">
                <a:latin typeface="Verdana" panose="020B0604030504040204" pitchFamily="34" charset="0"/>
                <a:ea typeface="標楷體" pitchFamily="65" charset="-128"/>
              </a:rPr>
              <a:t>學校開放日記趣</a:t>
            </a:r>
          </a:p>
        </p:txBody>
      </p:sp>
      <p:sp>
        <p:nvSpPr>
          <p:cNvPr id="25606" name="Oval 8">
            <a:extLst>
              <a:ext uri="{FF2B5EF4-FFF2-40B4-BE49-F238E27FC236}">
                <a16:creationId xmlns:a16="http://schemas.microsoft.com/office/drawing/2014/main" id="{1457ADEB-5121-B730-7E5A-2842FB3AE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636838"/>
            <a:ext cx="1800225" cy="431800"/>
          </a:xfrm>
          <a:prstGeom prst="ellips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25607" name="AutoShape 9">
            <a:extLst>
              <a:ext uri="{FF2B5EF4-FFF2-40B4-BE49-F238E27FC236}">
                <a16:creationId xmlns:a16="http://schemas.microsoft.com/office/drawing/2014/main" id="{54F8F084-0BE4-9DDE-BCB9-22374CC20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32131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25608" name="Text Box 10">
            <a:extLst>
              <a:ext uri="{FF2B5EF4-FFF2-40B4-BE49-F238E27FC236}">
                <a16:creationId xmlns:a16="http://schemas.microsoft.com/office/drawing/2014/main" id="{CD9AFE8A-B696-977F-F6F3-7569CE7BB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573463"/>
            <a:ext cx="446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  <a:ea typeface="標楷體" pitchFamily="65" charset="-128"/>
              </a:rPr>
              <a:t>1.</a:t>
            </a:r>
            <a:r>
              <a:rPr lang="en-US" altLang="zh-TW" sz="2400"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en-US" sz="2400">
                <a:latin typeface="Verdana" panose="020B0604030504040204" pitchFamily="34" charset="0"/>
                <a:ea typeface="標楷體" pitchFamily="65" charset="-128"/>
              </a:rPr>
              <a:t>找出關鍵字詞：開放日記趣</a:t>
            </a:r>
          </a:p>
        </p:txBody>
      </p:sp>
      <p:sp>
        <p:nvSpPr>
          <p:cNvPr id="25609" name="AutoShape 11">
            <a:extLst>
              <a:ext uri="{FF2B5EF4-FFF2-40B4-BE49-F238E27FC236}">
                <a16:creationId xmlns:a16="http://schemas.microsoft.com/office/drawing/2014/main" id="{7AD98B59-9E81-34EC-B68E-E47D17D6525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46225" y="4043363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25610" name="Text Box 12">
            <a:extLst>
              <a:ext uri="{FF2B5EF4-FFF2-40B4-BE49-F238E27FC236}">
                <a16:creationId xmlns:a16="http://schemas.microsoft.com/office/drawing/2014/main" id="{985E8ECF-8D05-7900-360D-FD77CAC56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508500"/>
            <a:ext cx="381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  <a:ea typeface="標楷體" pitchFamily="65" charset="-128"/>
              </a:rPr>
              <a:t>2.</a:t>
            </a:r>
            <a:r>
              <a:rPr lang="en-US" altLang="zh-TW" sz="2400"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en-US" sz="2400">
                <a:latin typeface="Verdana" panose="020B0604030504040204" pitchFamily="34" charset="0"/>
                <a:ea typeface="標楷體" pitchFamily="65" charset="-128"/>
              </a:rPr>
              <a:t>根據</a:t>
            </a:r>
            <a:r>
              <a:rPr lang="zh-CN" altLang="en-US" sz="2400">
                <a:latin typeface="Verdana" panose="020B0604030504040204" pitchFamily="34" charset="0"/>
                <a:ea typeface="標楷體" pitchFamily="65" charset="-128"/>
              </a:rPr>
              <a:t>寫作</a:t>
            </a:r>
            <a:r>
              <a:rPr lang="zh-TW" altLang="en-US" sz="2400">
                <a:latin typeface="Verdana" panose="020B0604030504040204" pitchFamily="34" charset="0"/>
                <a:ea typeface="標楷體" pitchFamily="65" charset="-128"/>
              </a:rPr>
              <a:t>重點聯想具體</a:t>
            </a:r>
            <a:endParaRPr lang="zh-TW" altLang="zh-CN" sz="2400"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CN" sz="2400"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en-US" sz="2400"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zh-CN" sz="2400"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en-US" sz="2400">
                <a:latin typeface="Verdana" panose="020B0604030504040204" pitchFamily="34" charset="0"/>
                <a:ea typeface="標楷體" pitchFamily="65" charset="-128"/>
              </a:rPr>
              <a:t>內容（請填充完整）</a:t>
            </a:r>
          </a:p>
        </p:txBody>
      </p:sp>
      <p:sp>
        <p:nvSpPr>
          <p:cNvPr id="25611" name="AutoShape 13">
            <a:extLst>
              <a:ext uri="{FF2B5EF4-FFF2-40B4-BE49-F238E27FC236}">
                <a16:creationId xmlns:a16="http://schemas.microsoft.com/office/drawing/2014/main" id="{A9ED28E4-8CC9-C9F5-93ED-316C7771BA29}"/>
              </a:ext>
            </a:extLst>
          </p:cNvPr>
          <p:cNvSpPr>
            <a:spLocks/>
          </p:cNvSpPr>
          <p:nvPr/>
        </p:nvSpPr>
        <p:spPr bwMode="auto">
          <a:xfrm>
            <a:off x="4137025" y="1196975"/>
            <a:ext cx="457200" cy="4392613"/>
          </a:xfrm>
          <a:prstGeom prst="leftBrace">
            <a:avLst>
              <a:gd name="adj1" fmla="val 80064"/>
              <a:gd name="adj2" fmla="val 83333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25612" name="Text Box 14">
            <a:extLst>
              <a:ext uri="{FF2B5EF4-FFF2-40B4-BE49-F238E27FC236}">
                <a16:creationId xmlns:a16="http://schemas.microsoft.com/office/drawing/2014/main" id="{E2B5804D-D712-5A3A-F35F-99E361764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25" y="10160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zh-TW" altLang="en-US" sz="2000" b="1">
                <a:latin typeface="Verdana" panose="020B0604030504040204" pitchFamily="34" charset="0"/>
              </a:rPr>
              <a:t>主題：</a:t>
            </a:r>
            <a:r>
              <a:rPr lang="zh-TW" altLang="en-US" sz="2000" u="sng">
                <a:latin typeface="Verdana" panose="020B0604030504040204" pitchFamily="34" charset="0"/>
                <a:ea typeface="標楷體" pitchFamily="65" charset="-128"/>
              </a:rPr>
              <a:t>                                   </a:t>
            </a:r>
          </a:p>
        </p:txBody>
      </p:sp>
      <p:sp>
        <p:nvSpPr>
          <p:cNvPr id="25613" name="Rectangle 15">
            <a:extLst>
              <a:ext uri="{FF2B5EF4-FFF2-40B4-BE49-F238E27FC236}">
                <a16:creationId xmlns:a16="http://schemas.microsoft.com/office/drawing/2014/main" id="{2B449D32-D045-7890-A52D-65D45C520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425" y="1925638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 b="1">
                <a:latin typeface="Verdana" panose="020B0604030504040204" pitchFamily="34" charset="0"/>
              </a:rPr>
              <a:t>事情：</a:t>
            </a:r>
            <a:endParaRPr lang="zh-TW" altLang="en-US" sz="2000" b="1">
              <a:latin typeface="Verdana" panose="020B0604030504040204" pitchFamily="34" charset="0"/>
            </a:endParaRPr>
          </a:p>
        </p:txBody>
      </p:sp>
      <p:sp>
        <p:nvSpPr>
          <p:cNvPr id="25614" name="Rectangle 17">
            <a:extLst>
              <a:ext uri="{FF2B5EF4-FFF2-40B4-BE49-F238E27FC236}">
                <a16:creationId xmlns:a16="http://schemas.microsoft.com/office/drawing/2014/main" id="{DE519AD2-6098-4A78-7AD0-550283508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425" y="396875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TW" altLang="en-US" sz="2000" b="1">
                <a:latin typeface="Verdana" panose="020B0604030504040204" pitchFamily="34" charset="0"/>
              </a:rPr>
              <a:t>詳寫</a:t>
            </a:r>
            <a:r>
              <a:rPr lang="zh-CN" altLang="en-US" sz="2000" b="1">
                <a:latin typeface="Verdana" panose="020B0604030504040204" pitchFamily="34" charset="0"/>
              </a:rPr>
              <a:t>：</a:t>
            </a:r>
            <a:endParaRPr kumimoji="0" lang="zh-TW" altLang="en-US" sz="2000">
              <a:latin typeface="Verdana" panose="020B0604030504040204" pitchFamily="34" charset="0"/>
              <a:ea typeface="標楷體" pitchFamily="65" charset="-128"/>
            </a:endParaRPr>
          </a:p>
        </p:txBody>
      </p:sp>
      <p:sp>
        <p:nvSpPr>
          <p:cNvPr id="25615" name="Rectangle 18">
            <a:extLst>
              <a:ext uri="{FF2B5EF4-FFF2-40B4-BE49-F238E27FC236}">
                <a16:creationId xmlns:a16="http://schemas.microsoft.com/office/drawing/2014/main" id="{84A9180C-6058-9D60-98F9-1BB717D06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425" y="4976813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TW" altLang="en-US" sz="2000" b="1">
                <a:latin typeface="Verdana" panose="020B0604030504040204" pitchFamily="34" charset="0"/>
              </a:rPr>
              <a:t>略寫</a:t>
            </a:r>
            <a:r>
              <a:rPr lang="zh-CN" altLang="en-US" sz="2000" b="1">
                <a:latin typeface="Verdana" panose="020B0604030504040204" pitchFamily="34" charset="0"/>
              </a:rPr>
              <a:t>：</a:t>
            </a:r>
            <a:endParaRPr kumimoji="0" lang="zh-TW" altLang="en-US" sz="2000">
              <a:latin typeface="Verdana" panose="020B0604030504040204" pitchFamily="34" charset="0"/>
              <a:ea typeface="標楷體" pitchFamily="65" charset="-128"/>
            </a:endParaRPr>
          </a:p>
        </p:txBody>
      </p:sp>
      <p:sp>
        <p:nvSpPr>
          <p:cNvPr id="25616" name="Line 19">
            <a:extLst>
              <a:ext uri="{FF2B5EF4-FFF2-40B4-BE49-F238E27FC236}">
                <a16:creationId xmlns:a16="http://schemas.microsoft.com/office/drawing/2014/main" id="{0867E9FF-971B-2577-53FD-3AA08A8E11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2825" y="1700213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5617" name="Line 20">
            <a:extLst>
              <a:ext uri="{FF2B5EF4-FFF2-40B4-BE49-F238E27FC236}">
                <a16:creationId xmlns:a16="http://schemas.microsoft.com/office/drawing/2014/main" id="{FD4BEAB6-0C0A-A000-870D-136CFF02A7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2825" y="2646363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5618" name="Line 22">
            <a:extLst>
              <a:ext uri="{FF2B5EF4-FFF2-40B4-BE49-F238E27FC236}">
                <a16:creationId xmlns:a16="http://schemas.microsoft.com/office/drawing/2014/main" id="{E6D829A2-9AC5-59C0-84CB-BC2037DC20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2825" y="4652963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5619" name="Line 23">
            <a:extLst>
              <a:ext uri="{FF2B5EF4-FFF2-40B4-BE49-F238E27FC236}">
                <a16:creationId xmlns:a16="http://schemas.microsoft.com/office/drawing/2014/main" id="{FD45830F-84A7-2433-0216-717C959368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2825" y="566102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5620" name="Rectangle 24">
            <a:extLst>
              <a:ext uri="{FF2B5EF4-FFF2-40B4-BE49-F238E27FC236}">
                <a16:creationId xmlns:a16="http://schemas.microsoft.com/office/drawing/2014/main" id="{D6891444-F258-3C95-C141-D40DFBEE1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960688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 b="1">
                <a:latin typeface="Verdana" panose="020B0604030504040204" pitchFamily="34" charset="0"/>
              </a:rPr>
              <a:t>寫作順序：</a:t>
            </a:r>
            <a:endParaRPr lang="zh-TW" altLang="en-US" sz="2000" b="1">
              <a:latin typeface="Verdana" panose="020B0604030504040204" pitchFamily="34" charset="0"/>
            </a:endParaRPr>
          </a:p>
        </p:txBody>
      </p:sp>
      <p:sp>
        <p:nvSpPr>
          <p:cNvPr id="25621" name="Line 25">
            <a:extLst>
              <a:ext uri="{FF2B5EF4-FFF2-40B4-BE49-F238E27FC236}">
                <a16:creationId xmlns:a16="http://schemas.microsoft.com/office/drawing/2014/main" id="{91F76D7D-2FEF-1DA9-C371-DB48CD38FD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9650" y="36449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5622" name="Rectangle 26">
            <a:extLst>
              <a:ext uri="{FF2B5EF4-FFF2-40B4-BE49-F238E27FC236}">
                <a16:creationId xmlns:a16="http://schemas.microsoft.com/office/drawing/2014/main" id="{47C12634-E394-0655-5AFC-A2987582D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196975"/>
            <a:ext cx="225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8"/>
              </a:rPr>
              <a:t>配合內文Ｐ</a:t>
            </a:r>
            <a:r>
              <a:rPr lang="en-US" altLang="zh-TW" sz="200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8"/>
              </a:rPr>
              <a:t>24</a:t>
            </a:r>
            <a:endParaRPr lang="en-US" altLang="zh-CN" sz="200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>
            <a:extLst>
              <a:ext uri="{FF2B5EF4-FFF2-40B4-BE49-F238E27FC236}">
                <a16:creationId xmlns:a16="http://schemas.microsoft.com/office/drawing/2014/main" id="{65D49F43-E4A2-4A0F-CF4D-06BE4689B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77323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/>
              <a:t> </a:t>
            </a:r>
            <a:r>
              <a:rPr lang="zh-TW" altLang="en-US" sz="2400" b="1"/>
              <a:t>擬定記敍六要素</a:t>
            </a: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F3D7B4B2-2CA9-CD1F-28B3-592C09B6D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274888"/>
            <a:ext cx="4267200" cy="3968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宜在文章開頭以簡略的筆墨交代清楚</a:t>
            </a:r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id="{B913BF37-2920-35E9-185B-05CA568AA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264150"/>
            <a:ext cx="3810000" cy="3968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文章的寫作重點</a:t>
            </a:r>
            <a:r>
              <a:rPr lang="zh-CN" altLang="en-US" sz="2000" b="1">
                <a:solidFill>
                  <a:srgbClr val="FF5050"/>
                </a:solidFill>
                <a:ea typeface="標楷體" pitchFamily="65" charset="-128"/>
              </a:rPr>
              <a:t>，</a:t>
            </a:r>
            <a:r>
              <a:rPr lang="zh-TW" altLang="en-US" sz="2000" b="1">
                <a:solidFill>
                  <a:srgbClr val="FF5050"/>
                </a:solidFill>
                <a:ea typeface="標楷體" pitchFamily="65" charset="-128"/>
              </a:rPr>
              <a:t>應詳盡地記述</a:t>
            </a:r>
          </a:p>
        </p:txBody>
      </p:sp>
      <p:pic>
        <p:nvPicPr>
          <p:cNvPr id="34825" name="Picture 9">
            <a:extLst>
              <a:ext uri="{FF2B5EF4-FFF2-40B4-BE49-F238E27FC236}">
                <a16:creationId xmlns:a16="http://schemas.microsoft.com/office/drawing/2014/main" id="{F72BC928-E077-3C6E-5006-55FD50BB3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922588"/>
            <a:ext cx="639762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Rectangle 11">
            <a:extLst>
              <a:ext uri="{FF2B5EF4-FFF2-40B4-BE49-F238E27FC236}">
                <a16:creationId xmlns:a16="http://schemas.microsoft.com/office/drawing/2014/main" id="{7BECD831-22EC-4EDC-E19A-68E30BE22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pitchFamily="65" charset="-128"/>
              </a:rPr>
              <a:t>記敍要素</a:t>
            </a:r>
            <a:endParaRPr lang="zh-TW" altLang="en-US">
              <a:ea typeface="標楷體" pitchFamily="65" charset="-128"/>
            </a:endParaRPr>
          </a:p>
        </p:txBody>
      </p:sp>
      <p:sp>
        <p:nvSpPr>
          <p:cNvPr id="6151" name="Text Box 13">
            <a:extLst>
              <a:ext uri="{FF2B5EF4-FFF2-40B4-BE49-F238E27FC236}">
                <a16:creationId xmlns:a16="http://schemas.microsoft.com/office/drawing/2014/main" id="{C3F133FB-3DD0-871D-9650-CD73A673F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 </a:t>
            </a:r>
            <a:r>
              <a:rPr lang="zh-CN" altLang="en-US" sz="2800" b="1">
                <a:latin typeface="Tahoma" panose="020B0604030504040204" pitchFamily="34" charset="0"/>
              </a:rPr>
              <a:t>第一課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sp>
        <p:nvSpPr>
          <p:cNvPr id="6152" name="Text Box 14">
            <a:extLst>
              <a:ext uri="{FF2B5EF4-FFF2-40B4-BE49-F238E27FC236}">
                <a16:creationId xmlns:a16="http://schemas.microsoft.com/office/drawing/2014/main" id="{62D32B35-FD62-76EE-DEEF-0B738F773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34820" name="AutoShape 4">
            <a:extLst>
              <a:ext uri="{FF2B5EF4-FFF2-40B4-BE49-F238E27FC236}">
                <a16:creationId xmlns:a16="http://schemas.microsoft.com/office/drawing/2014/main" id="{EE348651-E790-B734-9C9A-EC0292C66B7F}"/>
              </a:ext>
            </a:extLst>
          </p:cNvPr>
          <p:cNvSpPr>
            <a:spLocks/>
          </p:cNvSpPr>
          <p:nvPr/>
        </p:nvSpPr>
        <p:spPr bwMode="auto">
          <a:xfrm rot="-5400000">
            <a:off x="4419600" y="763588"/>
            <a:ext cx="304800" cy="4191000"/>
          </a:xfrm>
          <a:prstGeom prst="rightBrace">
            <a:avLst>
              <a:gd name="adj1" fmla="val 114583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34823" name="AutoShape 7">
            <a:extLst>
              <a:ext uri="{FF2B5EF4-FFF2-40B4-BE49-F238E27FC236}">
                <a16:creationId xmlns:a16="http://schemas.microsoft.com/office/drawing/2014/main" id="{99B960A3-8F88-788B-8370-1BE67594F176}"/>
              </a:ext>
            </a:extLst>
          </p:cNvPr>
          <p:cNvSpPr>
            <a:spLocks/>
          </p:cNvSpPr>
          <p:nvPr/>
        </p:nvSpPr>
        <p:spPr bwMode="auto">
          <a:xfrm rot="5400000">
            <a:off x="4419600" y="2998788"/>
            <a:ext cx="304800" cy="4114800"/>
          </a:xfrm>
          <a:prstGeom prst="rightBrace">
            <a:avLst>
              <a:gd name="adj1" fmla="val 112500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6155" name="AutoShape 18">
            <a:hlinkClick r:id="rId5" action="ppaction://hlinksldjump"/>
            <a:extLst>
              <a:ext uri="{FF2B5EF4-FFF2-40B4-BE49-F238E27FC236}">
                <a16:creationId xmlns:a16="http://schemas.microsoft.com/office/drawing/2014/main" id="{ECF72DFB-6E4B-7182-AC7D-6EC5B8287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308725"/>
            <a:ext cx="663575" cy="388938"/>
          </a:xfrm>
          <a:prstGeom prst="flowChartAlternateProcess">
            <a:avLst/>
          </a:prstGeom>
          <a:gradFill rotWithShape="1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b="1"/>
              <a:t>返回</a:t>
            </a:r>
            <a:endParaRPr lang="zh-TW" altLang="en-US" sz="2400">
              <a:ea typeface="MS PMincho" panose="02020600040205080304" pitchFamily="18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348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8">
            <a:extLst>
              <a:ext uri="{FF2B5EF4-FFF2-40B4-BE49-F238E27FC236}">
                <a16:creationId xmlns:a16="http://schemas.microsoft.com/office/drawing/2014/main" id="{E7E6746A-4667-6042-27CB-1975256A5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8195" name="Text Box 9">
            <a:extLst>
              <a:ext uri="{FF2B5EF4-FFF2-40B4-BE49-F238E27FC236}">
                <a16:creationId xmlns:a16="http://schemas.microsoft.com/office/drawing/2014/main" id="{9955FF61-5D9F-7C03-AFA3-A8E3543E1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 </a:t>
            </a:r>
            <a:r>
              <a:rPr lang="zh-CN" altLang="en-US" sz="2800" b="1">
                <a:latin typeface="Tahoma" panose="020B0604030504040204" pitchFamily="34" charset="0"/>
              </a:rPr>
              <a:t>第一課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sp>
        <p:nvSpPr>
          <p:cNvPr id="8196" name="Rectangle 10">
            <a:extLst>
              <a:ext uri="{FF2B5EF4-FFF2-40B4-BE49-F238E27FC236}">
                <a16:creationId xmlns:a16="http://schemas.microsoft.com/office/drawing/2014/main" id="{06B41ACA-18C8-FD58-5584-F1A6E243F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477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ea typeface="標楷體" pitchFamily="65" charset="-128"/>
              </a:rPr>
              <a:t>課堂活動</a:t>
            </a:r>
            <a:endParaRPr lang="en-US" altLang="zh-CN" b="1">
              <a:latin typeface="Times New Roman" panose="02020603050405020304" pitchFamily="18" charset="0"/>
              <a:ea typeface="標楷體" pitchFamily="65" charset="-128"/>
            </a:endParaRPr>
          </a:p>
        </p:txBody>
      </p:sp>
      <p:sp>
        <p:nvSpPr>
          <p:cNvPr id="8197" name="Rectangle 15">
            <a:extLst>
              <a:ext uri="{FF2B5EF4-FFF2-40B4-BE49-F238E27FC236}">
                <a16:creationId xmlns:a16="http://schemas.microsoft.com/office/drawing/2014/main" id="{7BDEBEBB-9047-27BB-4582-FFC7A9E69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588" y="2852738"/>
            <a:ext cx="5329237" cy="1468437"/>
          </a:xfrm>
          <a:prstGeom prst="rect">
            <a:avLst/>
          </a:prstGeom>
          <a:noFill/>
          <a:ln w="3175" algn="ctr">
            <a:solidFill>
              <a:srgbClr val="008000"/>
            </a:solidFill>
            <a:miter lim="800000"/>
            <a:headEnd/>
            <a:tailEnd/>
          </a:ln>
          <a:effectLst>
            <a:prstShdw prst="shdw17" dist="17961" dir="2700000">
              <a:srgbClr val="004D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　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800"/>
          </a:p>
        </p:txBody>
      </p:sp>
      <p:sp>
        <p:nvSpPr>
          <p:cNvPr id="72720" name="Text Box 16">
            <a:extLst>
              <a:ext uri="{FF2B5EF4-FFF2-40B4-BE49-F238E27FC236}">
                <a16:creationId xmlns:a16="http://schemas.microsoft.com/office/drawing/2014/main" id="{8FAF00FB-5D9B-9857-BA3A-22969E540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844675"/>
            <a:ext cx="8424863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TW">
                <a:latin typeface="Times New Roman" panose="02020603050405020304" pitchFamily="18" charset="0"/>
                <a:ea typeface="新細明體" panose="02020500000000000000" pitchFamily="18" charset="-120"/>
              </a:rPr>
              <a:t>1</a:t>
            </a:r>
            <a:r>
              <a:rPr lang="en-US" altLang="zh-CN">
                <a:latin typeface="Times New Roman" panose="02020603050405020304" pitchFamily="18" charset="0"/>
                <a:ea typeface="新細明體" panose="02020500000000000000" pitchFamily="18" charset="-120"/>
              </a:rPr>
              <a:t>. </a:t>
            </a:r>
            <a:r>
              <a:rPr lang="zh-TW" altLang="en-US">
                <a:latin typeface="Times New Roman" panose="02020603050405020304" pitchFamily="18" charset="0"/>
                <a:ea typeface="新細明體" panose="02020500000000000000" pitchFamily="18" charset="-120"/>
              </a:rPr>
              <a:t>試在下列圖片中找出記敍六要素</a:t>
            </a:r>
          </a:p>
        </p:txBody>
      </p:sp>
      <p:pic>
        <p:nvPicPr>
          <p:cNvPr id="8199" name="Picture 18">
            <a:extLst>
              <a:ext uri="{FF2B5EF4-FFF2-40B4-BE49-F238E27FC236}">
                <a16:creationId xmlns:a16="http://schemas.microsoft.com/office/drawing/2014/main" id="{C195C040-5D8D-96E4-0299-4FF2A8528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7011988"/>
            <a:ext cx="1187450" cy="260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21">
            <a:extLst>
              <a:ext uri="{FF2B5EF4-FFF2-40B4-BE49-F238E27FC236}">
                <a16:creationId xmlns:a16="http://schemas.microsoft.com/office/drawing/2014/main" id="{A42DEE28-30FC-B1A8-A66B-72404A070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492375"/>
            <a:ext cx="6604000" cy="297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6">
            <a:extLst>
              <a:ext uri="{FF2B5EF4-FFF2-40B4-BE49-F238E27FC236}">
                <a16:creationId xmlns:a16="http://schemas.microsoft.com/office/drawing/2014/main" id="{E0C73E65-9571-84EA-9B06-93B8EF86D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493963"/>
            <a:ext cx="12858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5C"/>
                  </a:outerShdw>
                </a:effectLst>
              </a14:hiddenEffects>
            </a:ext>
          </a:extLst>
        </p:spPr>
      </p:pic>
      <p:sp>
        <p:nvSpPr>
          <p:cNvPr id="49159" name="AutoShape 7">
            <a:extLst>
              <a:ext uri="{FF2B5EF4-FFF2-40B4-BE49-F238E27FC236}">
                <a16:creationId xmlns:a16="http://schemas.microsoft.com/office/drawing/2014/main" id="{618B5F51-B452-80BE-A069-417B1EAE0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838" y="2278063"/>
            <a:ext cx="3059112" cy="1150937"/>
          </a:xfrm>
          <a:prstGeom prst="wedgeRoundRectCallout">
            <a:avLst>
              <a:gd name="adj1" fmla="val 74486"/>
              <a:gd name="adj2" fmla="val 48981"/>
              <a:gd name="adj3" fmla="val 16667"/>
            </a:avLst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  <a:ea typeface="標楷體" pitchFamily="65" charset="-128"/>
              </a:rPr>
              <a:t>一個小男孩跑得急匆匆的，把一個老婆婆撞倒了</a:t>
            </a:r>
            <a:r>
              <a:rPr lang="zh-CN" altLang="en-US" sz="1800">
                <a:solidFill>
                  <a:srgbClr val="FF0000"/>
                </a:solidFill>
                <a:ea typeface="標楷體" pitchFamily="65" charset="-128"/>
              </a:rPr>
              <a:t>。</a:t>
            </a:r>
            <a:r>
              <a:rPr lang="zh-TW" altLang="en-US" sz="1800">
                <a:solidFill>
                  <a:srgbClr val="FF0000"/>
                </a:solidFill>
                <a:ea typeface="標楷體" pitchFamily="65" charset="-128"/>
              </a:rPr>
              <a:t>老婆婆跌倒在地上，一臉痛苦。</a:t>
            </a:r>
          </a:p>
        </p:txBody>
      </p:sp>
      <p:pic>
        <p:nvPicPr>
          <p:cNvPr id="49160" name="Picture 8">
            <a:extLst>
              <a:ext uri="{FF2B5EF4-FFF2-40B4-BE49-F238E27FC236}">
                <a16:creationId xmlns:a16="http://schemas.microsoft.com/office/drawing/2014/main" id="{A1FE39CF-5151-FED6-47AE-D8AD51E4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05263"/>
            <a:ext cx="1085850" cy="1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5C"/>
                  </a:outerShdw>
                </a:effectLst>
              </a14:hiddenEffects>
            </a:ext>
          </a:extLst>
        </p:spPr>
      </p:pic>
      <p:sp>
        <p:nvSpPr>
          <p:cNvPr id="49161" name="AutoShape 9">
            <a:extLst>
              <a:ext uri="{FF2B5EF4-FFF2-40B4-BE49-F238E27FC236}">
                <a16:creationId xmlns:a16="http://schemas.microsoft.com/office/drawing/2014/main" id="{69081951-E843-1B56-6030-45102C97F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2711450"/>
            <a:ext cx="1800225" cy="936625"/>
          </a:xfrm>
          <a:prstGeom prst="wedgeRoundRectCallout">
            <a:avLst>
              <a:gd name="adj1" fmla="val -65375"/>
              <a:gd name="adj2" fmla="val -22116"/>
              <a:gd name="adj3" fmla="val 16667"/>
            </a:avLst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30000"/>
              </a:spcBef>
              <a:buFontTx/>
              <a:buNone/>
            </a:pPr>
            <a:r>
              <a:rPr lang="zh-CN" altLang="en-US" sz="1800">
                <a:solidFill>
                  <a:srgbClr val="FF0000"/>
                </a:solidFill>
                <a:ea typeface="標楷體" pitchFamily="65" charset="-128"/>
              </a:rPr>
              <a:t>年宵期間，在</a:t>
            </a:r>
            <a:r>
              <a:rPr lang="zh-TW" altLang="en-US" sz="1800">
                <a:solidFill>
                  <a:srgbClr val="FF0000"/>
                </a:solidFill>
                <a:ea typeface="標楷體" pitchFamily="65" charset="-128"/>
              </a:rPr>
              <a:t>年宵市場內。</a:t>
            </a:r>
          </a:p>
        </p:txBody>
      </p:sp>
      <p:pic>
        <p:nvPicPr>
          <p:cNvPr id="49162" name="Picture 10">
            <a:extLst>
              <a:ext uri="{FF2B5EF4-FFF2-40B4-BE49-F238E27FC236}">
                <a16:creationId xmlns:a16="http://schemas.microsoft.com/office/drawing/2014/main" id="{114E83AB-6B7F-51E7-7D4A-5236CD0F6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365625"/>
            <a:ext cx="1169987" cy="139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5C"/>
                  </a:outerShdw>
                </a:effectLst>
              </a14:hiddenEffects>
            </a:ext>
          </a:extLst>
        </p:spPr>
      </p:pic>
      <p:sp>
        <p:nvSpPr>
          <p:cNvPr id="49163" name="AutoShape 11">
            <a:extLst>
              <a:ext uri="{FF2B5EF4-FFF2-40B4-BE49-F238E27FC236}">
                <a16:creationId xmlns:a16="http://schemas.microsoft.com/office/drawing/2014/main" id="{031179A8-298C-51E6-69C9-F69DC9EAD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3848100"/>
            <a:ext cx="2808288" cy="1592263"/>
          </a:xfrm>
          <a:prstGeom prst="wedgeRoundRectCallout">
            <a:avLst>
              <a:gd name="adj1" fmla="val 68005"/>
              <a:gd name="adj2" fmla="val 34745"/>
              <a:gd name="adj3" fmla="val 16667"/>
            </a:avLst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3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  <a:ea typeface="標楷體" pitchFamily="65" charset="-128"/>
              </a:rPr>
              <a:t>一些好心的路人看到這個情景，也紛紛停下腳步，幫老婆婆把散落的年貨收拾好。</a:t>
            </a:r>
          </a:p>
        </p:txBody>
      </p:sp>
      <p:sp>
        <p:nvSpPr>
          <p:cNvPr id="9224" name="Text Box 17">
            <a:extLst>
              <a:ext uri="{FF2B5EF4-FFF2-40B4-BE49-F238E27FC236}">
                <a16:creationId xmlns:a16="http://schemas.microsoft.com/office/drawing/2014/main" id="{F21BEF17-D8D3-DA76-FDD8-4BFDC377F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9225" name="Text Box 18">
            <a:extLst>
              <a:ext uri="{FF2B5EF4-FFF2-40B4-BE49-F238E27FC236}">
                <a16:creationId xmlns:a16="http://schemas.microsoft.com/office/drawing/2014/main" id="{780CF0EC-CCB1-2F07-F342-9A294FF8E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 </a:t>
            </a:r>
            <a:r>
              <a:rPr lang="zh-CN" altLang="en-US" sz="2800" b="1">
                <a:latin typeface="Tahoma" panose="020B0604030504040204" pitchFamily="34" charset="0"/>
              </a:rPr>
              <a:t>第一課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sp>
        <p:nvSpPr>
          <p:cNvPr id="9226" name="Rectangle 20">
            <a:extLst>
              <a:ext uri="{FF2B5EF4-FFF2-40B4-BE49-F238E27FC236}">
                <a16:creationId xmlns:a16="http://schemas.microsoft.com/office/drawing/2014/main" id="{1B650A2B-4AAB-95A6-6889-57CD1A755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477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ea typeface="標楷體" pitchFamily="65" charset="-128"/>
              </a:rPr>
              <a:t>課堂活動</a:t>
            </a:r>
            <a:endParaRPr lang="en-US" altLang="zh-CN" b="1">
              <a:latin typeface="Times New Roman" panose="02020603050405020304" pitchFamily="18" charset="0"/>
              <a:ea typeface="標楷體" pitchFamily="65" charset="-128"/>
            </a:endParaRPr>
          </a:p>
        </p:txBody>
      </p:sp>
      <p:sp>
        <p:nvSpPr>
          <p:cNvPr id="49175" name="Text Box 23">
            <a:extLst>
              <a:ext uri="{FF2B5EF4-FFF2-40B4-BE49-F238E27FC236}">
                <a16:creationId xmlns:a16="http://schemas.microsoft.com/office/drawing/2014/main" id="{9369E694-1535-2928-FBDC-5C8A41C80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844675"/>
            <a:ext cx="1800225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>
                <a:latin typeface="Times New Roman" panose="02020603050405020304" pitchFamily="18" charset="0"/>
                <a:ea typeface="新細明體" panose="02020500000000000000" pitchFamily="18" charset="-120"/>
              </a:rPr>
              <a:t>片段示例：</a:t>
            </a:r>
          </a:p>
        </p:txBody>
      </p:sp>
      <p:pic>
        <p:nvPicPr>
          <p:cNvPr id="49176" name="Picture 24">
            <a:extLst>
              <a:ext uri="{FF2B5EF4-FFF2-40B4-BE49-F238E27FC236}">
                <a16:creationId xmlns:a16="http://schemas.microsoft.com/office/drawing/2014/main" id="{058F121B-CC9F-75DC-AAAA-FC33F97F1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7" t="6367" r="12523" b="13120"/>
          <a:stretch>
            <a:fillRect/>
          </a:stretch>
        </p:blipFill>
        <p:spPr bwMode="auto">
          <a:xfrm>
            <a:off x="539750" y="2420938"/>
            <a:ext cx="11430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5C"/>
                  </a:outerShdw>
                </a:effectLst>
              </a14:hiddenEffects>
            </a:ext>
          </a:extLst>
        </p:spPr>
      </p:pic>
      <p:sp>
        <p:nvSpPr>
          <p:cNvPr id="49178" name="AutoShape 26">
            <a:extLst>
              <a:ext uri="{FF2B5EF4-FFF2-40B4-BE49-F238E27FC236}">
                <a16:creationId xmlns:a16="http://schemas.microsoft.com/office/drawing/2014/main" id="{2FC19EC1-8022-C9B6-E0E7-64C163E06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4192588"/>
            <a:ext cx="1800225" cy="1039812"/>
          </a:xfrm>
          <a:prstGeom prst="wedgeRoundRectCallout">
            <a:avLst>
              <a:gd name="adj1" fmla="val -61407"/>
              <a:gd name="adj2" fmla="val -15722"/>
              <a:gd name="adj3" fmla="val 16667"/>
            </a:avLst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3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  <a:ea typeface="標楷體" pitchFamily="65" charset="-128"/>
              </a:rPr>
              <a:t>小男孩愧疚地向老婆婆道歉</a:t>
            </a:r>
            <a:r>
              <a:rPr lang="zh-CN" altLang="en-US" sz="1800">
                <a:solidFill>
                  <a:srgbClr val="FF0000"/>
                </a:solidFill>
                <a:ea typeface="標楷體" pitchFamily="65" charset="-128"/>
              </a:rPr>
              <a:t>。</a:t>
            </a:r>
            <a:endParaRPr lang="zh-TW" altLang="en-US" sz="1800">
              <a:solidFill>
                <a:srgbClr val="FF0000"/>
              </a:solidFill>
              <a:ea typeface="標楷體" pitchFamily="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9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 animBg="1"/>
      <p:bldP spid="49161" grpId="0" animBg="1"/>
      <p:bldP spid="49163" grpId="0" animBg="1"/>
      <p:bldP spid="491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>
            <a:extLst>
              <a:ext uri="{FF2B5EF4-FFF2-40B4-BE49-F238E27FC236}">
                <a16:creationId xmlns:a16="http://schemas.microsoft.com/office/drawing/2014/main" id="{9A6947AE-F2D3-DF8A-1DC2-12B51A182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844675"/>
            <a:ext cx="8424863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>
                <a:latin typeface="Times New Roman" panose="02020603050405020304" pitchFamily="18" charset="0"/>
                <a:ea typeface="新細明體" panose="02020500000000000000" pitchFamily="18" charset="-120"/>
              </a:rPr>
              <a:t>2. </a:t>
            </a:r>
            <a:r>
              <a:rPr lang="zh-CN" altLang="en-US">
                <a:latin typeface="Times New Roman" panose="02020603050405020304" pitchFamily="18" charset="0"/>
                <a:ea typeface="新細明體" panose="02020500000000000000" pitchFamily="18" charset="-120"/>
              </a:rPr>
              <a:t>請將寫好的</a:t>
            </a:r>
            <a:r>
              <a:rPr lang="zh-TW" altLang="en-US">
                <a:latin typeface="Times New Roman" panose="02020603050405020304" pitchFamily="18" charset="0"/>
                <a:ea typeface="新細明體" panose="02020500000000000000" pitchFamily="18" charset="-120"/>
              </a:rPr>
              <a:t>片段</a:t>
            </a:r>
            <a:r>
              <a:rPr lang="zh-CN" altLang="en-US">
                <a:latin typeface="Times New Roman" panose="02020603050405020304" pitchFamily="18" charset="0"/>
                <a:ea typeface="新細明體" panose="02020500000000000000" pitchFamily="18" charset="-120"/>
              </a:rPr>
              <a:t>組合成一篇完整的文章</a:t>
            </a:r>
            <a:r>
              <a:rPr lang="zh-TW" altLang="en-US">
                <a:latin typeface="Times New Roman" panose="02020603050405020304" pitchFamily="18" charset="0"/>
                <a:ea typeface="新細明體" panose="02020500000000000000" pitchFamily="18" charset="-120"/>
              </a:rPr>
              <a:t>。</a:t>
            </a:r>
          </a:p>
        </p:txBody>
      </p:sp>
      <p:sp>
        <p:nvSpPr>
          <p:cNvPr id="10243" name="Rectangle 5">
            <a:extLst>
              <a:ext uri="{FF2B5EF4-FFF2-40B4-BE49-F238E27FC236}">
                <a16:creationId xmlns:a16="http://schemas.microsoft.com/office/drawing/2014/main" id="{4BBA23FA-DFB8-B5B8-69E6-000601ACA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477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ea typeface="標楷體" pitchFamily="65" charset="-128"/>
              </a:rPr>
              <a:t>課堂活動</a:t>
            </a:r>
            <a:endParaRPr lang="en-US" altLang="zh-CN" b="1">
              <a:latin typeface="Times New Roman" panose="02020603050405020304" pitchFamily="18" charset="0"/>
              <a:ea typeface="標楷體" pitchFamily="65" charset="-128"/>
            </a:endParaRPr>
          </a:p>
        </p:txBody>
      </p:sp>
      <p:sp>
        <p:nvSpPr>
          <p:cNvPr id="54279" name="Text Box 7">
            <a:extLst>
              <a:ext uri="{FF2B5EF4-FFF2-40B4-BE49-F238E27FC236}">
                <a16:creationId xmlns:a16="http://schemas.microsoft.com/office/drawing/2014/main" id="{D169AFAF-0262-DA9E-C6BF-41838210F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2636838"/>
            <a:ext cx="7704137" cy="19891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30000"/>
              </a:spcBef>
              <a:buFontTx/>
              <a:buNone/>
            </a:pPr>
            <a:r>
              <a:rPr lang="zh-TW" altLang="en-US" sz="1800" b="1">
                <a:ea typeface="標楷體" pitchFamily="65" charset="-128"/>
              </a:rPr>
              <a:t>　　</a:t>
            </a:r>
            <a:r>
              <a:rPr lang="zh-CN" altLang="en-US" sz="1800">
                <a:ea typeface="標楷體" pitchFamily="65" charset="-128"/>
              </a:rPr>
              <a:t>時值年宵期間。</a:t>
            </a:r>
            <a:r>
              <a:rPr lang="zh-TW" altLang="en-US" sz="1800">
                <a:ea typeface="標楷體" pitchFamily="65" charset="-128"/>
              </a:rPr>
              <a:t>年宵市場內，一個小男孩跑得急匆匆的，把一個老婆婆撞倒了。老婆婆跌倒在地上，一臉痛苦。小男孩愧疚地向老婆婆道歉</a:t>
            </a:r>
            <a:r>
              <a:rPr lang="zh-CN" altLang="en-US" sz="1800">
                <a:ea typeface="標楷體" pitchFamily="65" charset="-128"/>
              </a:rPr>
              <a:t>，但</a:t>
            </a:r>
            <a:r>
              <a:rPr lang="zh-TW" altLang="en-US" sz="1800">
                <a:ea typeface="標楷體" pitchFamily="65" charset="-128"/>
              </a:rPr>
              <a:t>老婆婆</a:t>
            </a:r>
            <a:r>
              <a:rPr lang="zh-CN" altLang="en-US" sz="1800">
                <a:ea typeface="標楷體" pitchFamily="65" charset="-128"/>
              </a:rPr>
              <a:t>隨即</a:t>
            </a:r>
            <a:r>
              <a:rPr lang="zh-TW" altLang="en-US" sz="1800">
                <a:ea typeface="標楷體" pitchFamily="65" charset="-128"/>
              </a:rPr>
              <a:t>慈祥地擺擺手，讓小男孩不用介意。</a:t>
            </a:r>
            <a:r>
              <a:rPr lang="zh-CN" altLang="en-US" sz="1800">
                <a:ea typeface="標楷體" pitchFamily="65" charset="-128"/>
              </a:rPr>
              <a:t>這時，</a:t>
            </a:r>
            <a:r>
              <a:rPr lang="zh-TW" altLang="en-US" sz="1800">
                <a:ea typeface="標楷體" pitchFamily="65" charset="-128"/>
              </a:rPr>
              <a:t>一些好心的路人看到這個情景，紛紛停下腳步幫老婆婆</a:t>
            </a:r>
            <a:r>
              <a:rPr lang="zh-CN" altLang="en-US" sz="1800">
                <a:ea typeface="標楷體" pitchFamily="65" charset="-128"/>
              </a:rPr>
              <a:t>收拾</a:t>
            </a:r>
            <a:r>
              <a:rPr lang="zh-TW" altLang="en-US" sz="1800">
                <a:ea typeface="標楷體" pitchFamily="65" charset="-128"/>
              </a:rPr>
              <a:t>散落地上的年貨。最後，老婆婆並沒有受傷，跌落的年貨也已收拾妥當，然後大家便各自散去了。</a:t>
            </a:r>
          </a:p>
        </p:txBody>
      </p:sp>
      <p:sp>
        <p:nvSpPr>
          <p:cNvPr id="54281" name="Text Box 9">
            <a:extLst>
              <a:ext uri="{FF2B5EF4-FFF2-40B4-BE49-F238E27FC236}">
                <a16:creationId xmlns:a16="http://schemas.microsoft.com/office/drawing/2014/main" id="{03D7165E-4065-60F1-818B-51E39505E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5008563"/>
            <a:ext cx="7343775" cy="7080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FF5050"/>
                </a:solidFill>
                <a:ea typeface="標楷體" pitchFamily="65" charset="-128"/>
              </a:rPr>
              <a:t>將片段組合成完整的文章時，可適當添加一些過渡的詞語、短句，並補充畫面中未展現的細節，以令文章的脈絡更加清晰、完整。</a:t>
            </a:r>
            <a:endParaRPr lang="zh-TW" altLang="en-US" sz="2000" b="1">
              <a:solidFill>
                <a:srgbClr val="FF5050"/>
              </a:solidFill>
              <a:ea typeface="標楷體" pitchFamily="65" charset="-128"/>
            </a:endParaRPr>
          </a:p>
        </p:txBody>
      </p:sp>
      <p:sp>
        <p:nvSpPr>
          <p:cNvPr id="54283" name="Line 11">
            <a:extLst>
              <a:ext uri="{FF2B5EF4-FFF2-40B4-BE49-F238E27FC236}">
                <a16:creationId xmlns:a16="http://schemas.microsoft.com/office/drawing/2014/main" id="{9E4CDE81-5796-0099-5D75-32AA5A4319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2638" y="3784600"/>
            <a:ext cx="444500" cy="95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4284" name="Line 12">
            <a:extLst>
              <a:ext uri="{FF2B5EF4-FFF2-40B4-BE49-F238E27FC236}">
                <a16:creationId xmlns:a16="http://schemas.microsoft.com/office/drawing/2014/main" id="{FEFC8CB2-B8E2-4797-741E-E6055789A9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27850" y="4195763"/>
            <a:ext cx="12446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4285" name="Line 13">
            <a:extLst>
              <a:ext uri="{FF2B5EF4-FFF2-40B4-BE49-F238E27FC236}">
                <a16:creationId xmlns:a16="http://schemas.microsoft.com/office/drawing/2014/main" id="{E857756E-1B2A-C037-582B-DA9105D727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4602163"/>
            <a:ext cx="6697662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0249" name="Text Box 14">
            <a:extLst>
              <a:ext uri="{FF2B5EF4-FFF2-40B4-BE49-F238E27FC236}">
                <a16:creationId xmlns:a16="http://schemas.microsoft.com/office/drawing/2014/main" id="{7981C2F4-2545-D390-3E08-AD6A868C3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10250" name="Text Box 15">
            <a:extLst>
              <a:ext uri="{FF2B5EF4-FFF2-40B4-BE49-F238E27FC236}">
                <a16:creationId xmlns:a16="http://schemas.microsoft.com/office/drawing/2014/main" id="{54A10F62-3716-B8B4-54D2-B48494653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 </a:t>
            </a:r>
            <a:r>
              <a:rPr lang="zh-CN" altLang="en-US" sz="2800" b="1">
                <a:latin typeface="Tahoma" panose="020B0604030504040204" pitchFamily="34" charset="0"/>
              </a:rPr>
              <a:t>第一課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sp>
        <p:nvSpPr>
          <p:cNvPr id="54288" name="Line 16">
            <a:extLst>
              <a:ext uri="{FF2B5EF4-FFF2-40B4-BE49-F238E27FC236}">
                <a16:creationId xmlns:a16="http://schemas.microsoft.com/office/drawing/2014/main" id="{85119830-751D-C01D-AC6E-29D0296B4E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4652963"/>
            <a:ext cx="863600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Line 12">
            <a:extLst>
              <a:ext uri="{FF2B5EF4-FFF2-40B4-BE49-F238E27FC236}">
                <a16:creationId xmlns:a16="http://schemas.microsoft.com/office/drawing/2014/main" id="{D531DCBC-DE52-AAA0-B79C-D939DD3F9D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3802063"/>
            <a:ext cx="4824412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9" grpId="0"/>
      <p:bldP spid="542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>
            <a:extLst>
              <a:ext uri="{FF2B5EF4-FFF2-40B4-BE49-F238E27FC236}">
                <a16:creationId xmlns:a16="http://schemas.microsoft.com/office/drawing/2014/main" id="{CFBD4931-E62B-82D8-6AA9-5D2FE4C5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8066088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9335DA78-F798-97CD-D555-C20423C6C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981200"/>
            <a:ext cx="3429000" cy="70167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FF5050"/>
                </a:solidFill>
                <a:ea typeface="標楷體" pitchFamily="65" charset="-128"/>
              </a:rPr>
              <a:t>第一人稱可以是作者自己，也可以是作品中的其他角色</a:t>
            </a:r>
            <a:endParaRPr lang="zh-TW" altLang="en-US" sz="2000" b="1">
              <a:solidFill>
                <a:srgbClr val="FF5050"/>
              </a:solidFill>
              <a:ea typeface="標楷體" pitchFamily="65" charset="-128"/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AD5362C9-22EA-D2AD-8DFA-8722901E1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5589588"/>
            <a:ext cx="5562600" cy="70167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FF5050"/>
                </a:solidFill>
                <a:ea typeface="標楷體" pitchFamily="65" charset="-128"/>
              </a:rPr>
              <a:t>第三人稱可不受時空限制，能從全知的角度靈活地把所有角色經歷的事和感受展現作者眼前</a:t>
            </a:r>
            <a:endParaRPr lang="zh-TW" altLang="en-US" sz="2000" b="1">
              <a:solidFill>
                <a:srgbClr val="FF5050"/>
              </a:solidFill>
              <a:ea typeface="標楷體" pitchFamily="65" charset="-128"/>
            </a:endParaRPr>
          </a:p>
        </p:txBody>
      </p:sp>
      <p:sp>
        <p:nvSpPr>
          <p:cNvPr id="36871" name="Line 7">
            <a:extLst>
              <a:ext uri="{FF2B5EF4-FFF2-40B4-BE49-F238E27FC236}">
                <a16:creationId xmlns:a16="http://schemas.microsoft.com/office/drawing/2014/main" id="{748EC230-60C3-6279-A00E-BF144CC6DC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52600" y="2362200"/>
            <a:ext cx="1676400" cy="762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872" name="Line 8">
            <a:extLst>
              <a:ext uri="{FF2B5EF4-FFF2-40B4-BE49-F238E27FC236}">
                <a16:creationId xmlns:a16="http://schemas.microsoft.com/office/drawing/2014/main" id="{3FFF0467-322D-0542-6643-7B13E2E7C31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76400" y="5229225"/>
            <a:ext cx="519113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1" name="Rectangle 12">
            <a:extLst>
              <a:ext uri="{FF2B5EF4-FFF2-40B4-BE49-F238E27FC236}">
                <a16:creationId xmlns:a16="http://schemas.microsoft.com/office/drawing/2014/main" id="{3BFE130C-054A-6625-5A86-C69FB9B35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pitchFamily="65" charset="-128"/>
              </a:rPr>
              <a:t>記敍人稱</a:t>
            </a:r>
            <a:endParaRPr lang="zh-TW" altLang="en-US">
              <a:ea typeface="標楷體" pitchFamily="65" charset="-128"/>
            </a:endParaRPr>
          </a:p>
        </p:txBody>
      </p:sp>
      <p:sp>
        <p:nvSpPr>
          <p:cNvPr id="11272" name="Text Box 13">
            <a:extLst>
              <a:ext uri="{FF2B5EF4-FFF2-40B4-BE49-F238E27FC236}">
                <a16:creationId xmlns:a16="http://schemas.microsoft.com/office/drawing/2014/main" id="{A512F685-B7E9-70AC-185F-B29CD4DBC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77323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latin typeface="Times New Roman" panose="02020603050405020304" pitchFamily="18" charset="0"/>
              </a:rPr>
              <a:t> </a:t>
            </a:r>
            <a:r>
              <a:rPr lang="en-US" altLang="zh-TW" sz="2800" b="1">
                <a:latin typeface="Times New Roman" panose="02020603050405020304" pitchFamily="18" charset="0"/>
              </a:rPr>
              <a:t>1. </a:t>
            </a:r>
            <a:r>
              <a:rPr lang="zh-TW" altLang="en-US" sz="2400" b="1">
                <a:latin typeface="Times New Roman" panose="02020603050405020304" pitchFamily="18" charset="0"/>
              </a:rPr>
              <a:t>記敍人稱的類型</a:t>
            </a:r>
          </a:p>
        </p:txBody>
      </p:sp>
      <p:sp>
        <p:nvSpPr>
          <p:cNvPr id="11273" name="Text Box 14">
            <a:extLst>
              <a:ext uri="{FF2B5EF4-FFF2-40B4-BE49-F238E27FC236}">
                <a16:creationId xmlns:a16="http://schemas.microsoft.com/office/drawing/2014/main" id="{00B6BECC-099D-C5BB-9C2C-D249483FF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11274" name="Text Box 17">
            <a:extLst>
              <a:ext uri="{FF2B5EF4-FFF2-40B4-BE49-F238E27FC236}">
                <a16:creationId xmlns:a16="http://schemas.microsoft.com/office/drawing/2014/main" id="{706EDFC2-A2B4-E6A5-6CB7-1E23A9681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 </a:t>
            </a:r>
            <a:r>
              <a:rPr lang="zh-CN" altLang="en-US" sz="2800" b="1">
                <a:latin typeface="Tahoma" panose="020B0604030504040204" pitchFamily="34" charset="0"/>
              </a:rPr>
              <a:t>第一課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sp>
        <p:nvSpPr>
          <p:cNvPr id="11275" name="AutoShape 19">
            <a:hlinkClick r:id="rId5" action="ppaction://hlinksldjump"/>
            <a:extLst>
              <a:ext uri="{FF2B5EF4-FFF2-40B4-BE49-F238E27FC236}">
                <a16:creationId xmlns:a16="http://schemas.microsoft.com/office/drawing/2014/main" id="{4E30AE8D-7CA7-3066-293B-0088E0108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308725"/>
            <a:ext cx="663575" cy="388938"/>
          </a:xfrm>
          <a:prstGeom prst="flowChartAlternateProcess">
            <a:avLst/>
          </a:prstGeom>
          <a:gradFill rotWithShape="1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b="1"/>
              <a:t>返回</a:t>
            </a:r>
            <a:endParaRPr lang="zh-TW" altLang="en-US" sz="2400">
              <a:ea typeface="MS PMincho" panose="02020600040205080304" pitchFamily="18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nimBg="1"/>
      <p:bldP spid="368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Text Box 6">
            <a:extLst>
              <a:ext uri="{FF2B5EF4-FFF2-40B4-BE49-F238E27FC236}">
                <a16:creationId xmlns:a16="http://schemas.microsoft.com/office/drawing/2014/main" id="{4C9544FB-C0D4-A7B5-B39A-BCA8D1CE9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311650"/>
            <a:ext cx="7696200" cy="7016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FF5050"/>
                </a:solidFill>
                <a:ea typeface="標楷體" pitchFamily="65" charset="-128"/>
              </a:rPr>
              <a:t>因應作品表達的需要，交錯使用第一人稱「我」、第二人稱「你」和第三人稱「她」</a:t>
            </a:r>
            <a:r>
              <a:rPr lang="en-US" altLang="zh-CN" sz="2000" b="1">
                <a:solidFill>
                  <a:srgbClr val="FF5050"/>
                </a:solidFill>
                <a:ea typeface="標楷體" pitchFamily="65" charset="-128"/>
              </a:rPr>
              <a:t>/ </a:t>
            </a:r>
            <a:r>
              <a:rPr lang="zh-CN" altLang="en-US" sz="2000" b="1">
                <a:solidFill>
                  <a:srgbClr val="FF5050"/>
                </a:solidFill>
                <a:ea typeface="標楷體" pitchFamily="65" charset="-128"/>
              </a:rPr>
              <a:t>「他」等</a:t>
            </a:r>
            <a:endParaRPr lang="zh-TW" altLang="en-US" sz="2000" b="1">
              <a:solidFill>
                <a:srgbClr val="FF5050"/>
              </a:solidFill>
              <a:ea typeface="標楷體" pitchFamily="65" charset="-128"/>
            </a:endParaRPr>
          </a:p>
        </p:txBody>
      </p:sp>
      <p:sp>
        <p:nvSpPr>
          <p:cNvPr id="38919" name="Line 7">
            <a:extLst>
              <a:ext uri="{FF2B5EF4-FFF2-40B4-BE49-F238E27FC236}">
                <a16:creationId xmlns:a16="http://schemas.microsoft.com/office/drawing/2014/main" id="{A2755F85-177C-F7EE-E541-DA70BD877F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3429000"/>
            <a:ext cx="720725" cy="863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16" name="Text Box 9">
            <a:extLst>
              <a:ext uri="{FF2B5EF4-FFF2-40B4-BE49-F238E27FC236}">
                <a16:creationId xmlns:a16="http://schemas.microsoft.com/office/drawing/2014/main" id="{AA16C89D-2C18-B2C6-060E-9D4E2CC29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77323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latin typeface="Times New Roman" panose="02020603050405020304" pitchFamily="18" charset="0"/>
              </a:rPr>
              <a:t> </a:t>
            </a:r>
            <a:r>
              <a:rPr lang="en-US" altLang="zh-TW" sz="2800" b="1">
                <a:latin typeface="Times New Roman" panose="02020603050405020304" pitchFamily="18" charset="0"/>
              </a:rPr>
              <a:t>2. </a:t>
            </a:r>
            <a:r>
              <a:rPr lang="zh-TW" altLang="en-US" sz="2400" b="1">
                <a:latin typeface="Times New Roman" panose="02020603050405020304" pitchFamily="18" charset="0"/>
              </a:rPr>
              <a:t>記敍人稱的交替使用</a:t>
            </a:r>
          </a:p>
        </p:txBody>
      </p:sp>
      <p:sp>
        <p:nvSpPr>
          <p:cNvPr id="13317" name="Rectangle 12">
            <a:extLst>
              <a:ext uri="{FF2B5EF4-FFF2-40B4-BE49-F238E27FC236}">
                <a16:creationId xmlns:a16="http://schemas.microsoft.com/office/drawing/2014/main" id="{33B768EF-6EB3-AD16-E895-42590539A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pitchFamily="65" charset="-128"/>
              </a:rPr>
              <a:t>記敍人稱</a:t>
            </a:r>
            <a:endParaRPr lang="zh-TW" altLang="en-US">
              <a:ea typeface="標楷體" pitchFamily="65" charset="-128"/>
            </a:endParaRPr>
          </a:p>
        </p:txBody>
      </p:sp>
      <p:sp>
        <p:nvSpPr>
          <p:cNvPr id="13318" name="Text Box 13">
            <a:extLst>
              <a:ext uri="{FF2B5EF4-FFF2-40B4-BE49-F238E27FC236}">
                <a16:creationId xmlns:a16="http://schemas.microsoft.com/office/drawing/2014/main" id="{FC94F0DB-0A68-F910-3708-B500FA06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13319" name="Text Box 14">
            <a:extLst>
              <a:ext uri="{FF2B5EF4-FFF2-40B4-BE49-F238E27FC236}">
                <a16:creationId xmlns:a16="http://schemas.microsoft.com/office/drawing/2014/main" id="{0979153D-6221-C73D-769B-AE83A791C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 </a:t>
            </a:r>
            <a:r>
              <a:rPr lang="zh-CN" altLang="en-US" sz="2800" b="1">
                <a:latin typeface="Tahoma" panose="020B0604030504040204" pitchFamily="34" charset="0"/>
              </a:rPr>
              <a:t>第一課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sp>
        <p:nvSpPr>
          <p:cNvPr id="38928" name="Text Box 16">
            <a:extLst>
              <a:ext uri="{FF2B5EF4-FFF2-40B4-BE49-F238E27FC236}">
                <a16:creationId xmlns:a16="http://schemas.microsoft.com/office/drawing/2014/main" id="{634878A4-2D83-CB65-1E81-40A7B413D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2655888"/>
            <a:ext cx="84248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ea typeface="標楷體" pitchFamily="65" charset="-128"/>
              </a:rPr>
              <a:t>　　寫作前，應先選擇恰當的敍事角度，以同一種記敍人稱貫穿全文。不過，在一些長篇作品中，若能適當轉換記敍人稱，可有意想不到的效果。</a:t>
            </a: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298057E4-7747-33B6-0EAB-FD426E93A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800" y="2997200"/>
            <a:ext cx="1046163" cy="355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animBg="1"/>
      <p:bldP spid="389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>
            <a:extLst>
              <a:ext uri="{FF2B5EF4-FFF2-40B4-BE49-F238E27FC236}">
                <a16:creationId xmlns:a16="http://schemas.microsoft.com/office/drawing/2014/main" id="{36E295B7-D168-206A-C7C5-60F95C168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027238"/>
            <a:ext cx="45720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400" b="1">
                <a:latin typeface="Verdana" panose="020B0604030504040204" pitchFamily="34" charset="0"/>
              </a:rPr>
              <a:t>範文題目一：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400" b="1">
                <a:latin typeface="Verdana" panose="020B0604030504040204" pitchFamily="34" charset="0"/>
                <a:ea typeface="標楷體" pitchFamily="65" charset="-128"/>
              </a:rPr>
              <a:t>我和病榻上的爸爸</a:t>
            </a:r>
          </a:p>
        </p:txBody>
      </p:sp>
      <p:sp>
        <p:nvSpPr>
          <p:cNvPr id="52230" name="Oval 6">
            <a:extLst>
              <a:ext uri="{FF2B5EF4-FFF2-40B4-BE49-F238E27FC236}">
                <a16:creationId xmlns:a16="http://schemas.microsoft.com/office/drawing/2014/main" id="{47ACA2BF-23C9-DB44-CA61-3A737D44A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532063"/>
            <a:ext cx="936625" cy="6096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52231" name="AutoShape 7">
            <a:extLst>
              <a:ext uri="{FF2B5EF4-FFF2-40B4-BE49-F238E27FC236}">
                <a16:creationId xmlns:a16="http://schemas.microsoft.com/office/drawing/2014/main" id="{5647DDAA-5C48-F4AE-38D2-E7A965A67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3284538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52232" name="Text Box 8">
            <a:extLst>
              <a:ext uri="{FF2B5EF4-FFF2-40B4-BE49-F238E27FC236}">
                <a16:creationId xmlns:a16="http://schemas.microsoft.com/office/drawing/2014/main" id="{AD5C2991-07A0-1429-90E8-2F0FFDEE3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36449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8"/>
              </a:rPr>
              <a:t>1.</a:t>
            </a:r>
            <a:r>
              <a:rPr lang="en-US" altLang="zh-TW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en-US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找出關鍵字詞：病榻上</a:t>
            </a:r>
          </a:p>
        </p:txBody>
      </p:sp>
      <p:sp>
        <p:nvSpPr>
          <p:cNvPr id="52233" name="AutoShape 9">
            <a:extLst>
              <a:ext uri="{FF2B5EF4-FFF2-40B4-BE49-F238E27FC236}">
                <a16:creationId xmlns:a16="http://schemas.microsoft.com/office/drawing/2014/main" id="{5D10C3AE-B5A3-40B4-2674-959D653D3D5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49350" y="4162425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52234" name="Text Box 10">
            <a:extLst>
              <a:ext uri="{FF2B5EF4-FFF2-40B4-BE49-F238E27FC236}">
                <a16:creationId xmlns:a16="http://schemas.microsoft.com/office/drawing/2014/main" id="{E72FCF5C-FF58-F61D-3291-6EA478F94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4652963"/>
            <a:ext cx="381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8"/>
              </a:rPr>
              <a:t>2.</a:t>
            </a:r>
            <a:r>
              <a:rPr lang="en-US" altLang="zh-TW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en-US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根據</a:t>
            </a:r>
            <a:r>
              <a:rPr lang="zh-CN" altLang="en-US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寫作</a:t>
            </a:r>
            <a:r>
              <a:rPr lang="zh-TW" altLang="en-US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重點聯想具體</a:t>
            </a:r>
            <a:endParaRPr lang="zh-TW" altLang="zh-CN" sz="2400">
              <a:solidFill>
                <a:srgbClr val="FF0000"/>
              </a:solidFill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CN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en-US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zh-CN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en-US" sz="2400">
                <a:solidFill>
                  <a:srgbClr val="FF0000"/>
                </a:solidFill>
                <a:latin typeface="Verdana" panose="020B0604030504040204" pitchFamily="34" charset="0"/>
                <a:ea typeface="標楷體" pitchFamily="65" charset="-128"/>
              </a:rPr>
              <a:t>內容</a:t>
            </a:r>
          </a:p>
        </p:txBody>
      </p:sp>
      <p:sp>
        <p:nvSpPr>
          <p:cNvPr id="52235" name="AutoShape 11">
            <a:extLst>
              <a:ext uri="{FF2B5EF4-FFF2-40B4-BE49-F238E27FC236}">
                <a16:creationId xmlns:a16="http://schemas.microsoft.com/office/drawing/2014/main" id="{761048A7-2F9B-8B88-9A8F-24B13F6118AA}"/>
              </a:ext>
            </a:extLst>
          </p:cNvPr>
          <p:cNvSpPr>
            <a:spLocks/>
          </p:cNvSpPr>
          <p:nvPr/>
        </p:nvSpPr>
        <p:spPr bwMode="auto">
          <a:xfrm>
            <a:off x="4137025" y="1628775"/>
            <a:ext cx="506413" cy="3960813"/>
          </a:xfrm>
          <a:prstGeom prst="leftBrace">
            <a:avLst>
              <a:gd name="adj1" fmla="val 65178"/>
              <a:gd name="adj2" fmla="val 83333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52236" name="Text Box 12">
            <a:extLst>
              <a:ext uri="{FF2B5EF4-FFF2-40B4-BE49-F238E27FC236}">
                <a16:creationId xmlns:a16="http://schemas.microsoft.com/office/drawing/2014/main" id="{F04B3F17-391C-5111-340E-A99E0D0D6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25" y="1557338"/>
            <a:ext cx="3810000" cy="414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zh-TW" altLang="en-US" sz="2000" b="1">
                <a:latin typeface="Verdana" panose="020B0604030504040204" pitchFamily="34" charset="0"/>
              </a:rPr>
              <a:t>何時：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>
                <a:latin typeface="Verdana" panose="020B0604030504040204" pitchFamily="34" charset="0"/>
                <a:ea typeface="標楷體" pitchFamily="65" charset="-128"/>
              </a:rPr>
              <a:t>午後？深夜？清晨</a:t>
            </a:r>
            <a:r>
              <a:rPr kumimoji="0" lang="en-US" altLang="zh-TW" sz="2000">
                <a:latin typeface="標楷體" pitchFamily="65" charset="-128"/>
                <a:ea typeface="標楷體" pitchFamily="65" charset="-128"/>
              </a:rPr>
              <a:t>……</a:t>
            </a:r>
            <a:endParaRPr kumimoji="0" lang="en-US" altLang="zh-TW" sz="2000"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lnSpc>
                <a:spcPct val="50000"/>
              </a:lnSpc>
              <a:spcBef>
                <a:spcPct val="10000"/>
              </a:spcBef>
              <a:buFontTx/>
              <a:buNone/>
            </a:pPr>
            <a:endParaRPr kumimoji="0" lang="en-US" altLang="zh-TW" sz="2000"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TW" altLang="en-US" sz="2000" b="1">
                <a:latin typeface="Verdana" panose="020B0604030504040204" pitchFamily="34" charset="0"/>
              </a:rPr>
              <a:t>何地：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>
                <a:latin typeface="Verdana" panose="020B0604030504040204" pitchFamily="34" charset="0"/>
                <a:ea typeface="標楷體" pitchFamily="65" charset="-128"/>
              </a:rPr>
              <a:t>醫院？家裏？療養院</a:t>
            </a:r>
            <a:r>
              <a:rPr kumimoji="0" lang="en-US" altLang="zh-TW" sz="2000">
                <a:latin typeface="標楷體" pitchFamily="65" charset="-128"/>
                <a:ea typeface="標楷體" pitchFamily="65" charset="-128"/>
              </a:rPr>
              <a:t>……</a:t>
            </a:r>
            <a:endParaRPr kumimoji="0" lang="en-US" altLang="zh-TW" sz="2000"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lnSpc>
                <a:spcPct val="50000"/>
              </a:lnSpc>
              <a:spcBef>
                <a:spcPct val="10000"/>
              </a:spcBef>
              <a:buFontTx/>
              <a:buNone/>
            </a:pPr>
            <a:endParaRPr kumimoji="0" lang="en-US" altLang="zh-TW" sz="2000"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TW" altLang="en-US" sz="2000" b="1">
                <a:latin typeface="Verdana" panose="020B0604030504040204" pitchFamily="34" charset="0"/>
              </a:rPr>
              <a:t>何人：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>
                <a:latin typeface="Verdana" panose="020B0604030504040204" pitchFamily="34" charset="0"/>
                <a:ea typeface="標楷體" pitchFamily="65" charset="-128"/>
              </a:rPr>
              <a:t>我和爸爸</a:t>
            </a:r>
          </a:p>
          <a:p>
            <a:pPr eaLnBrk="1" hangingPunct="1">
              <a:lnSpc>
                <a:spcPct val="50000"/>
              </a:lnSpc>
              <a:spcBef>
                <a:spcPct val="10000"/>
              </a:spcBef>
              <a:buFontTx/>
              <a:buNone/>
            </a:pPr>
            <a:endParaRPr kumimoji="0" lang="zh-TW" altLang="en-US" sz="2000"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TW" altLang="en-US" sz="2000" b="1">
                <a:latin typeface="Verdana" panose="020B0604030504040204" pitchFamily="34" charset="0"/>
              </a:rPr>
              <a:t>何事：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>
                <a:latin typeface="Verdana" panose="020B0604030504040204" pitchFamily="34" charset="0"/>
                <a:ea typeface="標楷體" pitchFamily="65" charset="-128"/>
              </a:rPr>
              <a:t>聊天？照顧？看護</a:t>
            </a:r>
            <a:r>
              <a:rPr kumimoji="0" lang="en-US" altLang="zh-TW" sz="2000">
                <a:latin typeface="標楷體" pitchFamily="65" charset="-128"/>
                <a:ea typeface="標楷體" pitchFamily="65" charset="-128"/>
              </a:rPr>
              <a:t>……</a:t>
            </a:r>
            <a:endParaRPr kumimoji="0" lang="en-US" altLang="zh-TW" sz="2000"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lnSpc>
                <a:spcPct val="50000"/>
              </a:lnSpc>
              <a:spcBef>
                <a:spcPct val="10000"/>
              </a:spcBef>
              <a:buFontTx/>
              <a:buNone/>
            </a:pPr>
            <a:endParaRPr kumimoji="0" lang="en-US" altLang="zh-TW" sz="2000"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TW" altLang="en-US" sz="2000" b="1">
                <a:latin typeface="Verdana" panose="020B0604030504040204" pitchFamily="34" charset="0"/>
              </a:rPr>
              <a:t>敍事人稱：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>
                <a:latin typeface="Verdana" panose="020B0604030504040204" pitchFamily="34" charset="0"/>
                <a:ea typeface="標楷體" pitchFamily="65" charset="-128"/>
              </a:rPr>
              <a:t>第一人稱「我」</a:t>
            </a:r>
          </a:p>
        </p:txBody>
      </p:sp>
      <p:sp>
        <p:nvSpPr>
          <p:cNvPr id="15370" name="Text Box 13">
            <a:extLst>
              <a:ext uri="{FF2B5EF4-FFF2-40B4-BE49-F238E27FC236}">
                <a16:creationId xmlns:a16="http://schemas.microsoft.com/office/drawing/2014/main" id="{B93FCEFA-0CDD-710E-5146-5F0D12C5E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15371" name="Rectangle 15">
            <a:extLst>
              <a:ext uri="{FF2B5EF4-FFF2-40B4-BE49-F238E27FC236}">
                <a16:creationId xmlns:a16="http://schemas.microsoft.com/office/drawing/2014/main" id="{AA590798-17AF-BA5E-2262-2BD9469AA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520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pitchFamily="65" charset="-128"/>
              </a:rPr>
              <a:t>題目點撥</a:t>
            </a:r>
            <a:endParaRPr lang="zh-TW" altLang="en-US" sz="2800">
              <a:solidFill>
                <a:srgbClr val="FF0000"/>
              </a:solidFill>
              <a:ea typeface="標楷體" pitchFamily="65" charset="-128"/>
            </a:endParaRPr>
          </a:p>
        </p:txBody>
      </p:sp>
      <p:sp>
        <p:nvSpPr>
          <p:cNvPr id="15372" name="Text Box 16">
            <a:extLst>
              <a:ext uri="{FF2B5EF4-FFF2-40B4-BE49-F238E27FC236}">
                <a16:creationId xmlns:a16="http://schemas.microsoft.com/office/drawing/2014/main" id="{13A55F9B-7526-E541-4B6A-49D3D1838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 </a:t>
            </a:r>
            <a:r>
              <a:rPr lang="zh-CN" altLang="en-US" sz="2800" b="1">
                <a:latin typeface="Tahoma" panose="020B0604030504040204" pitchFamily="34" charset="0"/>
              </a:rPr>
              <a:t>第一課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sp>
        <p:nvSpPr>
          <p:cNvPr id="15373" name="Rectangle 17">
            <a:extLst>
              <a:ext uri="{FF2B5EF4-FFF2-40B4-BE49-F238E27FC236}">
                <a16:creationId xmlns:a16="http://schemas.microsoft.com/office/drawing/2014/main" id="{2F3B5AB7-78BF-E782-93A2-0AA7605B3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196975"/>
            <a:ext cx="225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8"/>
              </a:rPr>
              <a:t>配合內文Ｐ</a:t>
            </a:r>
            <a:r>
              <a:rPr lang="en-US" altLang="zh-TW" sz="200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8"/>
              </a:rPr>
              <a:t>13</a:t>
            </a:r>
            <a:endParaRPr lang="en-US" altLang="zh-CN" sz="200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2" grpId="0"/>
      <p:bldP spid="52234" grpId="0"/>
      <p:bldP spid="522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>
            <a:extLst>
              <a:ext uri="{FF2B5EF4-FFF2-40B4-BE49-F238E27FC236}">
                <a16:creationId xmlns:a16="http://schemas.microsoft.com/office/drawing/2014/main" id="{6D4DC969-F93F-8F1E-FEA1-5C40B25D4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032000"/>
            <a:ext cx="45720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400" b="1">
                <a:latin typeface="Verdana" panose="020B0604030504040204" pitchFamily="34" charset="0"/>
              </a:rPr>
              <a:t>範文題目二：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400" b="1">
                <a:latin typeface="Verdana" panose="020B0604030504040204" pitchFamily="34" charset="0"/>
                <a:ea typeface="標楷體" pitchFamily="65" charset="-128"/>
              </a:rPr>
              <a:t>記一件有意義的事</a:t>
            </a:r>
            <a:r>
              <a:rPr lang="zh-CN" altLang="en-US" sz="2400" b="1">
                <a:latin typeface="Verdana" panose="020B0604030504040204" pitchFamily="34" charset="0"/>
                <a:ea typeface="標楷體" pitchFamily="65" charset="-128"/>
              </a:rPr>
              <a:t>情</a:t>
            </a:r>
            <a:endParaRPr lang="zh-TW" altLang="en-US" sz="2400" b="1">
              <a:latin typeface="Verdana" panose="020B0604030504040204" pitchFamily="34" charset="0"/>
              <a:ea typeface="標楷體" pitchFamily="65" charset="-128"/>
            </a:endParaRPr>
          </a:p>
        </p:txBody>
      </p:sp>
      <p:sp>
        <p:nvSpPr>
          <p:cNvPr id="16387" name="Oval 6">
            <a:extLst>
              <a:ext uri="{FF2B5EF4-FFF2-40B4-BE49-F238E27FC236}">
                <a16:creationId xmlns:a16="http://schemas.microsoft.com/office/drawing/2014/main" id="{DD690A32-6BF3-39EF-6DA8-25953A984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605088"/>
            <a:ext cx="1081088" cy="465137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16388" name="AutoShape 7">
            <a:extLst>
              <a:ext uri="{FF2B5EF4-FFF2-40B4-BE49-F238E27FC236}">
                <a16:creationId xmlns:a16="http://schemas.microsoft.com/office/drawing/2014/main" id="{95BF9743-A7F5-31A0-644A-5BD1200DE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32385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16389" name="Text Box 8">
            <a:extLst>
              <a:ext uri="{FF2B5EF4-FFF2-40B4-BE49-F238E27FC236}">
                <a16:creationId xmlns:a16="http://schemas.microsoft.com/office/drawing/2014/main" id="{461C14DF-3D5E-C0CF-6137-F09522817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3573463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  <a:ea typeface="標楷體" pitchFamily="65" charset="-128"/>
              </a:rPr>
              <a:t>1.</a:t>
            </a:r>
            <a:r>
              <a:rPr lang="en-US" altLang="zh-TW" sz="2400"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en-US" sz="2400">
                <a:latin typeface="Verdana" panose="020B0604030504040204" pitchFamily="34" charset="0"/>
                <a:ea typeface="標楷體" pitchFamily="65" charset="-128"/>
              </a:rPr>
              <a:t>找出關鍵字詞：有意義</a:t>
            </a:r>
          </a:p>
        </p:txBody>
      </p:sp>
      <p:sp>
        <p:nvSpPr>
          <p:cNvPr id="16390" name="AutoShape 9">
            <a:extLst>
              <a:ext uri="{FF2B5EF4-FFF2-40B4-BE49-F238E27FC236}">
                <a16:creationId xmlns:a16="http://schemas.microsoft.com/office/drawing/2014/main" id="{F791FA67-0ED7-00FE-4020-D5378137E10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09713" y="4043363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16391" name="Text Box 10">
            <a:extLst>
              <a:ext uri="{FF2B5EF4-FFF2-40B4-BE49-F238E27FC236}">
                <a16:creationId xmlns:a16="http://schemas.microsoft.com/office/drawing/2014/main" id="{FF29CC88-436E-2355-6CD3-E5D1A348A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4508500"/>
            <a:ext cx="381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  <a:ea typeface="標楷體" pitchFamily="65" charset="-128"/>
              </a:rPr>
              <a:t>2.</a:t>
            </a:r>
            <a:r>
              <a:rPr lang="en-US" altLang="zh-TW" sz="2400"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en-US" sz="2400">
                <a:latin typeface="Verdana" panose="020B0604030504040204" pitchFamily="34" charset="0"/>
                <a:ea typeface="標楷體" pitchFamily="65" charset="-128"/>
              </a:rPr>
              <a:t>根據</a:t>
            </a:r>
            <a:r>
              <a:rPr lang="zh-CN" altLang="en-US" sz="2400">
                <a:latin typeface="Verdana" panose="020B0604030504040204" pitchFamily="34" charset="0"/>
                <a:ea typeface="標楷體" pitchFamily="65" charset="-128"/>
              </a:rPr>
              <a:t>寫作</a:t>
            </a:r>
            <a:r>
              <a:rPr lang="zh-TW" altLang="en-US" sz="2400">
                <a:latin typeface="Verdana" panose="020B0604030504040204" pitchFamily="34" charset="0"/>
                <a:ea typeface="標楷體" pitchFamily="65" charset="-128"/>
              </a:rPr>
              <a:t>重點聯想具體</a:t>
            </a:r>
            <a:endParaRPr lang="zh-TW" altLang="zh-CN" sz="2400">
              <a:latin typeface="Verdana" panose="020B0604030504040204" pitchFamily="34" charset="0"/>
              <a:ea typeface="標楷體" pitchFamily="65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CN" sz="2400"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en-US" sz="2400"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zh-CN" sz="2400">
                <a:latin typeface="Verdana" panose="020B0604030504040204" pitchFamily="34" charset="0"/>
                <a:ea typeface="標楷體" pitchFamily="65" charset="-128"/>
              </a:rPr>
              <a:t> </a:t>
            </a:r>
            <a:r>
              <a:rPr lang="zh-TW" altLang="en-US" sz="2400">
                <a:latin typeface="Verdana" panose="020B0604030504040204" pitchFamily="34" charset="0"/>
                <a:ea typeface="標楷體" pitchFamily="65" charset="-128"/>
              </a:rPr>
              <a:t>內容（請填充完整）</a:t>
            </a:r>
          </a:p>
        </p:txBody>
      </p:sp>
      <p:sp>
        <p:nvSpPr>
          <p:cNvPr id="16392" name="AutoShape 11">
            <a:extLst>
              <a:ext uri="{FF2B5EF4-FFF2-40B4-BE49-F238E27FC236}">
                <a16:creationId xmlns:a16="http://schemas.microsoft.com/office/drawing/2014/main" id="{28970D69-E0D9-55B3-2EF5-DFE741B6B028}"/>
              </a:ext>
            </a:extLst>
          </p:cNvPr>
          <p:cNvSpPr>
            <a:spLocks/>
          </p:cNvSpPr>
          <p:nvPr/>
        </p:nvSpPr>
        <p:spPr bwMode="auto">
          <a:xfrm>
            <a:off x="4137025" y="1268413"/>
            <a:ext cx="457200" cy="4419600"/>
          </a:xfrm>
          <a:prstGeom prst="leftBrace">
            <a:avLst>
              <a:gd name="adj1" fmla="val 80556"/>
              <a:gd name="adj2" fmla="val 83333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MS PMincho" panose="02020600040205080304" pitchFamily="18" charset="-128"/>
            </a:endParaRPr>
          </a:p>
        </p:txBody>
      </p:sp>
      <p:sp>
        <p:nvSpPr>
          <p:cNvPr id="16393" name="Text Box 12">
            <a:extLst>
              <a:ext uri="{FF2B5EF4-FFF2-40B4-BE49-F238E27FC236}">
                <a16:creationId xmlns:a16="http://schemas.microsoft.com/office/drawing/2014/main" id="{BC7FB7B0-CEAD-3DF6-0871-0E5B4377A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25" y="1317625"/>
            <a:ext cx="32004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zh-TW" altLang="en-US" sz="2000" b="1">
                <a:latin typeface="Verdana" panose="020B0604030504040204" pitchFamily="34" charset="0"/>
              </a:rPr>
              <a:t>何時：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TW" altLang="en-US" sz="2000" u="sng">
                <a:latin typeface="Verdana" panose="020B0604030504040204" pitchFamily="34" charset="0"/>
                <a:ea typeface="標楷體" pitchFamily="65" charset="-128"/>
              </a:rPr>
              <a:t>                                   </a:t>
            </a:r>
          </a:p>
        </p:txBody>
      </p:sp>
      <p:sp>
        <p:nvSpPr>
          <p:cNvPr id="16394" name="Rectangle 13">
            <a:extLst>
              <a:ext uri="{FF2B5EF4-FFF2-40B4-BE49-F238E27FC236}">
                <a16:creationId xmlns:a16="http://schemas.microsoft.com/office/drawing/2014/main" id="{A3C38602-607D-8B16-851A-D098C1897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425" y="2262188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TW" altLang="en-US" sz="2000" b="1">
                <a:latin typeface="Verdana" panose="020B0604030504040204" pitchFamily="34" charset="0"/>
              </a:rPr>
              <a:t>何地：</a:t>
            </a:r>
          </a:p>
        </p:txBody>
      </p:sp>
      <p:sp>
        <p:nvSpPr>
          <p:cNvPr id="16395" name="Rectangle 14">
            <a:extLst>
              <a:ext uri="{FF2B5EF4-FFF2-40B4-BE49-F238E27FC236}">
                <a16:creationId xmlns:a16="http://schemas.microsoft.com/office/drawing/2014/main" id="{B3B95AE2-93D3-1611-16CC-5CD4DEE65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425" y="3176588"/>
            <a:ext cx="1981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TW" altLang="en-US" sz="2000" b="1">
                <a:latin typeface="Verdana" panose="020B0604030504040204" pitchFamily="34" charset="0"/>
              </a:rPr>
              <a:t>何人：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endParaRPr kumimoji="0" lang="en-US" altLang="zh-TW" sz="2000">
              <a:latin typeface="Verdana" panose="020B0604030504040204" pitchFamily="34" charset="0"/>
              <a:ea typeface="標楷體" pitchFamily="65" charset="-128"/>
            </a:endParaRPr>
          </a:p>
        </p:txBody>
      </p:sp>
      <p:sp>
        <p:nvSpPr>
          <p:cNvPr id="16396" name="Rectangle 15">
            <a:extLst>
              <a:ext uri="{FF2B5EF4-FFF2-40B4-BE49-F238E27FC236}">
                <a16:creationId xmlns:a16="http://schemas.microsoft.com/office/drawing/2014/main" id="{DB8B3B28-A7C2-49A6-CA39-035EAC9AC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425" y="4014788"/>
            <a:ext cx="3505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TW" altLang="en-US" sz="2000" b="1">
                <a:latin typeface="Verdana" panose="020B0604030504040204" pitchFamily="34" charset="0"/>
              </a:rPr>
              <a:t>何事：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endParaRPr kumimoji="0" lang="en-US" altLang="zh-TW" sz="2000">
              <a:latin typeface="Verdana" panose="020B0604030504040204" pitchFamily="34" charset="0"/>
              <a:ea typeface="標楷體" pitchFamily="65" charset="-128"/>
            </a:endParaRPr>
          </a:p>
        </p:txBody>
      </p:sp>
      <p:sp>
        <p:nvSpPr>
          <p:cNvPr id="16397" name="Rectangle 16">
            <a:extLst>
              <a:ext uri="{FF2B5EF4-FFF2-40B4-BE49-F238E27FC236}">
                <a16:creationId xmlns:a16="http://schemas.microsoft.com/office/drawing/2014/main" id="{588CB029-4045-9322-BAB1-378B847D1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425" y="4929188"/>
            <a:ext cx="3505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TW" altLang="en-US" sz="2000" b="1">
                <a:latin typeface="Verdana" panose="020B0604030504040204" pitchFamily="34" charset="0"/>
              </a:rPr>
              <a:t>敍事人稱：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endParaRPr kumimoji="0" lang="en-US" altLang="zh-TW" sz="2000">
              <a:latin typeface="Verdana" panose="020B0604030504040204" pitchFamily="34" charset="0"/>
              <a:ea typeface="標楷體" pitchFamily="65" charset="-128"/>
            </a:endParaRPr>
          </a:p>
        </p:txBody>
      </p:sp>
      <p:sp>
        <p:nvSpPr>
          <p:cNvPr id="16398" name="Line 17">
            <a:extLst>
              <a:ext uri="{FF2B5EF4-FFF2-40B4-BE49-F238E27FC236}">
                <a16:creationId xmlns:a16="http://schemas.microsoft.com/office/drawing/2014/main" id="{D1429A91-D937-A72F-6B26-1FBD4BCCF6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2825" y="200342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6399" name="Line 18">
            <a:extLst>
              <a:ext uri="{FF2B5EF4-FFF2-40B4-BE49-F238E27FC236}">
                <a16:creationId xmlns:a16="http://schemas.microsoft.com/office/drawing/2014/main" id="{65B11223-CC0F-1EF2-977B-4FCBD55BB8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2825" y="30226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6400" name="Line 19">
            <a:extLst>
              <a:ext uri="{FF2B5EF4-FFF2-40B4-BE49-F238E27FC236}">
                <a16:creationId xmlns:a16="http://schemas.microsoft.com/office/drawing/2014/main" id="{FD1ED39D-D20E-1C18-DAD2-2741F4D3C4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3300" y="387985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6401" name="Line 20">
            <a:extLst>
              <a:ext uri="{FF2B5EF4-FFF2-40B4-BE49-F238E27FC236}">
                <a16:creationId xmlns:a16="http://schemas.microsoft.com/office/drawing/2014/main" id="{F710B2BF-AEEA-88D2-FEAB-2C400C2D7F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2825" y="474662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6402" name="Line 21">
            <a:extLst>
              <a:ext uri="{FF2B5EF4-FFF2-40B4-BE49-F238E27FC236}">
                <a16:creationId xmlns:a16="http://schemas.microsoft.com/office/drawing/2014/main" id="{8574F010-C4AB-D0C8-189F-DD4BDA01A2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2825" y="566102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6403" name="Text Box 22">
            <a:extLst>
              <a:ext uri="{FF2B5EF4-FFF2-40B4-BE49-F238E27FC236}">
                <a16:creationId xmlns:a16="http://schemas.microsoft.com/office/drawing/2014/main" id="{F92B7710-29BC-D588-1F26-BE6965EEF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latin typeface="Tahoma" panose="020B0604030504040204" pitchFamily="34" charset="0"/>
              </a:rPr>
              <a:t>初中課室作文（中一）</a:t>
            </a:r>
          </a:p>
        </p:txBody>
      </p:sp>
      <p:sp>
        <p:nvSpPr>
          <p:cNvPr id="16404" name="Rectangle 24">
            <a:extLst>
              <a:ext uri="{FF2B5EF4-FFF2-40B4-BE49-F238E27FC236}">
                <a16:creationId xmlns:a16="http://schemas.microsoft.com/office/drawing/2014/main" id="{14FC9BAD-891A-E277-5601-FF87A114B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pitchFamily="65" charset="-128"/>
              </a:rPr>
              <a:t>題目點撥</a:t>
            </a:r>
            <a:endParaRPr lang="zh-TW" altLang="en-US">
              <a:ea typeface="標楷體" pitchFamily="65" charset="-128"/>
            </a:endParaRPr>
          </a:p>
        </p:txBody>
      </p:sp>
      <p:sp>
        <p:nvSpPr>
          <p:cNvPr id="16405" name="Text Box 26">
            <a:extLst>
              <a:ext uri="{FF2B5EF4-FFF2-40B4-BE49-F238E27FC236}">
                <a16:creationId xmlns:a16="http://schemas.microsoft.com/office/drawing/2014/main" id="{1BD15F55-4AB7-618D-4E68-AA0A1ED54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Tahoma" panose="020B0604030504040204" pitchFamily="34" charset="0"/>
              </a:rPr>
              <a:t>單元一  </a:t>
            </a:r>
            <a:r>
              <a:rPr lang="zh-CN" altLang="en-US" sz="2800" b="1">
                <a:latin typeface="Tahoma" panose="020B0604030504040204" pitchFamily="34" charset="0"/>
              </a:rPr>
              <a:t>第一課</a:t>
            </a:r>
            <a:endParaRPr lang="zh-TW" altLang="en-US" sz="2800" b="1">
              <a:latin typeface="Tahoma" panose="020B0604030504040204" pitchFamily="34" charset="0"/>
            </a:endParaRPr>
          </a:p>
        </p:txBody>
      </p:sp>
      <p:sp>
        <p:nvSpPr>
          <p:cNvPr id="16406" name="Rectangle 27">
            <a:extLst>
              <a:ext uri="{FF2B5EF4-FFF2-40B4-BE49-F238E27FC236}">
                <a16:creationId xmlns:a16="http://schemas.microsoft.com/office/drawing/2014/main" id="{18C17FF7-1C94-58B5-A991-1AD275510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196975"/>
            <a:ext cx="225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8"/>
              </a:rPr>
              <a:t>配合內文Ｐ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8"/>
              </a:rPr>
              <a:t>1</a:t>
            </a:r>
            <a:r>
              <a:rPr lang="en-US" altLang="zh-TW" sz="200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8"/>
              </a:rPr>
              <a:t>5</a:t>
            </a:r>
            <a:endParaRPr lang="en-US" altLang="zh-CN" sz="200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Mincho" panose="02020600040205080304" pitchFamily="18" charset="-128"/>
            <a:sym typeface="Wingdings" panose="05000000000000000000" pitchFamily="2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Mincho" panose="02020600040205080304" pitchFamily="18" charset="-128"/>
            <a:sym typeface="Wingdings" panose="05000000000000000000" pitchFamily="2" charset="2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1744</Words>
  <Application>Microsoft Office PowerPoint</Application>
  <PresentationFormat>全屏显示(4:3)</PresentationFormat>
  <Paragraphs>182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MS PMincho</vt:lpstr>
      <vt:lpstr>Wingdings</vt:lpstr>
      <vt:lpstr>新細明體</vt:lpstr>
      <vt:lpstr>Calibri</vt:lpstr>
      <vt:lpstr>Tahoma</vt:lpstr>
      <vt:lpstr>標楷體</vt:lpstr>
      <vt:lpstr>Times New Roman</vt:lpstr>
      <vt:lpstr>Verdana</vt:lpstr>
      <vt:lpstr>Monotype Sorts</vt:lpstr>
      <vt:lpstr>預設簡報設計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ocean.chan</dc:creator>
  <cp:lastModifiedBy>lei shi</cp:lastModifiedBy>
  <cp:revision>607</cp:revision>
  <dcterms:created xsi:type="dcterms:W3CDTF">2013-03-11T00:59:07Z</dcterms:created>
  <dcterms:modified xsi:type="dcterms:W3CDTF">2025-07-22T04:05:53Z</dcterms:modified>
</cp:coreProperties>
</file>