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259" r:id="rId3"/>
    <p:sldId id="265" r:id="rId4"/>
    <p:sldId id="260" r:id="rId5"/>
    <p:sldId id="279" r:id="rId6"/>
    <p:sldId id="261" r:id="rId7"/>
    <p:sldId id="280" r:id="rId8"/>
    <p:sldId id="281" r:id="rId9"/>
    <p:sldId id="282" r:id="rId10"/>
    <p:sldId id="268" r:id="rId11"/>
    <p:sldId id="269" r:id="rId12"/>
    <p:sldId id="286" r:id="rId13"/>
    <p:sldId id="271" r:id="rId14"/>
    <p:sldId id="288" r:id="rId15"/>
    <p:sldId id="289" r:id="rId16"/>
    <p:sldId id="290" r:id="rId17"/>
    <p:sldId id="275" r:id="rId18"/>
    <p:sldId id="284" r:id="rId19"/>
    <p:sldId id="272" r:id="rId20"/>
    <p:sldId id="287" r:id="rId21"/>
    <p:sldId id="273" r:id="rId22"/>
    <p:sldId id="285" r:id="rId23"/>
    <p:sldId id="277" r:id="rId24"/>
    <p:sldId id="278" r:id="rId25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MS PMincho" panose="02020600040205080304" pitchFamily="18" charset="-128"/>
        <a:cs typeface="+mn-cs"/>
        <a:sym typeface="Wingdings" panose="05000000000000000000" pitchFamily="2" charset="2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5050"/>
    <a:srgbClr val="3399FF"/>
    <a:srgbClr val="0000FF"/>
    <a:srgbClr val="FFFF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06" autoAdjust="0"/>
    <p:restoredTop sz="94660"/>
  </p:normalViewPr>
  <p:slideViewPr>
    <p:cSldViewPr>
      <p:cViewPr varScale="1">
        <p:scale>
          <a:sx n="120" d="100"/>
          <a:sy n="120" d="100"/>
        </p:scale>
        <p:origin x="162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190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A9443607-FEBC-4992-7AC1-265E3923925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CA777427-B902-CBA5-9BF3-217436358F9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 smtClean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16C2CB93-43A2-4841-A009-3F8FB8CC2B83}" type="datetimeFigureOut">
              <a:rPr lang="zh-TW" altLang="en-US"/>
              <a:pPr>
                <a:defRPr/>
              </a:pPr>
              <a:t>2025/7/22</a:t>
            </a:fld>
            <a:endParaRPr lang="en-US" altLang="zh-TW"/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988D8DFB-612B-21D9-604D-D09CD93B407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E7856D2F-8487-4C13-0365-830C4460023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 smtClean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85F1767C-FDCC-42FD-9EA5-0A3962E1965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39BCDDF6-C1F0-297E-CCD2-0465AD0D184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9D03B4F-D3AA-71D2-E9E2-BD52CA32F13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 smtClean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25B02A00-8AED-481B-9EC1-2E5ACACF1F6E}" type="datetimeFigureOut">
              <a:rPr lang="zh-TW" altLang="en-US"/>
              <a:pPr>
                <a:defRPr/>
              </a:pPr>
              <a:t>2025/7/22</a:t>
            </a:fld>
            <a:endParaRPr lang="en-US" altLang="zh-TW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808813AE-06C5-ACBF-3D1A-3F11E79450C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AE25B98B-F452-1234-4F6E-994DAE7163A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FAEAC26C-04BB-C61D-02C0-D0E730A49E8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13194D4A-C7EC-83F7-86EA-9AE0594C28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 smtClean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C0DC0C7E-C091-47AC-BA31-4E3B16E0641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FDB5C10A-6F0B-6D0A-F124-0278BE0B7D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CC7517DA-8D02-10B8-8C33-11ACCF0B0B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zh-TW" altLang="en-US"/>
              <a:t>第一張</a:t>
            </a:r>
            <a:r>
              <a:rPr lang="en-US" altLang="zh-TW"/>
              <a:t>ppt</a:t>
            </a:r>
            <a:r>
              <a:rPr lang="zh-TW" altLang="en-US"/>
              <a:t>利用單元頁的圖片，引入學習重點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8F337F0F-0C1B-1951-2E0E-2C6A3B7DE3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7B66313D-15CE-66EC-65EA-7223F7261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644C692-31FA-CA27-1DB0-ECD6372B68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027CC79-9F28-64DE-2AE2-7FFA9226B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C23E15EE-6D68-DD1D-AD48-5CACED1BE4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58A21AA-EE85-1564-87A9-5B73522F14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35DCF954-E50F-2944-762C-AD5176B568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39A6CD7-F4C6-A259-B8C7-A21544FD54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D08964-6085-4504-9F25-62221D92D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3EA865-29B8-C2E7-9647-6AE7D5165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CE1A31-7E74-C90E-B57C-F9307327C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8618F12-EF0C-463C-B156-04C1D69AB1F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83895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B3D9E10-A025-6E6D-70D4-2C3B1B6A0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2BE04D-C0E8-30CD-CB1D-1B547C895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3E4867-1F84-40B9-C0EE-C2BE9AC9C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D56854-B15E-4654-B131-ACA58F44A89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26576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6B846C-6129-4D32-89D4-A7E59662E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7AB480-7216-C7FD-4CF6-76ADDAAF8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CB500B-DFA7-1964-D567-9BCE70F36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59625F-979E-4B3B-BE7F-DB84128BD27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9470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标题和内容在文本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5E2D282-7A49-6F81-8FE1-5E4975F21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D61DB6D-6FF7-27B2-0E7E-0F6A6713E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3CD274-4728-EE9E-513B-67133C50D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899A5F-5685-4820-BBAD-57ED568A807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45520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CD7CC5-1E3E-BD6F-887D-C8B0F9E71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129BAA-8CA3-A9F3-C8F7-BC3B4CB84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7356A5-00AC-8C55-D860-4F82D12B9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606EA1-E8E0-4D46-96F8-BA8104CF0AF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07075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066946-1705-7792-3D08-CF9D1A268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C0B8D0F-0AEF-E7A1-C12A-8ADC30F4E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6BF98E-CB36-EC45-6047-0D3984A79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EC8DBD-B56C-4760-BC62-F2D8CB268D1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90641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A2A32A9-98E8-78CE-C6ED-BD3E8338A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FB276F3-8320-FE26-8C8A-3F34B6B9E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DD82208-494A-BD06-0070-6C66114AA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293129-AE0C-41B8-ACDE-5075A4CF07A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38189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7305B21-4758-86D0-F04A-C6474A92A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7657AD1-A0FA-6336-E6CA-74B71A3B7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C3C132F-53EC-7A2E-D847-03CB3C12C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4CBC21-FEA1-430F-95AF-5BE1DBCBA99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0417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3408783-4C60-B5A5-B9A7-DD30960D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E865BE8-D70B-B74D-2250-584E28868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FAE9506-1935-8F25-5EEC-2C4E86414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E71364-45D5-43D1-A37D-926AA3BE85F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7369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57AF201-91B4-6557-4C2E-5B251E436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BA2C155-9261-AF80-586C-F88FF8FB4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CA82ACC-1BD4-5AAF-9DCA-576E3E507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FE831C-D7FD-41F9-8EFB-166BA5C38B4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34127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921D9DD-9563-B910-7065-B322F9198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756207D-5674-63CE-0834-273F0B993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0EECCC1-9539-01F3-E554-B3243272C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DF971F-27D6-444B-A47D-FEA7416B331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34423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2E9CB1F-FF58-1B50-B4A9-F3E936D8A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3E8511D-8048-1CD8-6967-829A80F05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1BA94DB-3A51-B056-FDB9-B796F9621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22CE94-B1EF-4670-A825-CEED60D0735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84967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4A4D8E7-8F17-8948-4AFE-4903CE7857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44FBE99-6AB2-DC3B-B450-B5ED3A612E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6EBFFD7-31FD-BE4D-CAF8-0AC293FE3B3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99882B0-5A44-D0EE-FBD4-3D9ED053B8D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4066907-8900-0931-7184-FA42A23FBC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a typeface="+mn-ea"/>
              </a:defRPr>
            </a:lvl1pPr>
          </a:lstStyle>
          <a:p>
            <a:pPr>
              <a:defRPr/>
            </a:pPr>
            <a:fld id="{339B485B-778C-45EB-B359-AE8A9974EF2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31" name="Picture 7" descr="圖片1">
            <a:extLst>
              <a:ext uri="{FF2B5EF4-FFF2-40B4-BE49-F238E27FC236}">
                <a16:creationId xmlns:a16="http://schemas.microsoft.com/office/drawing/2014/main" id="{1D35FD41-C819-9130-6B75-176122E881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2.xml"/><Relationship Id="rId7" Type="http://schemas.openxmlformats.org/officeDocument/2006/relationships/slide" Target="slide1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>
            <a:extLst>
              <a:ext uri="{FF2B5EF4-FFF2-40B4-BE49-F238E27FC236}">
                <a16:creationId xmlns:a16="http://schemas.microsoft.com/office/drawing/2014/main" id="{8512CC49-C7D8-EBFA-800E-25E000110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初中課室作文（中一）</a:t>
            </a:r>
          </a:p>
        </p:txBody>
      </p:sp>
      <p:sp>
        <p:nvSpPr>
          <p:cNvPr id="16387" name="Text Box 8">
            <a:extLst>
              <a:ext uri="{FF2B5EF4-FFF2-40B4-BE49-F238E27FC236}">
                <a16:creationId xmlns:a16="http://schemas.microsoft.com/office/drawing/2014/main" id="{DB875CB2-696F-6159-A8B4-D8BA0D60C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115888"/>
            <a:ext cx="17621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單元二</a:t>
            </a:r>
          </a:p>
        </p:txBody>
      </p:sp>
      <p:sp>
        <p:nvSpPr>
          <p:cNvPr id="16388" name="Text Box 11">
            <a:extLst>
              <a:ext uri="{FF2B5EF4-FFF2-40B4-BE49-F238E27FC236}">
                <a16:creationId xmlns:a16="http://schemas.microsoft.com/office/drawing/2014/main" id="{9A8150E9-3B3A-3A63-D09A-BDC9F589F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196975"/>
            <a:ext cx="6911975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5C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800100" indent="-3429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57300" indent="-3429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714500" indent="-3429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171700" indent="-3429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3600" b="1">
                <a:latin typeface="標楷體" panose="03000509000000000000" pitchFamily="65" charset="-120"/>
                <a:ea typeface="標楷體" panose="03000509000000000000" pitchFamily="65" charset="-120"/>
              </a:rPr>
              <a:t>第一課：直接抒情</a:t>
            </a:r>
          </a:p>
        </p:txBody>
      </p:sp>
      <p:sp>
        <p:nvSpPr>
          <p:cNvPr id="16389" name="Rectangle 47">
            <a:hlinkClick r:id="rId3" action="ppaction://hlinksldjump"/>
            <a:extLst>
              <a:ext uri="{FF2B5EF4-FFF2-40B4-BE49-F238E27FC236}">
                <a16:creationId xmlns:a16="http://schemas.microsoft.com/office/drawing/2014/main" id="{C1BEEC19-0B6D-A95E-5846-E8808BFE0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613" y="1700213"/>
            <a:ext cx="30003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800">
                <a:solidFill>
                  <a:srgbClr val="CC00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</a:t>
            </a:r>
            <a:r>
              <a:rPr lang="en-US" altLang="zh-CN" sz="2800">
                <a:solidFill>
                  <a:srgbClr val="CC00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800">
                <a:latin typeface="Times New Roman" panose="02020603050405020304" pitchFamily="18" charset="0"/>
                <a:ea typeface="標楷體" panose="03000509000000000000" pitchFamily="65" charset="-120"/>
              </a:rPr>
              <a:t>直接表明</a:t>
            </a:r>
            <a:r>
              <a:rPr lang="zh-TW" altLang="en-US" sz="280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endParaRPr lang="zh-TW" altLang="en-US" sz="2800" b="1">
              <a:solidFill>
                <a:srgbClr val="6600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0" name="Rectangle 47">
            <a:hlinkClick r:id="rId4" action="ppaction://hlinksldjump"/>
            <a:extLst>
              <a:ext uri="{FF2B5EF4-FFF2-40B4-BE49-F238E27FC236}">
                <a16:creationId xmlns:a16="http://schemas.microsoft.com/office/drawing/2014/main" id="{D002420F-F0B9-EB63-8758-1A1AFAFE9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4149725"/>
            <a:ext cx="36353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800">
                <a:solidFill>
                  <a:srgbClr val="CC00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</a:t>
            </a:r>
            <a:r>
              <a:rPr lang="en-US" altLang="zh-CN" sz="2800">
                <a:solidFill>
                  <a:srgbClr val="CC00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800">
                <a:latin typeface="Times New Roman" panose="02020603050405020304" pitchFamily="18" charset="0"/>
                <a:ea typeface="標楷體" panose="03000509000000000000" pitchFamily="65" charset="-120"/>
              </a:rPr>
              <a:t>敍中生情</a:t>
            </a:r>
          </a:p>
        </p:txBody>
      </p:sp>
      <p:sp>
        <p:nvSpPr>
          <p:cNvPr id="16391" name="Text Box 18">
            <a:extLst>
              <a:ext uri="{FF2B5EF4-FFF2-40B4-BE49-F238E27FC236}">
                <a16:creationId xmlns:a16="http://schemas.microsoft.com/office/drawing/2014/main" id="{E0D32967-25FF-9724-A079-DB3EE2F17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579813"/>
            <a:ext cx="4103688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5C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800100" indent="-3429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57300" indent="-3429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714500" indent="-3429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171700" indent="-3429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3600" b="1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zh-CN" altLang="en-US" sz="3600" b="1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en-US" sz="3600" b="1">
                <a:latin typeface="標楷體" panose="03000509000000000000" pitchFamily="65" charset="-120"/>
                <a:ea typeface="標楷體" panose="03000509000000000000" pitchFamily="65" charset="-120"/>
              </a:rPr>
              <a:t>課：敍事抒情</a:t>
            </a:r>
          </a:p>
        </p:txBody>
      </p:sp>
      <p:sp>
        <p:nvSpPr>
          <p:cNvPr id="16392" name="Rectangle 47">
            <a:hlinkClick r:id="rId5" action="ppaction://hlinksldjump"/>
            <a:extLst>
              <a:ext uri="{FF2B5EF4-FFF2-40B4-BE49-F238E27FC236}">
                <a16:creationId xmlns:a16="http://schemas.microsoft.com/office/drawing/2014/main" id="{42368B6B-46D4-EB2D-6CF9-1830246DC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2276475"/>
            <a:ext cx="30003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800">
                <a:solidFill>
                  <a:srgbClr val="CC00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</a:t>
            </a:r>
            <a:r>
              <a:rPr lang="en-US" altLang="zh-CN" sz="2800">
                <a:solidFill>
                  <a:srgbClr val="CC00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800">
                <a:latin typeface="Times New Roman" panose="02020603050405020304" pitchFamily="18" charset="0"/>
                <a:ea typeface="標楷體" panose="03000509000000000000" pitchFamily="65" charset="-120"/>
              </a:rPr>
              <a:t>聯想生情</a:t>
            </a:r>
            <a:endParaRPr lang="zh-TW" altLang="en-US" sz="2800" b="1">
              <a:solidFill>
                <a:srgbClr val="6600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3" name="Rectangle 47">
            <a:hlinkClick r:id="rId6" action="ppaction://hlinksldjump"/>
            <a:extLst>
              <a:ext uri="{FF2B5EF4-FFF2-40B4-BE49-F238E27FC236}">
                <a16:creationId xmlns:a16="http://schemas.microsoft.com/office/drawing/2014/main" id="{3BD38680-9A17-118E-8D6D-7A61BD1C9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852738"/>
            <a:ext cx="30003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800">
                <a:solidFill>
                  <a:srgbClr val="CC00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</a:t>
            </a:r>
            <a:r>
              <a:rPr lang="en-US" altLang="zh-CN" sz="2800">
                <a:solidFill>
                  <a:srgbClr val="CC00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800">
                <a:latin typeface="Times New Roman" panose="02020603050405020304" pitchFamily="18" charset="0"/>
                <a:ea typeface="標楷體" panose="03000509000000000000" pitchFamily="65" charset="-120"/>
              </a:rPr>
              <a:t>角色代入</a:t>
            </a:r>
            <a:r>
              <a:rPr lang="zh-TW" altLang="en-US" sz="280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endParaRPr lang="zh-TW" altLang="en-US" sz="2800" b="1">
              <a:solidFill>
                <a:srgbClr val="6600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4" name="Rectangle 47">
            <a:hlinkClick r:id="rId7" action="ppaction://hlinksldjump"/>
            <a:extLst>
              <a:ext uri="{FF2B5EF4-FFF2-40B4-BE49-F238E27FC236}">
                <a16:creationId xmlns:a16="http://schemas.microsoft.com/office/drawing/2014/main" id="{62265771-C254-C61E-463F-28AAB3CC4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4652963"/>
            <a:ext cx="36353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800">
                <a:solidFill>
                  <a:srgbClr val="CC00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</a:t>
            </a:r>
            <a:r>
              <a:rPr lang="en-US" altLang="zh-CN" sz="2800">
                <a:solidFill>
                  <a:srgbClr val="CC00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800">
                <a:latin typeface="Times New Roman" panose="02020603050405020304" pitchFamily="18" charset="0"/>
                <a:ea typeface="標楷體" panose="03000509000000000000" pitchFamily="65" charset="-120"/>
              </a:rPr>
              <a:t>以情帶敍</a:t>
            </a:r>
          </a:p>
        </p:txBody>
      </p:sp>
      <p:sp>
        <p:nvSpPr>
          <p:cNvPr id="16395" name="Rectangle 47">
            <a:hlinkClick r:id="rId8" action="ppaction://hlinksldjump"/>
            <a:extLst>
              <a:ext uri="{FF2B5EF4-FFF2-40B4-BE49-F238E27FC236}">
                <a16:creationId xmlns:a16="http://schemas.microsoft.com/office/drawing/2014/main" id="{5C9CAED4-DEDA-1D38-868B-C06C146AE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5157788"/>
            <a:ext cx="36353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800">
                <a:solidFill>
                  <a:srgbClr val="CC00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</a:t>
            </a:r>
            <a:r>
              <a:rPr lang="en-US" altLang="zh-CN" sz="2800">
                <a:solidFill>
                  <a:srgbClr val="CC00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800">
                <a:latin typeface="Times New Roman" panose="02020603050405020304" pitchFamily="18" charset="0"/>
                <a:ea typeface="標楷體" panose="03000509000000000000" pitchFamily="65" charset="-120"/>
              </a:rPr>
              <a:t>抒情文字的表達</a:t>
            </a:r>
          </a:p>
        </p:txBody>
      </p:sp>
    </p:spTree>
  </p:cSld>
  <p:clrMapOvr>
    <a:masterClrMapping/>
  </p:clrMapOvr>
  <p:transition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>
            <a:extLst>
              <a:ext uri="{FF2B5EF4-FFF2-40B4-BE49-F238E27FC236}">
                <a16:creationId xmlns:a16="http://schemas.microsoft.com/office/drawing/2014/main" id="{E524B161-1A2F-18F2-BBFB-2914C7C56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027238"/>
            <a:ext cx="45720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lnSpc>
                <a:spcPct val="130000"/>
              </a:lnSpc>
            </a:pPr>
            <a:r>
              <a:rPr lang="zh-TW" altLang="en-US" sz="2400" b="1">
                <a:latin typeface="Verdana" panose="020B0604030504040204" pitchFamily="34" charset="0"/>
                <a:ea typeface="新細明體" panose="02020500000000000000" pitchFamily="18" charset="-120"/>
              </a:rPr>
              <a:t>範文題目一：</a:t>
            </a:r>
          </a:p>
          <a:p>
            <a:pPr algn="l" eaLnBrk="1" hangingPunct="1">
              <a:lnSpc>
                <a:spcPct val="130000"/>
              </a:lnSpc>
            </a:pPr>
            <a:r>
              <a:rPr lang="zh-TW" altLang="en-US" sz="2400" b="1">
                <a:latin typeface="Verdana" panose="020B0604030504040204" pitchFamily="34" charset="0"/>
                <a:ea typeface="標楷體" panose="03000509000000000000" pitchFamily="65" charset="-120"/>
              </a:rPr>
              <a:t>最可愛的人</a:t>
            </a:r>
          </a:p>
        </p:txBody>
      </p:sp>
      <p:sp>
        <p:nvSpPr>
          <p:cNvPr id="52230" name="Oval 6">
            <a:extLst>
              <a:ext uri="{FF2B5EF4-FFF2-40B4-BE49-F238E27FC236}">
                <a16:creationId xmlns:a16="http://schemas.microsoft.com/office/drawing/2014/main" id="{B760FC4C-557B-46C6-8C35-DE412E576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532063"/>
            <a:ext cx="647700" cy="6096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2231" name="AutoShape 7">
            <a:extLst>
              <a:ext uri="{FF2B5EF4-FFF2-40B4-BE49-F238E27FC236}">
                <a16:creationId xmlns:a16="http://schemas.microsoft.com/office/drawing/2014/main" id="{1E23A08B-DBCE-E928-2602-25DC102A7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3284538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2232" name="Text Box 8">
            <a:extLst>
              <a:ext uri="{FF2B5EF4-FFF2-40B4-BE49-F238E27FC236}">
                <a16:creationId xmlns:a16="http://schemas.microsoft.com/office/drawing/2014/main" id="{2253C13C-61DC-8CAE-D806-CEAEF59D6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36449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1.</a:t>
            </a:r>
            <a:r>
              <a:rPr lang="en-US" altLang="zh-TW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找出關鍵字詞：可愛</a:t>
            </a:r>
          </a:p>
        </p:txBody>
      </p:sp>
      <p:sp>
        <p:nvSpPr>
          <p:cNvPr id="52233" name="AutoShape 9">
            <a:extLst>
              <a:ext uri="{FF2B5EF4-FFF2-40B4-BE49-F238E27FC236}">
                <a16:creationId xmlns:a16="http://schemas.microsoft.com/office/drawing/2014/main" id="{4BEFBFBA-7AC3-07C5-CB50-7E45AEDB6E9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149350" y="4162425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2234" name="Text Box 10">
            <a:extLst>
              <a:ext uri="{FF2B5EF4-FFF2-40B4-BE49-F238E27FC236}">
                <a16:creationId xmlns:a16="http://schemas.microsoft.com/office/drawing/2014/main" id="{9768F550-8C89-1EDF-B473-041E57EDB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4652963"/>
            <a:ext cx="381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2.</a:t>
            </a:r>
            <a:r>
              <a:rPr lang="en-US" altLang="zh-TW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根據</a:t>
            </a:r>
            <a:r>
              <a:rPr lang="zh-CN" altLang="en-US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寫作</a:t>
            </a:r>
            <a:r>
              <a:rPr lang="zh-TW" altLang="en-US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重點聯想具體</a:t>
            </a:r>
            <a:endParaRPr lang="zh-TW" altLang="zh-CN" sz="2400">
              <a:solidFill>
                <a:srgbClr val="FF0000"/>
              </a:solidFill>
              <a:latin typeface="Verdana" panose="020B0604030504040204" pitchFamily="34" charset="0"/>
              <a:ea typeface="標楷體" panose="03000509000000000000" pitchFamily="65" charset="-120"/>
            </a:endParaRPr>
          </a:p>
          <a:p>
            <a:pPr algn="l" eaLnBrk="1" hangingPunct="1"/>
            <a:r>
              <a:rPr lang="zh-TW" altLang="zh-CN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r>
              <a:rPr lang="zh-TW" altLang="zh-CN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內容</a:t>
            </a:r>
          </a:p>
        </p:txBody>
      </p:sp>
      <p:sp>
        <p:nvSpPr>
          <p:cNvPr id="52235" name="AutoShape 11">
            <a:extLst>
              <a:ext uri="{FF2B5EF4-FFF2-40B4-BE49-F238E27FC236}">
                <a16:creationId xmlns:a16="http://schemas.microsoft.com/office/drawing/2014/main" id="{11FD5349-F165-7661-461B-8BDD5D1DCD64}"/>
              </a:ext>
            </a:extLst>
          </p:cNvPr>
          <p:cNvSpPr>
            <a:spLocks/>
          </p:cNvSpPr>
          <p:nvPr/>
        </p:nvSpPr>
        <p:spPr bwMode="auto">
          <a:xfrm>
            <a:off x="4067175" y="1843088"/>
            <a:ext cx="576263" cy="3817937"/>
          </a:xfrm>
          <a:prstGeom prst="leftBrace">
            <a:avLst>
              <a:gd name="adj1" fmla="val 55211"/>
              <a:gd name="adj2" fmla="val 81468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2236" name="Text Box 12">
            <a:extLst>
              <a:ext uri="{FF2B5EF4-FFF2-40B4-BE49-F238E27FC236}">
                <a16:creationId xmlns:a16="http://schemas.microsoft.com/office/drawing/2014/main" id="{1AD611DF-CD58-5DA2-46E9-B27334037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025" y="1692275"/>
            <a:ext cx="3810000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30000"/>
              </a:spcBef>
            </a:pPr>
            <a:r>
              <a:rPr lang="zh-TW" altLang="en-US" sz="2000" b="1">
                <a:latin typeface="Verdana" panose="020B0604030504040204" pitchFamily="34" charset="0"/>
                <a:ea typeface="新細明體" panose="02020500000000000000" pitchFamily="18" charset="-120"/>
              </a:rPr>
              <a:t>人物的身份是：</a:t>
            </a:r>
          </a:p>
          <a:p>
            <a:pPr algn="l" eaLnBrk="1" hangingPunct="1">
              <a:spcBef>
                <a:spcPct val="10000"/>
              </a:spcBef>
            </a:pPr>
            <a:r>
              <a:rPr kumimoji="0" lang="zh-TW" altLang="en-US" sz="2000">
                <a:latin typeface="Verdana" panose="020B0604030504040204" pitchFamily="34" charset="0"/>
                <a:ea typeface="標楷體" panose="03000509000000000000" pitchFamily="65" charset="-120"/>
              </a:rPr>
              <a:t>同學？家人？朋友</a:t>
            </a:r>
            <a:r>
              <a:rPr kumimoji="0"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kumimoji="0" lang="en-US" altLang="zh-TW" sz="2000">
              <a:latin typeface="Verdana" panose="020B0604030504040204" pitchFamily="34" charset="0"/>
              <a:ea typeface="標楷體" panose="03000509000000000000" pitchFamily="65" charset="-120"/>
            </a:endParaRPr>
          </a:p>
          <a:p>
            <a:pPr algn="l" eaLnBrk="1" hangingPunct="1">
              <a:spcBef>
                <a:spcPct val="10000"/>
              </a:spcBef>
            </a:pPr>
            <a:endParaRPr lang="en-US" altLang="zh-TW" sz="2000" b="1">
              <a:latin typeface="Verdana" panose="020B0604030504040204" pitchFamily="34" charset="0"/>
              <a:ea typeface="新細明體" panose="02020500000000000000" pitchFamily="18" charset="-120"/>
            </a:endParaRPr>
          </a:p>
          <a:p>
            <a:pPr algn="l" eaLnBrk="1" hangingPunct="1">
              <a:spcBef>
                <a:spcPct val="30000"/>
              </a:spcBef>
            </a:pPr>
            <a:r>
              <a:rPr lang="zh-TW" altLang="en-US" sz="2000" b="1">
                <a:latin typeface="Verdana" panose="020B0604030504040204" pitchFamily="34" charset="0"/>
                <a:ea typeface="新細明體" panose="02020500000000000000" pitchFamily="18" charset="-120"/>
              </a:rPr>
              <a:t>能體現人物可愛的因素是：</a:t>
            </a:r>
          </a:p>
          <a:p>
            <a:pPr algn="l" eaLnBrk="1" hangingPunct="1">
              <a:spcBef>
                <a:spcPct val="10000"/>
              </a:spcBef>
            </a:pPr>
            <a:r>
              <a:rPr kumimoji="0" lang="zh-TW" altLang="en-US" sz="2000">
                <a:latin typeface="Verdana" panose="020B0604030504040204" pitchFamily="34" charset="0"/>
                <a:ea typeface="標楷體" panose="03000509000000000000" pitchFamily="65" charset="-120"/>
              </a:rPr>
              <a:t>外貌？品質？行為</a:t>
            </a:r>
            <a:r>
              <a:rPr kumimoji="0"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kumimoji="0" lang="en-US" altLang="zh-TW" sz="2000">
              <a:latin typeface="Verdana" panose="020B0604030504040204" pitchFamily="34" charset="0"/>
              <a:ea typeface="標楷體" panose="03000509000000000000" pitchFamily="65" charset="-120"/>
            </a:endParaRPr>
          </a:p>
          <a:p>
            <a:pPr algn="l" eaLnBrk="1" hangingPunct="1">
              <a:spcBef>
                <a:spcPct val="10000"/>
              </a:spcBef>
            </a:pPr>
            <a:endParaRPr lang="en-US" altLang="zh-TW" sz="2000" b="1">
              <a:latin typeface="Verdana" panose="020B0604030504040204" pitchFamily="34" charset="0"/>
              <a:ea typeface="新細明體" panose="02020500000000000000" pitchFamily="18" charset="-120"/>
            </a:endParaRPr>
          </a:p>
          <a:p>
            <a:pPr algn="l" eaLnBrk="1" hangingPunct="1">
              <a:spcBef>
                <a:spcPct val="10000"/>
              </a:spcBef>
            </a:pPr>
            <a:r>
              <a:rPr kumimoji="0" lang="zh-TW" altLang="en-US" sz="2000" b="1">
                <a:latin typeface="Verdana" panose="020B0604030504040204" pitchFamily="34" charset="0"/>
                <a:ea typeface="新細明體" panose="02020500000000000000" pitchFamily="18" charset="-120"/>
              </a:rPr>
              <a:t>所</a:t>
            </a:r>
            <a:r>
              <a:rPr lang="zh-TW" altLang="en-US" sz="2000" b="1">
                <a:latin typeface="Verdana" panose="020B0604030504040204" pitchFamily="34" charset="0"/>
                <a:ea typeface="新細明體" panose="02020500000000000000" pitchFamily="18" charset="-120"/>
              </a:rPr>
              <a:t>要表達的情感是：</a:t>
            </a:r>
          </a:p>
          <a:p>
            <a:pPr algn="l" eaLnBrk="1" hangingPunct="1">
              <a:spcBef>
                <a:spcPct val="10000"/>
              </a:spcBef>
            </a:pPr>
            <a:r>
              <a:rPr kumimoji="0" lang="zh-TW" altLang="en-US" sz="2000">
                <a:latin typeface="Verdana" panose="020B0604030504040204" pitchFamily="34" charset="0"/>
                <a:ea typeface="標楷體" panose="03000509000000000000" pitchFamily="65" charset="-120"/>
              </a:rPr>
              <a:t>佩服？喜愛？感恩</a:t>
            </a:r>
            <a:r>
              <a:rPr kumimoji="0"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kumimoji="0" lang="en-US" altLang="zh-TW" sz="2000">
              <a:latin typeface="Verdana" panose="020B0604030504040204" pitchFamily="34" charset="0"/>
              <a:ea typeface="標楷體" panose="03000509000000000000" pitchFamily="65" charset="-120"/>
            </a:endParaRPr>
          </a:p>
          <a:p>
            <a:pPr algn="l" eaLnBrk="1" hangingPunct="1">
              <a:spcBef>
                <a:spcPct val="10000"/>
              </a:spcBef>
            </a:pPr>
            <a:endParaRPr kumimoji="0" lang="en-US" altLang="zh-TW" sz="2000">
              <a:latin typeface="Verdana" panose="020B0604030504040204" pitchFamily="34" charset="0"/>
              <a:ea typeface="標楷體" panose="03000509000000000000" pitchFamily="65" charset="-120"/>
            </a:endParaRPr>
          </a:p>
          <a:p>
            <a:pPr algn="l" eaLnBrk="1" hangingPunct="1">
              <a:spcBef>
                <a:spcPct val="10000"/>
              </a:spcBef>
            </a:pPr>
            <a:r>
              <a:rPr lang="zh-TW" altLang="en-US" sz="2000" b="1">
                <a:latin typeface="Verdana" panose="020B0604030504040204" pitchFamily="34" charset="0"/>
                <a:ea typeface="新細明體" panose="02020500000000000000" pitchFamily="18" charset="-120"/>
              </a:rPr>
              <a:t>表達情感時，可通過：</a:t>
            </a:r>
          </a:p>
          <a:p>
            <a:pPr algn="l" eaLnBrk="1" hangingPunct="1">
              <a:spcBef>
                <a:spcPct val="10000"/>
              </a:spcBef>
            </a:pPr>
            <a:r>
              <a:rPr kumimoji="0" lang="zh-TW" altLang="en-US" sz="2000">
                <a:latin typeface="Verdana" panose="020B0604030504040204" pitchFamily="34" charset="0"/>
                <a:ea typeface="標楷體" panose="03000509000000000000" pitchFamily="65" charset="-120"/>
              </a:rPr>
              <a:t>他人的評價？作者的感慨？不同人物行為之間的對比</a:t>
            </a:r>
            <a:r>
              <a:rPr kumimoji="0"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kumimoji="0" lang="en-US" altLang="zh-TW" sz="2000">
              <a:latin typeface="Verdana" panose="020B0604030504040204" pitchFamily="34" charset="0"/>
              <a:ea typeface="標楷體" panose="03000509000000000000" pitchFamily="65" charset="-120"/>
            </a:endParaRPr>
          </a:p>
        </p:txBody>
      </p:sp>
      <p:sp>
        <p:nvSpPr>
          <p:cNvPr id="30730" name="Text Box 13">
            <a:extLst>
              <a:ext uri="{FF2B5EF4-FFF2-40B4-BE49-F238E27FC236}">
                <a16:creationId xmlns:a16="http://schemas.microsoft.com/office/drawing/2014/main" id="{47C4A9A6-8600-E965-AFEC-D0FAAC103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初中課室作文（中一）</a:t>
            </a:r>
          </a:p>
        </p:txBody>
      </p:sp>
      <p:sp>
        <p:nvSpPr>
          <p:cNvPr id="30731" name="Rectangle 15">
            <a:extLst>
              <a:ext uri="{FF2B5EF4-FFF2-40B4-BE49-F238E27FC236}">
                <a16:creationId xmlns:a16="http://schemas.microsoft.com/office/drawing/2014/main" id="{2D9FB5FE-2671-A4BE-0CD2-62EF2DFA3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 sz="3200" b="1">
                <a:ea typeface="標楷體" panose="03000509000000000000" pitchFamily="65" charset="-120"/>
              </a:rPr>
              <a:t>題目點撥</a:t>
            </a:r>
            <a:endParaRPr lang="zh-TW" altLang="en-US" sz="3200">
              <a:ea typeface="標楷體" panose="03000509000000000000" pitchFamily="65" charset="-120"/>
            </a:endParaRPr>
          </a:p>
        </p:txBody>
      </p:sp>
      <p:sp>
        <p:nvSpPr>
          <p:cNvPr id="30732" name="Text Box 16">
            <a:extLst>
              <a:ext uri="{FF2B5EF4-FFF2-40B4-BE49-F238E27FC236}">
                <a16:creationId xmlns:a16="http://schemas.microsoft.com/office/drawing/2014/main" id="{2E6D3A2A-2CB3-C0C8-DF3C-68807B4F9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單元二 </a:t>
            </a:r>
            <a:r>
              <a:rPr lang="zh-TW" altLang="zh-CN" sz="2800" b="1">
                <a:latin typeface="Tahom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第一課</a:t>
            </a:r>
            <a:endParaRPr lang="zh-TW" altLang="en-US" sz="2800" b="1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0733" name="Rectangle 17">
            <a:extLst>
              <a:ext uri="{FF2B5EF4-FFF2-40B4-BE49-F238E27FC236}">
                <a16:creationId xmlns:a16="http://schemas.microsoft.com/office/drawing/2014/main" id="{263C24D5-A709-DAA0-A7D3-0F978122F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1196975"/>
            <a:ext cx="2254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CN" altLang="en-US" sz="2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配合內文Ｐ</a:t>
            </a:r>
            <a:r>
              <a:rPr lang="en-US" altLang="zh-TW" sz="2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35</a:t>
            </a:r>
            <a:endParaRPr lang="en-US" altLang="zh-CN" sz="200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2" grpId="0"/>
      <p:bldP spid="52234" grpId="0"/>
      <p:bldP spid="522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>
            <a:extLst>
              <a:ext uri="{FF2B5EF4-FFF2-40B4-BE49-F238E27FC236}">
                <a16:creationId xmlns:a16="http://schemas.microsoft.com/office/drawing/2014/main" id="{83484CE7-4C78-0B73-F719-64B3BD355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916113"/>
            <a:ext cx="45720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lnSpc>
                <a:spcPct val="130000"/>
              </a:lnSpc>
            </a:pPr>
            <a:r>
              <a:rPr lang="zh-TW" altLang="en-US" sz="2400" b="1">
                <a:latin typeface="Verdana" panose="020B0604030504040204" pitchFamily="34" charset="0"/>
                <a:ea typeface="新細明體" panose="02020500000000000000" pitchFamily="18" charset="-120"/>
              </a:rPr>
              <a:t>範文題目二：</a:t>
            </a:r>
          </a:p>
          <a:p>
            <a:pPr algn="l" eaLnBrk="1" hangingPunct="1">
              <a:lnSpc>
                <a:spcPct val="130000"/>
              </a:lnSpc>
            </a:pPr>
            <a:r>
              <a:rPr lang="zh-TW" altLang="en-US" sz="2400" b="1">
                <a:latin typeface="Verdana" panose="020B0604030504040204" pitchFamily="34" charset="0"/>
                <a:ea typeface="標楷體" panose="03000509000000000000" pitchFamily="65" charset="-120"/>
              </a:rPr>
              <a:t>          賞月</a:t>
            </a:r>
          </a:p>
        </p:txBody>
      </p:sp>
      <p:sp>
        <p:nvSpPr>
          <p:cNvPr id="31747" name="Oval 6">
            <a:extLst>
              <a:ext uri="{FF2B5EF4-FFF2-40B4-BE49-F238E27FC236}">
                <a16:creationId xmlns:a16="http://schemas.microsoft.com/office/drawing/2014/main" id="{7FEA89DB-0CFA-A22A-64A3-E8B436914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9063" y="2522538"/>
            <a:ext cx="720725" cy="431800"/>
          </a:xfrm>
          <a:prstGeom prst="ellipse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1748" name="AutoShape 7">
            <a:extLst>
              <a:ext uri="{FF2B5EF4-FFF2-40B4-BE49-F238E27FC236}">
                <a16:creationId xmlns:a16="http://schemas.microsoft.com/office/drawing/2014/main" id="{84D328C5-B7D5-C7CC-CCC4-305D40CE3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6388" y="3113088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1749" name="Text Box 8">
            <a:extLst>
              <a:ext uri="{FF2B5EF4-FFF2-40B4-BE49-F238E27FC236}">
                <a16:creationId xmlns:a16="http://schemas.microsoft.com/office/drawing/2014/main" id="{8F8F65AC-123D-5FEE-C273-06DC673AF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8" y="347345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TW" sz="2400">
                <a:latin typeface="Times New Roman" panose="02020603050405020304" pitchFamily="18" charset="0"/>
                <a:ea typeface="標楷體" panose="03000509000000000000" pitchFamily="65" charset="-120"/>
              </a:rPr>
              <a:t>1.</a:t>
            </a:r>
            <a:r>
              <a:rPr lang="en-US" altLang="zh-TW" sz="2400"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sz="2400">
                <a:latin typeface="Verdana" panose="020B0604030504040204" pitchFamily="34" charset="0"/>
                <a:ea typeface="標楷體" panose="03000509000000000000" pitchFamily="65" charset="-120"/>
              </a:rPr>
              <a:t>找出關鍵字詞：賞月</a:t>
            </a:r>
          </a:p>
        </p:txBody>
      </p:sp>
      <p:sp>
        <p:nvSpPr>
          <p:cNvPr id="31750" name="AutoShape 9">
            <a:extLst>
              <a:ext uri="{FF2B5EF4-FFF2-40B4-BE49-F238E27FC236}">
                <a16:creationId xmlns:a16="http://schemas.microsoft.com/office/drawing/2014/main" id="{8DDE6E22-E8A1-1041-4333-0260579B34D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546225" y="4043363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1751" name="Text Box 10">
            <a:extLst>
              <a:ext uri="{FF2B5EF4-FFF2-40B4-BE49-F238E27FC236}">
                <a16:creationId xmlns:a16="http://schemas.microsoft.com/office/drawing/2014/main" id="{B0FC67B2-4224-DE69-0A05-DD196D821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4508500"/>
            <a:ext cx="381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TW" sz="2400">
                <a:latin typeface="Times New Roman" panose="02020603050405020304" pitchFamily="18" charset="0"/>
                <a:ea typeface="標楷體" panose="03000509000000000000" pitchFamily="65" charset="-120"/>
              </a:rPr>
              <a:t>2.</a:t>
            </a:r>
            <a:r>
              <a:rPr lang="en-US" altLang="zh-TW" sz="2400"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sz="2400">
                <a:latin typeface="Verdana" panose="020B0604030504040204" pitchFamily="34" charset="0"/>
                <a:ea typeface="標楷體" panose="03000509000000000000" pitchFamily="65" charset="-120"/>
              </a:rPr>
              <a:t>根據</a:t>
            </a:r>
            <a:r>
              <a:rPr lang="zh-CN" altLang="en-US" sz="2400">
                <a:latin typeface="Verdana" panose="020B0604030504040204" pitchFamily="34" charset="0"/>
                <a:ea typeface="標楷體" panose="03000509000000000000" pitchFamily="65" charset="-120"/>
              </a:rPr>
              <a:t>寫作</a:t>
            </a:r>
            <a:r>
              <a:rPr lang="zh-TW" altLang="en-US" sz="2400">
                <a:latin typeface="Verdana" panose="020B0604030504040204" pitchFamily="34" charset="0"/>
                <a:ea typeface="標楷體" panose="03000509000000000000" pitchFamily="65" charset="-120"/>
              </a:rPr>
              <a:t>重點聯想具體</a:t>
            </a:r>
            <a:endParaRPr lang="zh-TW" altLang="zh-CN" sz="2400">
              <a:latin typeface="Verdana" panose="020B0604030504040204" pitchFamily="34" charset="0"/>
              <a:ea typeface="標楷體" panose="03000509000000000000" pitchFamily="65" charset="-120"/>
            </a:endParaRPr>
          </a:p>
          <a:p>
            <a:pPr algn="l" eaLnBrk="1" hangingPunct="1"/>
            <a:r>
              <a:rPr lang="zh-TW" altLang="zh-CN" sz="2400"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sz="2400"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r>
              <a:rPr lang="zh-TW" altLang="zh-CN" sz="2400"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sz="2400">
                <a:latin typeface="Verdana" panose="020B0604030504040204" pitchFamily="34" charset="0"/>
                <a:ea typeface="標楷體" panose="03000509000000000000" pitchFamily="65" charset="-120"/>
              </a:rPr>
              <a:t>內容（請填充完整）</a:t>
            </a:r>
          </a:p>
        </p:txBody>
      </p:sp>
      <p:sp>
        <p:nvSpPr>
          <p:cNvPr id="31752" name="AutoShape 11">
            <a:extLst>
              <a:ext uri="{FF2B5EF4-FFF2-40B4-BE49-F238E27FC236}">
                <a16:creationId xmlns:a16="http://schemas.microsoft.com/office/drawing/2014/main" id="{FAF0C896-99A5-6F18-33B8-8BE78481BE5B}"/>
              </a:ext>
            </a:extLst>
          </p:cNvPr>
          <p:cNvSpPr>
            <a:spLocks/>
          </p:cNvSpPr>
          <p:nvPr/>
        </p:nvSpPr>
        <p:spPr bwMode="auto">
          <a:xfrm>
            <a:off x="4137025" y="2060575"/>
            <a:ext cx="457200" cy="3627438"/>
          </a:xfrm>
          <a:prstGeom prst="leftBrace">
            <a:avLst>
              <a:gd name="adj1" fmla="val 66117"/>
              <a:gd name="adj2" fmla="val 78708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1753" name="Rectangle 14">
            <a:extLst>
              <a:ext uri="{FF2B5EF4-FFF2-40B4-BE49-F238E27FC236}">
                <a16:creationId xmlns:a16="http://schemas.microsoft.com/office/drawing/2014/main" id="{426BEE21-1B21-CB8E-28A8-6DDFF417F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3860800"/>
            <a:ext cx="3816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10000"/>
              </a:spcBef>
            </a:pPr>
            <a:r>
              <a:rPr kumimoji="0" lang="zh-TW" altLang="en-US" sz="2000" b="1">
                <a:latin typeface="Verdana" panose="020B0604030504040204" pitchFamily="34" charset="0"/>
                <a:ea typeface="新細明體" panose="02020500000000000000" pitchFamily="18" charset="-120"/>
              </a:rPr>
              <a:t>由不同的月亮型態可以聯想到：</a:t>
            </a:r>
          </a:p>
        </p:txBody>
      </p:sp>
      <p:sp>
        <p:nvSpPr>
          <p:cNvPr id="31754" name="Line 17">
            <a:extLst>
              <a:ext uri="{FF2B5EF4-FFF2-40B4-BE49-F238E27FC236}">
                <a16:creationId xmlns:a16="http://schemas.microsoft.com/office/drawing/2014/main" id="{43BCDF9D-C7AD-DBC8-4507-949B15F3F9F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22825" y="2636838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31755" name="Line 18">
            <a:extLst>
              <a:ext uri="{FF2B5EF4-FFF2-40B4-BE49-F238E27FC236}">
                <a16:creationId xmlns:a16="http://schemas.microsoft.com/office/drawing/2014/main" id="{2EC2C535-7E3C-BC51-F81F-851EFF374C9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9650" y="36449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31756" name="Text Box 22">
            <a:extLst>
              <a:ext uri="{FF2B5EF4-FFF2-40B4-BE49-F238E27FC236}">
                <a16:creationId xmlns:a16="http://schemas.microsoft.com/office/drawing/2014/main" id="{316241B4-46A5-4BF9-01EB-B7661ABFF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初中課室作文（中一）</a:t>
            </a:r>
          </a:p>
        </p:txBody>
      </p:sp>
      <p:sp>
        <p:nvSpPr>
          <p:cNvPr id="31757" name="Rectangle 24">
            <a:extLst>
              <a:ext uri="{FF2B5EF4-FFF2-40B4-BE49-F238E27FC236}">
                <a16:creationId xmlns:a16="http://schemas.microsoft.com/office/drawing/2014/main" id="{8AAD208B-5C94-52F3-E679-1281B1D75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 sz="3200" b="1">
                <a:ea typeface="標楷體" panose="03000509000000000000" pitchFamily="65" charset="-120"/>
              </a:rPr>
              <a:t>題目點撥</a:t>
            </a:r>
            <a:endParaRPr lang="zh-TW" altLang="en-US" sz="3200">
              <a:ea typeface="標楷體" panose="03000509000000000000" pitchFamily="65" charset="-120"/>
            </a:endParaRPr>
          </a:p>
        </p:txBody>
      </p:sp>
      <p:sp>
        <p:nvSpPr>
          <p:cNvPr id="31758" name="Text Box 26">
            <a:extLst>
              <a:ext uri="{FF2B5EF4-FFF2-40B4-BE49-F238E27FC236}">
                <a16:creationId xmlns:a16="http://schemas.microsoft.com/office/drawing/2014/main" id="{ABA71559-DDAC-9D35-15E4-C0106F181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單元二 </a:t>
            </a:r>
            <a:r>
              <a:rPr lang="zh-TW" altLang="zh-CN" sz="2800" b="1">
                <a:latin typeface="Tahom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第一課</a:t>
            </a:r>
            <a:endParaRPr lang="zh-TW" altLang="en-US" sz="2800" b="1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1759" name="Text Box 27">
            <a:extLst>
              <a:ext uri="{FF2B5EF4-FFF2-40B4-BE49-F238E27FC236}">
                <a16:creationId xmlns:a16="http://schemas.microsoft.com/office/drawing/2014/main" id="{FFFBCD0B-B41A-854E-4388-10A8297D9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1844675"/>
            <a:ext cx="3733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2000" b="1">
                <a:latin typeface="Times New Roman" panose="02020603050405020304" pitchFamily="18" charset="0"/>
                <a:ea typeface="新細明體" panose="02020500000000000000" pitchFamily="18" charset="-120"/>
              </a:rPr>
              <a:t>我對月亮的偏好是：</a:t>
            </a:r>
            <a:endParaRPr lang="zh-TW" altLang="en-US" sz="2000" b="1"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1760" name="Text Box 28">
            <a:extLst>
              <a:ext uri="{FF2B5EF4-FFF2-40B4-BE49-F238E27FC236}">
                <a16:creationId xmlns:a16="http://schemas.microsoft.com/office/drawing/2014/main" id="{8F9C9B9F-34EF-F2D4-7913-AD7C3F8FB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2749550"/>
            <a:ext cx="3733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kumimoji="0" lang="zh-TW" altLang="en-US" sz="2000" b="1">
                <a:latin typeface="Times New Roman" panose="02020603050405020304" pitchFamily="18" charset="0"/>
                <a:ea typeface="新細明體" panose="02020500000000000000" pitchFamily="18" charset="-120"/>
              </a:rPr>
              <a:t>月亮的型態變化包括：</a:t>
            </a:r>
            <a:endParaRPr lang="zh-TW" altLang="en-US" sz="2000" b="1"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1761" name="Line 29">
            <a:extLst>
              <a:ext uri="{FF2B5EF4-FFF2-40B4-BE49-F238E27FC236}">
                <a16:creationId xmlns:a16="http://schemas.microsoft.com/office/drawing/2014/main" id="{3EE19F27-37E3-9141-63C5-D09112C2E419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9338" y="4632325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31762" name="Rectangle 30">
            <a:extLst>
              <a:ext uri="{FF2B5EF4-FFF2-40B4-BE49-F238E27FC236}">
                <a16:creationId xmlns:a16="http://schemas.microsoft.com/office/drawing/2014/main" id="{9D14C119-C838-8694-C4E0-B35186804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4846638"/>
            <a:ext cx="4176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10000"/>
              </a:spcBef>
            </a:pPr>
            <a:r>
              <a:rPr kumimoji="0" lang="en-US" altLang="zh-TW" sz="2000" b="1">
                <a:latin typeface="Verdan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kumimoji="0" lang="zh-TW" altLang="en-US" sz="2000" b="1">
                <a:latin typeface="Verdana" panose="020B0604030504040204" pitchFamily="34" charset="0"/>
                <a:ea typeface="新細明體" panose="02020500000000000000" pitchFamily="18" charset="-120"/>
              </a:rPr>
              <a:t>抒發</a:t>
            </a:r>
            <a:r>
              <a:rPr kumimoji="0" lang="zh-CN" altLang="en-US" sz="2000" b="1">
                <a:latin typeface="Verdana" panose="020B0604030504040204" pitchFamily="34" charset="0"/>
                <a:ea typeface="新細明體" panose="02020500000000000000" pitchFamily="18" charset="-120"/>
              </a:rPr>
              <a:t>情感</a:t>
            </a:r>
            <a:r>
              <a:rPr kumimoji="0" lang="zh-TW" altLang="en-US" sz="2000" b="1">
                <a:latin typeface="Verdana" panose="020B0604030504040204" pitchFamily="34" charset="0"/>
                <a:ea typeface="新細明體" panose="02020500000000000000" pitchFamily="18" charset="-120"/>
              </a:rPr>
              <a:t>時，可用的修辭手法：</a:t>
            </a:r>
          </a:p>
        </p:txBody>
      </p:sp>
      <p:sp>
        <p:nvSpPr>
          <p:cNvPr id="31763" name="Line 31">
            <a:extLst>
              <a:ext uri="{FF2B5EF4-FFF2-40B4-BE49-F238E27FC236}">
                <a16:creationId xmlns:a16="http://schemas.microsoft.com/office/drawing/2014/main" id="{A75345AC-3F34-F4B3-0B35-BC23D6E4E3A3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9338" y="5661025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31764" name="Rectangle 32">
            <a:extLst>
              <a:ext uri="{FF2B5EF4-FFF2-40B4-BE49-F238E27FC236}">
                <a16:creationId xmlns:a16="http://schemas.microsoft.com/office/drawing/2014/main" id="{4042CEA1-5BE2-E000-455A-70D308A0A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1196975"/>
            <a:ext cx="2254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CN" altLang="en-US" sz="2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配合內文Ｐ</a:t>
            </a:r>
            <a:r>
              <a:rPr lang="en-US" altLang="zh-TW" sz="2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37</a:t>
            </a:r>
            <a:endParaRPr lang="en-US" altLang="zh-CN" sz="200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1765" name="AutoShape 33">
            <a:hlinkClick r:id="rId2" action="ppaction://hlinksldjump"/>
            <a:extLst>
              <a:ext uri="{FF2B5EF4-FFF2-40B4-BE49-F238E27FC236}">
                <a16:creationId xmlns:a16="http://schemas.microsoft.com/office/drawing/2014/main" id="{B7EF0B3A-E284-2580-45E4-AAD8F1819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237288"/>
            <a:ext cx="663575" cy="388937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r>
              <a:rPr lang="zh-TW" altLang="en-US" b="1">
                <a:ea typeface="新細明體" panose="02020500000000000000" pitchFamily="18" charset="-120"/>
              </a:rPr>
              <a:t>返回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>
            <a:extLst>
              <a:ext uri="{FF2B5EF4-FFF2-40B4-BE49-F238E27FC236}">
                <a16:creationId xmlns:a16="http://schemas.microsoft.com/office/drawing/2014/main" id="{A060DE46-38BB-190C-34AA-945871637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初中課室作文（中一）</a:t>
            </a:r>
          </a:p>
        </p:txBody>
      </p:sp>
      <p:sp>
        <p:nvSpPr>
          <p:cNvPr id="32771" name="Text Box 3">
            <a:extLst>
              <a:ext uri="{FF2B5EF4-FFF2-40B4-BE49-F238E27FC236}">
                <a16:creationId xmlns:a16="http://schemas.microsoft.com/office/drawing/2014/main" id="{7932908D-904E-69A4-B98F-25FFAFE34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單元二 </a:t>
            </a:r>
            <a:r>
              <a:rPr lang="zh-TW" altLang="zh-CN" sz="2800" b="1">
                <a:latin typeface="Tahom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第</a:t>
            </a: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二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課</a:t>
            </a:r>
            <a:endParaRPr lang="zh-TW" altLang="en-US" sz="2800" b="1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6664C92F-C15A-AD73-3FF6-EF99A2F4F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 sz="3200" b="1">
                <a:ea typeface="標楷體" panose="03000509000000000000" pitchFamily="65" charset="-120"/>
              </a:rPr>
              <a:t>敍事抒情</a:t>
            </a:r>
            <a:endParaRPr lang="zh-TW" altLang="en-US" sz="3200">
              <a:ea typeface="標楷體" panose="03000509000000000000" pitchFamily="65" charset="-120"/>
            </a:endParaRPr>
          </a:p>
        </p:txBody>
      </p:sp>
      <p:sp>
        <p:nvSpPr>
          <p:cNvPr id="32773" name="Text Box 19">
            <a:extLst>
              <a:ext uri="{FF2B5EF4-FFF2-40B4-BE49-F238E27FC236}">
                <a16:creationId xmlns:a16="http://schemas.microsoft.com/office/drawing/2014/main" id="{B832D8E0-0475-321F-E149-00C2F6EAD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284538"/>
            <a:ext cx="8064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2000">
                <a:ea typeface="標楷體" panose="03000509000000000000" pitchFamily="65" charset="-120"/>
              </a:rPr>
              <a:t>　　敍事抒情，即</a:t>
            </a:r>
            <a:r>
              <a:rPr lang="zh-TW" altLang="en-US" sz="2000" b="1">
                <a:solidFill>
                  <a:srgbClr val="FF6600"/>
                </a:solidFill>
                <a:ea typeface="標楷體" panose="03000509000000000000" pitchFamily="65" charset="-120"/>
              </a:rPr>
              <a:t>通過敍事間接地抒發感情</a:t>
            </a:r>
            <a:r>
              <a:rPr lang="zh-TW" altLang="en-US" sz="2000">
                <a:ea typeface="標楷體" panose="03000509000000000000" pitchFamily="65" charset="-120"/>
              </a:rPr>
              <a:t>，常用於抒發細膩、內斂的感情。常見的敍事抒情方式包括「敍中生情」和「以情帶敍」。</a:t>
            </a:r>
          </a:p>
        </p:txBody>
      </p:sp>
      <p:sp>
        <p:nvSpPr>
          <p:cNvPr id="71687" name="Text Box 7">
            <a:extLst>
              <a:ext uri="{FF2B5EF4-FFF2-40B4-BE49-F238E27FC236}">
                <a16:creationId xmlns:a16="http://schemas.microsoft.com/office/drawing/2014/main" id="{9ED40DF7-9A41-5B7B-6CA3-644BE3672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846263"/>
            <a:ext cx="2808288" cy="10064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 sz="2000" b="1">
                <a:solidFill>
                  <a:srgbClr val="FF5050"/>
                </a:solidFill>
                <a:ea typeface="標楷體" panose="03000509000000000000" pitchFamily="65" charset="-120"/>
              </a:rPr>
              <a:t>間接抒情的一種方式，作者的情感往往曲折地藴藏在敍事當中。</a:t>
            </a:r>
          </a:p>
        </p:txBody>
      </p:sp>
      <p:sp>
        <p:nvSpPr>
          <p:cNvPr id="71692" name="Rectangle 12">
            <a:extLst>
              <a:ext uri="{FF2B5EF4-FFF2-40B4-BE49-F238E27FC236}">
                <a16:creationId xmlns:a16="http://schemas.microsoft.com/office/drawing/2014/main" id="{5BBA5780-F344-70B1-6645-9E9C6A339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3313113"/>
            <a:ext cx="1008062" cy="3603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1695" name="Rectangle 15">
            <a:extLst>
              <a:ext uri="{FF2B5EF4-FFF2-40B4-BE49-F238E27FC236}">
                <a16:creationId xmlns:a16="http://schemas.microsoft.com/office/drawing/2014/main" id="{05ABBCA3-DDE6-DD27-4CDE-ADF23DF27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3314700"/>
            <a:ext cx="576262" cy="358775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1696" name="Line 16">
            <a:extLst>
              <a:ext uri="{FF2B5EF4-FFF2-40B4-BE49-F238E27FC236}">
                <a16:creationId xmlns:a16="http://schemas.microsoft.com/office/drawing/2014/main" id="{A1CE5FF4-F76E-4B46-9CB9-81087D6298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35150" y="2852738"/>
            <a:ext cx="576263" cy="360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697" name="Line 17">
            <a:extLst>
              <a:ext uri="{FF2B5EF4-FFF2-40B4-BE49-F238E27FC236}">
                <a16:creationId xmlns:a16="http://schemas.microsoft.com/office/drawing/2014/main" id="{F0CB2261-CB57-9EBB-43D0-3F7AB4385B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19475" y="2781300"/>
            <a:ext cx="1081088" cy="5032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698" name="Text Box 18">
            <a:extLst>
              <a:ext uri="{FF2B5EF4-FFF2-40B4-BE49-F238E27FC236}">
                <a16:creationId xmlns:a16="http://schemas.microsoft.com/office/drawing/2014/main" id="{1A74F7F8-A7B6-3B48-C436-5618F893A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1773238"/>
            <a:ext cx="3455987" cy="10064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 sz="2000" b="1">
                <a:solidFill>
                  <a:srgbClr val="FF5050"/>
                </a:solidFill>
                <a:ea typeface="標楷體" panose="03000509000000000000" pitchFamily="65" charset="-120"/>
              </a:rPr>
              <a:t>敍事只是抒發情感的渠道，所以只需抓住重點情節進行描述即可。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7" grpId="0" animBg="1"/>
      <p:bldP spid="7169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>
            <a:extLst>
              <a:ext uri="{FF2B5EF4-FFF2-40B4-BE49-F238E27FC236}">
                <a16:creationId xmlns:a16="http://schemas.microsoft.com/office/drawing/2014/main" id="{D087E9D6-F9CC-0AD6-69E6-A8CB642F6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初中課室作文（中一）</a:t>
            </a:r>
          </a:p>
        </p:txBody>
      </p:sp>
      <p:sp>
        <p:nvSpPr>
          <p:cNvPr id="33795" name="Text Box 5">
            <a:extLst>
              <a:ext uri="{FF2B5EF4-FFF2-40B4-BE49-F238E27FC236}">
                <a16:creationId xmlns:a16="http://schemas.microsoft.com/office/drawing/2014/main" id="{6438C960-851D-A389-CF73-DEAD57424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單元二 </a:t>
            </a:r>
            <a:r>
              <a:rPr lang="zh-TW" altLang="zh-CN" sz="2800" b="1">
                <a:latin typeface="Tahom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第</a:t>
            </a: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二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課</a:t>
            </a:r>
            <a:endParaRPr lang="zh-TW" altLang="en-US" sz="2800" b="1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3796" name="Rectangle 6">
            <a:extLst>
              <a:ext uri="{FF2B5EF4-FFF2-40B4-BE49-F238E27FC236}">
                <a16:creationId xmlns:a16="http://schemas.microsoft.com/office/drawing/2014/main" id="{E9BBD13A-10BC-031D-81AC-B328463FE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 sz="3200" b="1">
                <a:ea typeface="標楷體" panose="03000509000000000000" pitchFamily="65" charset="-120"/>
              </a:rPr>
              <a:t>敍事抒情</a:t>
            </a:r>
            <a:endParaRPr lang="zh-TW" altLang="en-US" sz="3200">
              <a:ea typeface="標楷體" panose="03000509000000000000" pitchFamily="65" charset="-120"/>
            </a:endParaRPr>
          </a:p>
        </p:txBody>
      </p:sp>
      <p:sp>
        <p:nvSpPr>
          <p:cNvPr id="33797" name="Text Box 7">
            <a:extLst>
              <a:ext uri="{FF2B5EF4-FFF2-40B4-BE49-F238E27FC236}">
                <a16:creationId xmlns:a16="http://schemas.microsoft.com/office/drawing/2014/main" id="{9CFFACE8-E9D1-40A7-E4BC-63D52D5B5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628775"/>
            <a:ext cx="34242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en-US" altLang="zh-TW" sz="2800">
                <a:ea typeface="新細明體" panose="02020500000000000000" pitchFamily="18" charset="-120"/>
              </a:rPr>
              <a:t> </a:t>
            </a:r>
            <a:r>
              <a:rPr lang="zh-TW" altLang="en-US" sz="2400" b="1">
                <a:ea typeface="新細明體" panose="02020500000000000000" pitchFamily="18" charset="-120"/>
              </a:rPr>
              <a:t>敍中生情</a:t>
            </a:r>
          </a:p>
        </p:txBody>
      </p:sp>
      <p:sp>
        <p:nvSpPr>
          <p:cNvPr id="55310" name="Text Box 14">
            <a:extLst>
              <a:ext uri="{FF2B5EF4-FFF2-40B4-BE49-F238E27FC236}">
                <a16:creationId xmlns:a16="http://schemas.microsoft.com/office/drawing/2014/main" id="{0B69FAE2-C72F-91D6-E4D8-88C343BEF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205038"/>
            <a:ext cx="5399088" cy="7016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 sz="2000" b="1">
                <a:solidFill>
                  <a:srgbClr val="FF5050"/>
                </a:solidFill>
                <a:ea typeface="標楷體" panose="03000509000000000000" pitchFamily="65" charset="-120"/>
              </a:rPr>
              <a:t>寫作抒情文時，敍事是為抒發情感而服務，因而應將文章的重點放在抒情的環節。</a:t>
            </a:r>
          </a:p>
        </p:txBody>
      </p:sp>
      <p:sp>
        <p:nvSpPr>
          <p:cNvPr id="55316" name="Line 20">
            <a:extLst>
              <a:ext uri="{FF2B5EF4-FFF2-40B4-BE49-F238E27FC236}">
                <a16:creationId xmlns:a16="http://schemas.microsoft.com/office/drawing/2014/main" id="{EBCD7047-92DA-4053-9B69-8B310C5EC42E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0425" y="2924175"/>
            <a:ext cx="936625" cy="2889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800" name="Text Box 22">
            <a:extLst>
              <a:ext uri="{FF2B5EF4-FFF2-40B4-BE49-F238E27FC236}">
                <a16:creationId xmlns:a16="http://schemas.microsoft.com/office/drawing/2014/main" id="{8C7D2497-5F91-A73F-D436-6A0B8C41F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3214688"/>
            <a:ext cx="7848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2000">
                <a:ea typeface="標楷體" panose="03000509000000000000" pitchFamily="65" charset="-120"/>
              </a:rPr>
              <a:t>　　敍中生情，即通過所敍述事件的細節來抒發感情。敍述事情時，不但要清楚交代時、地、人、事等記敍要素，還要重點敍述</a:t>
            </a:r>
            <a:r>
              <a:rPr lang="zh-TW" altLang="en-US" sz="2000" b="1">
                <a:solidFill>
                  <a:srgbClr val="FF6600"/>
                </a:solidFill>
                <a:ea typeface="標楷體" panose="03000509000000000000" pitchFamily="65" charset="-120"/>
              </a:rPr>
              <a:t>最能觸動人心的事件細節</a:t>
            </a:r>
            <a:r>
              <a:rPr lang="zh-TW" altLang="en-US" sz="2000">
                <a:ea typeface="標楷體" panose="03000509000000000000" pitchFamily="65" charset="-120"/>
              </a:rPr>
              <a:t>，以此抒發感情。</a:t>
            </a:r>
          </a:p>
        </p:txBody>
      </p:sp>
      <p:sp>
        <p:nvSpPr>
          <p:cNvPr id="55313" name="Text Box 17">
            <a:extLst>
              <a:ext uri="{FF2B5EF4-FFF2-40B4-BE49-F238E27FC236}">
                <a16:creationId xmlns:a16="http://schemas.microsoft.com/office/drawing/2014/main" id="{7F1C6D1C-2D4D-490C-F32D-851B43E6D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4616450"/>
            <a:ext cx="5256212" cy="3968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 sz="2000" b="1">
                <a:solidFill>
                  <a:srgbClr val="FF5050"/>
                </a:solidFill>
                <a:ea typeface="標楷體" panose="03000509000000000000" pitchFamily="65" charset="-120"/>
              </a:rPr>
              <a:t>敍述重點細節時，應適當地加入個人感受。</a:t>
            </a:r>
          </a:p>
        </p:txBody>
      </p:sp>
      <p:sp>
        <p:nvSpPr>
          <p:cNvPr id="55317" name="Line 21">
            <a:extLst>
              <a:ext uri="{FF2B5EF4-FFF2-40B4-BE49-F238E27FC236}">
                <a16:creationId xmlns:a16="http://schemas.microsoft.com/office/drawing/2014/main" id="{8C773800-AEA0-D698-2656-7229DE007E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51500" y="3933825"/>
            <a:ext cx="2089150" cy="6477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5319" name="Line 23">
            <a:extLst>
              <a:ext uri="{FF2B5EF4-FFF2-40B4-BE49-F238E27FC236}">
                <a16:creationId xmlns:a16="http://schemas.microsoft.com/office/drawing/2014/main" id="{554D1992-CCD1-D025-9E41-BBF8D589C87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4025" y="3573463"/>
            <a:ext cx="1081088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5320" name="Line 24">
            <a:extLst>
              <a:ext uri="{FF2B5EF4-FFF2-40B4-BE49-F238E27FC236}">
                <a16:creationId xmlns:a16="http://schemas.microsoft.com/office/drawing/2014/main" id="{55CC9006-EE12-F591-3067-2FFA023A0E0A}"/>
              </a:ext>
            </a:extLst>
          </p:cNvPr>
          <p:cNvSpPr>
            <a:spLocks noChangeShapeType="1"/>
          </p:cNvSpPr>
          <p:nvPr/>
        </p:nvSpPr>
        <p:spPr bwMode="auto">
          <a:xfrm>
            <a:off x="7308850" y="3860800"/>
            <a:ext cx="10795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5321" name="Line 25">
            <a:extLst>
              <a:ext uri="{FF2B5EF4-FFF2-40B4-BE49-F238E27FC236}">
                <a16:creationId xmlns:a16="http://schemas.microsoft.com/office/drawing/2014/main" id="{CC4F7242-3E9D-D0A3-7E07-34D8580C3B41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650" y="4149725"/>
            <a:ext cx="18002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5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5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0" grpId="0" animBg="1"/>
      <p:bldP spid="553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>
            <a:extLst>
              <a:ext uri="{FF2B5EF4-FFF2-40B4-BE49-F238E27FC236}">
                <a16:creationId xmlns:a16="http://schemas.microsoft.com/office/drawing/2014/main" id="{ACCCDB3A-B101-FF1A-ECE9-616A43AF9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2276872"/>
            <a:ext cx="4775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CN" altLang="en-US" sz="3200" b="1" dirty="0">
                <a:ea typeface="標楷體" panose="03000509000000000000" pitchFamily="65" charset="-120"/>
              </a:rPr>
              <a:t>課堂活動</a:t>
            </a:r>
            <a:endParaRPr lang="en-US" altLang="zh-CN" sz="3200" b="1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59398" name="Text Box 6">
            <a:extLst>
              <a:ext uri="{FF2B5EF4-FFF2-40B4-BE49-F238E27FC236}">
                <a16:creationId xmlns:a16="http://schemas.microsoft.com/office/drawing/2014/main" id="{7C893A1A-FC7B-49D6-5708-B47CD51EE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1" y="2995373"/>
            <a:ext cx="8424862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zh-TW" sz="24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1. </a:t>
            </a:r>
            <a:r>
              <a:rPr lang="zh-TW" altLang="en-US" sz="24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閱讀魯迅的</a:t>
            </a:r>
            <a:r>
              <a:rPr lang="en-US" altLang="zh-TW" sz="24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《</a:t>
            </a:r>
            <a:r>
              <a:rPr lang="zh-TW" altLang="en-US" sz="24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一件小事</a:t>
            </a:r>
            <a:r>
              <a:rPr lang="en-US" altLang="zh-TW" sz="24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》</a:t>
            </a:r>
            <a:r>
              <a:rPr lang="zh-TW" altLang="en-US" sz="24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，分析其中的抒情手法。</a:t>
            </a:r>
          </a:p>
        </p:txBody>
      </p:sp>
      <p:sp>
        <p:nvSpPr>
          <p:cNvPr id="34820" name="Text Box 17">
            <a:extLst>
              <a:ext uri="{FF2B5EF4-FFF2-40B4-BE49-F238E27FC236}">
                <a16:creationId xmlns:a16="http://schemas.microsoft.com/office/drawing/2014/main" id="{6600D700-804A-8F83-CBDD-0BB7AAB9B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初中課室作文（中一）</a:t>
            </a:r>
          </a:p>
        </p:txBody>
      </p:sp>
      <p:sp>
        <p:nvSpPr>
          <p:cNvPr id="34821" name="Text Box 18">
            <a:extLst>
              <a:ext uri="{FF2B5EF4-FFF2-40B4-BE49-F238E27FC236}">
                <a16:creationId xmlns:a16="http://schemas.microsoft.com/office/drawing/2014/main" id="{5D6D215F-78F5-E7DB-4F3C-4CB7AF647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單元二 </a:t>
            </a:r>
            <a:r>
              <a:rPr lang="zh-TW" altLang="zh-CN" sz="2800" b="1">
                <a:latin typeface="Tahom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第</a:t>
            </a: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二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課</a:t>
            </a:r>
            <a:endParaRPr lang="zh-TW" altLang="en-US" sz="2800" b="1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8F3B1-A0E1-B6ED-45BF-E29BDC188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17">
            <a:extLst>
              <a:ext uri="{FF2B5EF4-FFF2-40B4-BE49-F238E27FC236}">
                <a16:creationId xmlns:a16="http://schemas.microsoft.com/office/drawing/2014/main" id="{D76F2503-2224-5748-B3F2-6C4A112E9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初中課室作文（中一）</a:t>
            </a:r>
          </a:p>
        </p:txBody>
      </p:sp>
      <p:sp>
        <p:nvSpPr>
          <p:cNvPr id="34821" name="Text Box 18">
            <a:extLst>
              <a:ext uri="{FF2B5EF4-FFF2-40B4-BE49-F238E27FC236}">
                <a16:creationId xmlns:a16="http://schemas.microsoft.com/office/drawing/2014/main" id="{80DB2A5D-1451-DABF-07F1-83A9015E4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單元二 </a:t>
            </a:r>
            <a:r>
              <a:rPr lang="zh-TW" altLang="zh-CN" sz="2800" b="1">
                <a:latin typeface="Tahom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第</a:t>
            </a: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二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課</a:t>
            </a:r>
            <a:endParaRPr lang="zh-TW" altLang="en-US" sz="2800" b="1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" name="Text Box 22">
            <a:extLst>
              <a:ext uri="{FF2B5EF4-FFF2-40B4-BE49-F238E27FC236}">
                <a16:creationId xmlns:a16="http://schemas.microsoft.com/office/drawing/2014/main" id="{1D54DA04-8D2B-161D-AE84-25DE5A0FD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3214688"/>
            <a:ext cx="7848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2000" dirty="0">
                <a:ea typeface="標楷體" panose="03000509000000000000" pitchFamily="65" charset="-120"/>
              </a:rPr>
              <a:t>　　</a:t>
            </a:r>
          </a:p>
        </p:txBody>
      </p:sp>
      <p:sp>
        <p:nvSpPr>
          <p:cNvPr id="4" name="Text Box 22">
            <a:extLst>
              <a:ext uri="{FF2B5EF4-FFF2-40B4-BE49-F238E27FC236}">
                <a16:creationId xmlns:a16="http://schemas.microsoft.com/office/drawing/2014/main" id="{B6F44E4A-D057-8CFE-71A4-A8FBDA3E3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908720"/>
            <a:ext cx="7973298" cy="5991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ts val="200"/>
              </a:spcBef>
            </a:pPr>
            <a:r>
              <a:rPr lang="zh-TW" altLang="en-US" sz="2000" dirty="0">
                <a:ea typeface="標楷體" panose="03000509000000000000" pitchFamily="65" charset="-120"/>
              </a:rPr>
              <a:t>　　</a:t>
            </a:r>
            <a:r>
              <a:rPr lang="zh-TW" altLang="en-US" sz="1500" dirty="0">
                <a:ea typeface="標楷體" panose="03000509000000000000" pitchFamily="65" charset="-120"/>
              </a:rPr>
              <a:t>我從鄉下跑到京城裏，一轉眼已經六年了。其間耳聞目睹的所謂國家大事，算起來也很不少；但在我心裏，都不留什麼痕跡，倘要我尋出這些事的影響來說，便只是增長了我的壞脾氣，──老實說，便是教我一天比一天的看不起人。</a:t>
            </a:r>
          </a:p>
          <a:p>
            <a:pPr algn="l" eaLnBrk="1" hangingPunct="1">
              <a:spcBef>
                <a:spcPts val="200"/>
              </a:spcBef>
            </a:pPr>
            <a:r>
              <a:rPr lang="zh-TW" altLang="en-US" sz="1500" dirty="0">
                <a:ea typeface="標楷體" panose="03000509000000000000" pitchFamily="65" charset="-120"/>
              </a:rPr>
              <a:t>　　但有一件小事，卻於我有意義，將我從壞脾氣裏拖開，使我至今忘記不得。</a:t>
            </a:r>
          </a:p>
          <a:p>
            <a:pPr algn="l" eaLnBrk="1" hangingPunct="1">
              <a:spcBef>
                <a:spcPts val="200"/>
              </a:spcBef>
            </a:pPr>
            <a:r>
              <a:rPr lang="zh-TW" altLang="en-US" sz="1500" dirty="0">
                <a:ea typeface="標楷體" panose="03000509000000000000" pitchFamily="65" charset="-120"/>
              </a:rPr>
              <a:t>　　這是民國六年的冬天，大北風刮得正猛，我因為生計關係，不得不一早在路上走。一路幾乎遇不見人，好容易才雇定了一輛人力車，教他拉到</a:t>
            </a:r>
            <a:r>
              <a:rPr lang="en-US" altLang="zh-TW" sz="1500" dirty="0">
                <a:ea typeface="標楷體" panose="03000509000000000000" pitchFamily="65" charset="-120"/>
              </a:rPr>
              <a:t>S</a:t>
            </a:r>
            <a:r>
              <a:rPr lang="zh-TW" altLang="en-US" sz="1500" dirty="0">
                <a:ea typeface="標楷體" panose="03000509000000000000" pitchFamily="65" charset="-120"/>
              </a:rPr>
              <a:t>門去。不一會，北風小了，路上浮塵早已刮淨，剩下一條潔白的大道來，車夫也跑得更快。剛近</a:t>
            </a:r>
            <a:r>
              <a:rPr lang="en-US" altLang="zh-TW" sz="1500" dirty="0">
                <a:ea typeface="標楷體" panose="03000509000000000000" pitchFamily="65" charset="-120"/>
              </a:rPr>
              <a:t>S</a:t>
            </a:r>
            <a:r>
              <a:rPr lang="zh-TW" altLang="en-US" sz="1500" dirty="0">
                <a:ea typeface="標楷體" panose="03000509000000000000" pitchFamily="65" charset="-120"/>
              </a:rPr>
              <a:t>門，忽而車把上帶著一個人，慢慢地倒了。</a:t>
            </a:r>
          </a:p>
          <a:p>
            <a:pPr algn="l" eaLnBrk="1" hangingPunct="1">
              <a:spcBef>
                <a:spcPts val="200"/>
              </a:spcBef>
            </a:pPr>
            <a:r>
              <a:rPr lang="zh-TW" altLang="en-US" sz="1500" dirty="0">
                <a:ea typeface="標楷體" panose="03000509000000000000" pitchFamily="65" charset="-120"/>
              </a:rPr>
              <a:t>　　跌倒的是一個女人，花白頭髮，衣服都很破爛。伊從馬路上突然向車前橫截過來；車夫已經讓開道，但伊的破棉背心沒有上扣，微風吹著，向外展開，所以終於兜著車把。幸而車夫早有點停步，否則伊定要栽一個大跟斗，跌到頭破血出了。</a:t>
            </a:r>
          </a:p>
          <a:p>
            <a:pPr algn="l" eaLnBrk="1" hangingPunct="1">
              <a:spcBef>
                <a:spcPts val="200"/>
              </a:spcBef>
            </a:pPr>
            <a:r>
              <a:rPr lang="zh-TW" altLang="en-US" sz="1500" dirty="0">
                <a:ea typeface="標楷體" panose="03000509000000000000" pitchFamily="65" charset="-120"/>
              </a:rPr>
              <a:t>　　伊伏在地上；車夫便也立住腳。我料定這老女人並沒有傷，又沒有別人看見，便很怪他多事，要自己惹出是非，也誤了我的路。</a:t>
            </a:r>
          </a:p>
          <a:p>
            <a:pPr algn="l" eaLnBrk="1" hangingPunct="1">
              <a:spcBef>
                <a:spcPts val="200"/>
              </a:spcBef>
            </a:pPr>
            <a:r>
              <a:rPr lang="zh-TW" altLang="en-US" sz="1500" dirty="0">
                <a:ea typeface="標楷體" panose="03000509000000000000" pitchFamily="65" charset="-120"/>
              </a:rPr>
              <a:t>  　我便對他說，「沒有什麼的。走你的罷！」</a:t>
            </a:r>
          </a:p>
          <a:p>
            <a:pPr algn="l" eaLnBrk="1" hangingPunct="1">
              <a:spcBef>
                <a:spcPts val="200"/>
              </a:spcBef>
            </a:pPr>
            <a:r>
              <a:rPr lang="zh-TW" altLang="en-US" sz="1500" dirty="0">
                <a:ea typeface="標楷體" panose="03000509000000000000" pitchFamily="65" charset="-120"/>
              </a:rPr>
              <a:t>　　車夫毫不理會，──或者並沒有聽到，──卻放下車子，扶那老女人慢慢起來，攙著臂膊立定，問伊說：</a:t>
            </a:r>
          </a:p>
          <a:p>
            <a:pPr algn="l" eaLnBrk="1" hangingPunct="1">
              <a:spcBef>
                <a:spcPts val="200"/>
              </a:spcBef>
            </a:pPr>
            <a:r>
              <a:rPr lang="zh-TW" altLang="en-US" sz="1500" dirty="0">
                <a:ea typeface="標楷體" panose="03000509000000000000" pitchFamily="65" charset="-120"/>
              </a:rPr>
              <a:t>　　「你怎麼啦？」</a:t>
            </a:r>
          </a:p>
          <a:p>
            <a:pPr algn="l" eaLnBrk="1" hangingPunct="1">
              <a:spcBef>
                <a:spcPts val="200"/>
              </a:spcBef>
            </a:pPr>
            <a:r>
              <a:rPr lang="zh-TW" altLang="en-US" sz="1500" dirty="0">
                <a:ea typeface="標楷體" panose="03000509000000000000" pitchFamily="65" charset="-120"/>
              </a:rPr>
              <a:t>　　「我摔壞了。」</a:t>
            </a:r>
          </a:p>
          <a:p>
            <a:pPr algn="l" eaLnBrk="1" hangingPunct="1">
              <a:spcBef>
                <a:spcPts val="200"/>
              </a:spcBef>
            </a:pPr>
            <a:r>
              <a:rPr lang="zh-TW" altLang="en-US" sz="1500" dirty="0">
                <a:ea typeface="標楷體" panose="03000509000000000000" pitchFamily="65" charset="-120"/>
              </a:rPr>
              <a:t>　　我想，我眼見你慢慢倒地，怎麼會摔壞呢，裝腔作勢罷了，這真可憎惡。車夫多事，也正是自討苦吃，現在你自己想法去。</a:t>
            </a:r>
          </a:p>
          <a:p>
            <a:pPr algn="l" eaLnBrk="1" hangingPunct="1">
              <a:spcBef>
                <a:spcPts val="200"/>
              </a:spcBef>
            </a:pPr>
            <a:r>
              <a:rPr lang="zh-TW" altLang="en-US" sz="1500" dirty="0">
                <a:ea typeface="標楷體" panose="03000509000000000000" pitchFamily="65" charset="-120"/>
              </a:rPr>
              <a:t>　　</a:t>
            </a:r>
          </a:p>
          <a:p>
            <a:pPr algn="l" eaLnBrk="1" hangingPunct="1">
              <a:spcBef>
                <a:spcPts val="200"/>
              </a:spcBef>
            </a:pPr>
            <a:endParaRPr lang="zh-TW" altLang="en-US" sz="1500" dirty="0">
              <a:ea typeface="標楷體" panose="03000509000000000000" pitchFamily="65" charset="-120"/>
            </a:endParaRPr>
          </a:p>
          <a:p>
            <a:pPr algn="l" eaLnBrk="1" hangingPunct="1">
              <a:spcBef>
                <a:spcPct val="50000"/>
              </a:spcBef>
            </a:pPr>
            <a:endParaRPr lang="zh-TW" altLang="en-US" sz="2000" dirty="0"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31949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B3671-B545-4DD7-59C3-E5C679162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17">
            <a:extLst>
              <a:ext uri="{FF2B5EF4-FFF2-40B4-BE49-F238E27FC236}">
                <a16:creationId xmlns:a16="http://schemas.microsoft.com/office/drawing/2014/main" id="{9E9D3A32-E739-6E06-D421-5923FD32B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初中課室作文（中一）</a:t>
            </a:r>
          </a:p>
        </p:txBody>
      </p:sp>
      <p:sp>
        <p:nvSpPr>
          <p:cNvPr id="34821" name="Text Box 18">
            <a:extLst>
              <a:ext uri="{FF2B5EF4-FFF2-40B4-BE49-F238E27FC236}">
                <a16:creationId xmlns:a16="http://schemas.microsoft.com/office/drawing/2014/main" id="{5C0C2B05-8BD2-BFF7-BBAA-19CA859DA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單元二 </a:t>
            </a:r>
            <a:r>
              <a:rPr lang="zh-TW" altLang="zh-CN" sz="2800" b="1">
                <a:latin typeface="Tahom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第</a:t>
            </a: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二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課</a:t>
            </a:r>
            <a:endParaRPr lang="zh-TW" altLang="en-US" sz="2800" b="1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" name="Text Box 22">
            <a:extLst>
              <a:ext uri="{FF2B5EF4-FFF2-40B4-BE49-F238E27FC236}">
                <a16:creationId xmlns:a16="http://schemas.microsoft.com/office/drawing/2014/main" id="{03AF3415-3988-E294-B1E3-C10FA3C97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3214688"/>
            <a:ext cx="7848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2000" dirty="0">
                <a:ea typeface="標楷體" panose="03000509000000000000" pitchFamily="65" charset="-120"/>
              </a:rPr>
              <a:t>　　</a:t>
            </a:r>
          </a:p>
        </p:txBody>
      </p:sp>
      <p:sp>
        <p:nvSpPr>
          <p:cNvPr id="4" name="Text Box 22">
            <a:extLst>
              <a:ext uri="{FF2B5EF4-FFF2-40B4-BE49-F238E27FC236}">
                <a16:creationId xmlns:a16="http://schemas.microsoft.com/office/drawing/2014/main" id="{6F0A0933-0C00-8039-9312-C3D85E51B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85" y="1340768"/>
            <a:ext cx="8136904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ts val="200"/>
              </a:spcBef>
            </a:pPr>
            <a:r>
              <a:rPr lang="zh-TW" altLang="en-US" sz="1500" dirty="0">
                <a:ea typeface="標楷體" panose="03000509000000000000" pitchFamily="65" charset="-120"/>
              </a:rPr>
              <a:t>       車夫聽了這老女人的話，卻毫不躊躇，仍然攙著伊的臂膊，便一步一步的向前走。我有些詫異，忙看前面，是一所巡警分駐所，大風之後，外面也不見人。這車夫扶著那老女人，便正是向那大門走去。</a:t>
            </a:r>
            <a:endParaRPr lang="en-US" altLang="zh-TW" sz="1500" dirty="0">
              <a:ea typeface="標楷體" panose="03000509000000000000" pitchFamily="65" charset="-120"/>
            </a:endParaRPr>
          </a:p>
          <a:p>
            <a:pPr algn="l" eaLnBrk="1" hangingPunct="1">
              <a:spcBef>
                <a:spcPts val="200"/>
              </a:spcBef>
            </a:pPr>
            <a:r>
              <a:rPr lang="en-US" altLang="zh-TW" sz="1500" dirty="0">
                <a:ea typeface="標楷體" panose="03000509000000000000" pitchFamily="65" charset="-120"/>
              </a:rPr>
              <a:t>       </a:t>
            </a:r>
            <a:r>
              <a:rPr lang="zh-TW" altLang="en-US" sz="1500" dirty="0">
                <a:ea typeface="標楷體" panose="03000509000000000000" pitchFamily="65" charset="-120"/>
              </a:rPr>
              <a:t>我這時突然感到一種異樣的感覺，覺得他滿身灰塵的後影，刹時高大了，而且愈走愈大，須仰視才見。而且他對於我，漸漸的又幾乎變成一種威壓，甚而至於要榨出皮袍下面藏著的「小」來。</a:t>
            </a:r>
          </a:p>
          <a:p>
            <a:pPr algn="l" eaLnBrk="1" hangingPunct="1">
              <a:spcBef>
                <a:spcPts val="200"/>
              </a:spcBef>
            </a:pPr>
            <a:r>
              <a:rPr lang="zh-TW" altLang="en-US" sz="1500" dirty="0">
                <a:ea typeface="標楷體" panose="03000509000000000000" pitchFamily="65" charset="-120"/>
              </a:rPr>
              <a:t>　　我的活力這時大約有些凝滯了，坐著沒有動，也沒有想，直到看見分駐所裏走出一個巡警，才下了車。</a:t>
            </a:r>
          </a:p>
          <a:p>
            <a:pPr algn="l" eaLnBrk="1" hangingPunct="1">
              <a:spcBef>
                <a:spcPts val="200"/>
              </a:spcBef>
            </a:pPr>
            <a:r>
              <a:rPr lang="zh-TW" altLang="en-US" sz="1500" dirty="0">
                <a:ea typeface="標楷體" panose="03000509000000000000" pitchFamily="65" charset="-120"/>
              </a:rPr>
              <a:t>　　巡警走近我說，「你自己雇車罷，他不能拉你了。」</a:t>
            </a:r>
          </a:p>
          <a:p>
            <a:pPr algn="l" eaLnBrk="1" hangingPunct="1">
              <a:spcBef>
                <a:spcPts val="200"/>
              </a:spcBef>
            </a:pPr>
            <a:r>
              <a:rPr lang="zh-TW" altLang="en-US" sz="1500" dirty="0">
                <a:ea typeface="標楷體" panose="03000509000000000000" pitchFamily="65" charset="-120"/>
              </a:rPr>
              <a:t>　　我沒有思索的從外套袋裏抓出一大把銅元，交給巡警，說，「請你給他</a:t>
            </a:r>
            <a:r>
              <a:rPr lang="en-US" altLang="zh-TW" sz="1500" dirty="0">
                <a:ea typeface="標楷體" panose="03000509000000000000" pitchFamily="65" charset="-120"/>
              </a:rPr>
              <a:t>……</a:t>
            </a:r>
            <a:r>
              <a:rPr lang="zh-TW" altLang="en-US" sz="1500" dirty="0">
                <a:ea typeface="標楷體" panose="03000509000000000000" pitchFamily="65" charset="-120"/>
              </a:rPr>
              <a:t>」</a:t>
            </a:r>
          </a:p>
          <a:p>
            <a:pPr algn="l" eaLnBrk="1" hangingPunct="1">
              <a:spcBef>
                <a:spcPts val="200"/>
              </a:spcBef>
            </a:pPr>
            <a:r>
              <a:rPr lang="zh-TW" altLang="en-US" sz="1500" dirty="0">
                <a:ea typeface="標楷體" panose="03000509000000000000" pitchFamily="65" charset="-120"/>
              </a:rPr>
              <a:t>　　風全住了，路上還很靜。我走著，一面想，幾乎怕敢想到自己。以前的事姑且擱起，這一大把銅元又是什麼意思？獎他麼？我還能裁判車夫麼？我不能回答自己。</a:t>
            </a:r>
          </a:p>
          <a:p>
            <a:pPr algn="l" eaLnBrk="1" hangingPunct="1">
              <a:spcBef>
                <a:spcPts val="200"/>
              </a:spcBef>
            </a:pPr>
            <a:r>
              <a:rPr lang="zh-TW" altLang="en-US" sz="1500" dirty="0">
                <a:ea typeface="標楷體" panose="03000509000000000000" pitchFamily="65" charset="-120"/>
              </a:rPr>
              <a:t>　　這事到了現在，還是時時記起。我因此也時時煞了苦痛，努力的要想到我自己。幾年來的文治武力，在我早如幼小時候所讀過的「子曰詩云」一般，背不上半句了。獨有這一件小事，卻總是浮在我眼前，有時反更分明，教我慚愧，催我自新，並且增長我的勇氣和希望。</a:t>
            </a:r>
          </a:p>
          <a:p>
            <a:pPr algn="r" eaLnBrk="1" hangingPunct="1">
              <a:spcBef>
                <a:spcPts val="200"/>
              </a:spcBef>
            </a:pPr>
            <a:endParaRPr lang="zh-TW" altLang="en-US" sz="1500" dirty="0">
              <a:ea typeface="標楷體" panose="03000509000000000000" pitchFamily="65" charset="-120"/>
            </a:endParaRPr>
          </a:p>
          <a:p>
            <a:pPr algn="r" eaLnBrk="1" hangingPunct="1">
              <a:spcBef>
                <a:spcPts val="200"/>
              </a:spcBef>
            </a:pPr>
            <a:r>
              <a:rPr lang="zh-TW" altLang="en-US" sz="1500" dirty="0">
                <a:ea typeface="標楷體" panose="03000509000000000000" pitchFamily="65" charset="-120"/>
              </a:rPr>
              <a:t>　　　　　　　　　　　　　　　　　　　　　　　　　　　一九二○年七月</a:t>
            </a:r>
          </a:p>
          <a:p>
            <a:pPr algn="l" eaLnBrk="1" hangingPunct="1">
              <a:spcBef>
                <a:spcPts val="200"/>
              </a:spcBef>
            </a:pPr>
            <a:endParaRPr lang="zh-TW" altLang="en-US" sz="1500" dirty="0">
              <a:ea typeface="標楷體" panose="03000509000000000000" pitchFamily="65" charset="-120"/>
            </a:endParaRPr>
          </a:p>
          <a:p>
            <a:pPr algn="l" eaLnBrk="1" hangingPunct="1">
              <a:spcBef>
                <a:spcPct val="50000"/>
              </a:spcBef>
            </a:pPr>
            <a:endParaRPr lang="zh-TW" altLang="en-US" sz="2000" dirty="0"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82563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>
            <a:extLst>
              <a:ext uri="{FF2B5EF4-FFF2-40B4-BE49-F238E27FC236}">
                <a16:creationId xmlns:a16="http://schemas.microsoft.com/office/drawing/2014/main" id="{4782D3A3-9B1B-5ED0-0C95-C3E7E30BE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49338"/>
            <a:ext cx="4775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CN" altLang="en-US" sz="3200" b="1">
                <a:ea typeface="標楷體" panose="03000509000000000000" pitchFamily="65" charset="-120"/>
              </a:rPr>
              <a:t>課堂活動</a:t>
            </a:r>
            <a:endParaRPr lang="en-US" altLang="zh-CN" sz="3200" b="1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59398" name="Text Box 6">
            <a:extLst>
              <a:ext uri="{FF2B5EF4-FFF2-40B4-BE49-F238E27FC236}">
                <a16:creationId xmlns:a16="http://schemas.microsoft.com/office/drawing/2014/main" id="{A19AEAB0-6375-BDC8-42CE-C985DD22D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700213"/>
            <a:ext cx="8424862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zh-TW" sz="24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1. </a:t>
            </a:r>
            <a:r>
              <a:rPr lang="zh-TW" altLang="en-US" sz="24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閱讀魯迅的</a:t>
            </a:r>
            <a:r>
              <a:rPr lang="en-US" altLang="zh-TW" sz="24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《</a:t>
            </a:r>
            <a:r>
              <a:rPr lang="zh-TW" altLang="en-US" sz="24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一件小事</a:t>
            </a:r>
            <a:r>
              <a:rPr lang="en-US" altLang="zh-TW" sz="24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》</a:t>
            </a:r>
            <a:r>
              <a:rPr lang="zh-TW" altLang="en-US" sz="24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，分析其中的抒情手法。</a:t>
            </a:r>
          </a:p>
        </p:txBody>
      </p:sp>
      <p:sp>
        <p:nvSpPr>
          <p:cNvPr id="34820" name="Text Box 17">
            <a:extLst>
              <a:ext uri="{FF2B5EF4-FFF2-40B4-BE49-F238E27FC236}">
                <a16:creationId xmlns:a16="http://schemas.microsoft.com/office/drawing/2014/main" id="{84237E31-2066-2D0A-8667-B51BE098B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初中課室作文（中一）</a:t>
            </a:r>
          </a:p>
        </p:txBody>
      </p:sp>
      <p:sp>
        <p:nvSpPr>
          <p:cNvPr id="34821" name="Text Box 18">
            <a:extLst>
              <a:ext uri="{FF2B5EF4-FFF2-40B4-BE49-F238E27FC236}">
                <a16:creationId xmlns:a16="http://schemas.microsoft.com/office/drawing/2014/main" id="{50D06E14-17AC-BB0A-F359-199230230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單元二 </a:t>
            </a:r>
            <a:r>
              <a:rPr lang="zh-TW" altLang="zh-CN" sz="2800" b="1">
                <a:latin typeface="Tahom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第</a:t>
            </a: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二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課</a:t>
            </a:r>
            <a:endParaRPr lang="zh-TW" altLang="en-US" sz="2800" b="1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59418" name="Text Box 26">
            <a:extLst>
              <a:ext uri="{FF2B5EF4-FFF2-40B4-BE49-F238E27FC236}">
                <a16:creationId xmlns:a16="http://schemas.microsoft.com/office/drawing/2014/main" id="{E41ED215-EB33-234A-1F76-FE41FE945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852738"/>
            <a:ext cx="8636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zh-TW" altLang="en-US" sz="24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賞析</a:t>
            </a:r>
          </a:p>
        </p:txBody>
      </p:sp>
      <p:sp>
        <p:nvSpPr>
          <p:cNvPr id="59419" name="Text Box 27">
            <a:extLst>
              <a:ext uri="{FF2B5EF4-FFF2-40B4-BE49-F238E27FC236}">
                <a16:creationId xmlns:a16="http://schemas.microsoft.com/office/drawing/2014/main" id="{7E3299C1-800A-4043-ED54-B17A47C5F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500438"/>
            <a:ext cx="208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8F8F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r>
              <a:rPr lang="zh-TW" altLang="en-US" sz="2000">
                <a:ea typeface="標楷體" panose="03000509000000000000" pitchFamily="65" charset="-120"/>
              </a:rPr>
              <a:t>一件小事</a:t>
            </a:r>
          </a:p>
        </p:txBody>
      </p:sp>
      <p:sp>
        <p:nvSpPr>
          <p:cNvPr id="59420" name="Oval 28">
            <a:extLst>
              <a:ext uri="{FF2B5EF4-FFF2-40B4-BE49-F238E27FC236}">
                <a16:creationId xmlns:a16="http://schemas.microsoft.com/office/drawing/2014/main" id="{0789F08E-CF5C-97DF-A345-12358035B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3487738"/>
            <a:ext cx="577850" cy="446087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9421" name="Line 29">
            <a:extLst>
              <a:ext uri="{FF2B5EF4-FFF2-40B4-BE49-F238E27FC236}">
                <a16:creationId xmlns:a16="http://schemas.microsoft.com/office/drawing/2014/main" id="{CB3123B0-0C58-D5AB-68CC-9E8FCE1AB8FB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3933825"/>
            <a:ext cx="0" cy="5032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59422" name="Text Box 30">
            <a:extLst>
              <a:ext uri="{FF2B5EF4-FFF2-40B4-BE49-F238E27FC236}">
                <a16:creationId xmlns:a16="http://schemas.microsoft.com/office/drawing/2014/main" id="{07EB4A95-2BB0-BC67-F9A4-A858628EA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451350"/>
            <a:ext cx="1728788" cy="7016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>
                <a:latin typeface="Times New Roman" panose="02020603050405020304" pitchFamily="18" charset="0"/>
                <a:ea typeface="新細明體" panose="02020500000000000000" pitchFamily="18" charset="-120"/>
              </a:rPr>
              <a:t>一個老女人摔倒在路上</a:t>
            </a:r>
          </a:p>
        </p:txBody>
      </p:sp>
      <p:sp>
        <p:nvSpPr>
          <p:cNvPr id="59424" name="Text Box 32">
            <a:extLst>
              <a:ext uri="{FF2B5EF4-FFF2-40B4-BE49-F238E27FC236}">
                <a16:creationId xmlns:a16="http://schemas.microsoft.com/office/drawing/2014/main" id="{6AFDB4A2-5442-966A-C085-51AAB6806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5229225"/>
            <a:ext cx="792162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>
                <a:latin typeface="Times New Roman" panose="02020603050405020304" pitchFamily="18" charset="0"/>
                <a:ea typeface="新細明體" panose="02020500000000000000" pitchFamily="18" charset="-120"/>
              </a:rPr>
              <a:t>車夫</a:t>
            </a:r>
          </a:p>
        </p:txBody>
      </p:sp>
      <p:sp>
        <p:nvSpPr>
          <p:cNvPr id="59425" name="Text Box 33">
            <a:extLst>
              <a:ext uri="{FF2B5EF4-FFF2-40B4-BE49-F238E27FC236}">
                <a16:creationId xmlns:a16="http://schemas.microsoft.com/office/drawing/2014/main" id="{3F6A402A-245E-EF98-37EF-5BC75B691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3824288"/>
            <a:ext cx="28797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>
                <a:latin typeface="Times New Roman" panose="02020603050405020304" pitchFamily="18" charset="0"/>
                <a:ea typeface="新細明體" panose="02020500000000000000" pitchFamily="18" charset="-120"/>
              </a:rPr>
              <a:t>「我」</a:t>
            </a:r>
          </a:p>
        </p:txBody>
      </p:sp>
      <p:sp>
        <p:nvSpPr>
          <p:cNvPr id="59428" name="Text Box 36">
            <a:extLst>
              <a:ext uri="{FF2B5EF4-FFF2-40B4-BE49-F238E27FC236}">
                <a16:creationId xmlns:a16="http://schemas.microsoft.com/office/drawing/2014/main" id="{801FF5DB-1B69-D6B5-32D4-418AA8BE9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4005263"/>
            <a:ext cx="2232025" cy="13112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>
                <a:latin typeface="Times New Roman" panose="02020603050405020304" pitchFamily="18" charset="0"/>
                <a:ea typeface="新細明體" panose="02020500000000000000" pitchFamily="18" charset="-120"/>
              </a:rPr>
              <a:t>表達「我」對車夫的敬佩，同時也對自己的行為感到羞愧。</a:t>
            </a:r>
          </a:p>
        </p:txBody>
      </p:sp>
      <p:sp>
        <p:nvSpPr>
          <p:cNvPr id="59429" name="Text Box 37">
            <a:extLst>
              <a:ext uri="{FF2B5EF4-FFF2-40B4-BE49-F238E27FC236}">
                <a16:creationId xmlns:a16="http://schemas.microsoft.com/office/drawing/2014/main" id="{C2430A4B-DD08-B577-1F46-05AB45A43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339975"/>
            <a:ext cx="28797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zh-TW" altLang="en-US" sz="20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魯迅</a:t>
            </a:r>
            <a:r>
              <a:rPr lang="en-US" altLang="zh-TW" sz="20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《</a:t>
            </a:r>
            <a:r>
              <a:rPr lang="zh-TW" altLang="en-US" sz="20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一件小事</a:t>
            </a:r>
            <a:r>
              <a:rPr lang="en-US" altLang="zh-TW" sz="20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》</a:t>
            </a:r>
          </a:p>
        </p:txBody>
      </p:sp>
      <p:sp>
        <p:nvSpPr>
          <p:cNvPr id="59432" name="Line 40">
            <a:extLst>
              <a:ext uri="{FF2B5EF4-FFF2-40B4-BE49-F238E27FC236}">
                <a16:creationId xmlns:a16="http://schemas.microsoft.com/office/drawing/2014/main" id="{B565CAEC-A923-0153-D162-23AA9CD9FA9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2863" y="4043363"/>
            <a:ext cx="431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9433" name="Text Box 41">
            <a:extLst>
              <a:ext uri="{FF2B5EF4-FFF2-40B4-BE49-F238E27FC236}">
                <a16:creationId xmlns:a16="http://schemas.microsoft.com/office/drawing/2014/main" id="{CBAFAB6D-2EAA-542A-C291-FC1913F5A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3225" y="3644900"/>
            <a:ext cx="1511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000">
                <a:ea typeface="新細明體" panose="02020500000000000000" pitchFamily="18" charset="-120"/>
              </a:rPr>
              <a:t>視若無睹，想不了了之</a:t>
            </a:r>
          </a:p>
        </p:txBody>
      </p:sp>
      <p:sp>
        <p:nvSpPr>
          <p:cNvPr id="59438" name="Text Box 46">
            <a:extLst>
              <a:ext uri="{FF2B5EF4-FFF2-40B4-BE49-F238E27FC236}">
                <a16:creationId xmlns:a16="http://schemas.microsoft.com/office/drawing/2014/main" id="{663604E4-6505-0469-709C-C66BDD2E8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5111750"/>
            <a:ext cx="18716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2000">
                <a:ea typeface="新細明體" panose="02020500000000000000" pitchFamily="18" charset="-120"/>
              </a:rPr>
              <a:t>勇於承擔責任，正直善良</a:t>
            </a:r>
            <a:endParaRPr lang="zh-TW" altLang="en-US" sz="2000"/>
          </a:p>
        </p:txBody>
      </p:sp>
      <p:sp>
        <p:nvSpPr>
          <p:cNvPr id="59439" name="Line 47">
            <a:extLst>
              <a:ext uri="{FF2B5EF4-FFF2-40B4-BE49-F238E27FC236}">
                <a16:creationId xmlns:a16="http://schemas.microsoft.com/office/drawing/2014/main" id="{BB792F5E-CB90-E91A-6914-646D6B41DB9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2863" y="5445125"/>
            <a:ext cx="431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59447" name="Group 55">
            <a:extLst>
              <a:ext uri="{FF2B5EF4-FFF2-40B4-BE49-F238E27FC236}">
                <a16:creationId xmlns:a16="http://schemas.microsoft.com/office/drawing/2014/main" id="{CD0AAF6B-0F2E-034D-C03E-A5AEA2A9864B}"/>
              </a:ext>
            </a:extLst>
          </p:cNvPr>
          <p:cNvGrpSpPr>
            <a:grpSpLocks/>
          </p:cNvGrpSpPr>
          <p:nvPr/>
        </p:nvGrpSpPr>
        <p:grpSpPr bwMode="auto">
          <a:xfrm>
            <a:off x="2484438" y="4005263"/>
            <a:ext cx="647700" cy="1439862"/>
            <a:chOff x="1565" y="2523"/>
            <a:chExt cx="408" cy="907"/>
          </a:xfrm>
        </p:grpSpPr>
        <p:sp>
          <p:nvSpPr>
            <p:cNvPr id="34840" name="Line 48">
              <a:extLst>
                <a:ext uri="{FF2B5EF4-FFF2-40B4-BE49-F238E27FC236}">
                  <a16:creationId xmlns:a16="http://schemas.microsoft.com/office/drawing/2014/main" id="{4714896A-AFB8-6F6F-DE17-828E63B064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5" y="3022"/>
              <a:ext cx="181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41" name="Line 49">
              <a:extLst>
                <a:ext uri="{FF2B5EF4-FFF2-40B4-BE49-F238E27FC236}">
                  <a16:creationId xmlns:a16="http://schemas.microsoft.com/office/drawing/2014/main" id="{10BB2221-2C57-3050-1772-3B1B7EF8BC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6" y="2523"/>
              <a:ext cx="0" cy="90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42" name="Line 50">
              <a:extLst>
                <a:ext uri="{FF2B5EF4-FFF2-40B4-BE49-F238E27FC236}">
                  <a16:creationId xmlns:a16="http://schemas.microsoft.com/office/drawing/2014/main" id="{C80E637D-6616-5424-6B6C-D80BAC0E41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6" y="2523"/>
              <a:ext cx="227" cy="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43" name="Line 51">
              <a:extLst>
                <a:ext uri="{FF2B5EF4-FFF2-40B4-BE49-F238E27FC236}">
                  <a16:creationId xmlns:a16="http://schemas.microsoft.com/office/drawing/2014/main" id="{809B20AD-F756-FA4A-D4D8-6DC7B9CD31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3" y="3427"/>
              <a:ext cx="230" cy="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59446" name="Line 54">
            <a:extLst>
              <a:ext uri="{FF2B5EF4-FFF2-40B4-BE49-F238E27FC236}">
                <a16:creationId xmlns:a16="http://schemas.microsoft.com/office/drawing/2014/main" id="{9C560D6D-FBFF-D74D-491E-512A9FBF29EB}"/>
              </a:ext>
            </a:extLst>
          </p:cNvPr>
          <p:cNvSpPr>
            <a:spLocks noChangeShapeType="1"/>
          </p:cNvSpPr>
          <p:nvPr/>
        </p:nvSpPr>
        <p:spPr bwMode="auto">
          <a:xfrm>
            <a:off x="4932363" y="4321175"/>
            <a:ext cx="0" cy="7191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9448" name="Line 56">
            <a:extLst>
              <a:ext uri="{FF2B5EF4-FFF2-40B4-BE49-F238E27FC236}">
                <a16:creationId xmlns:a16="http://schemas.microsoft.com/office/drawing/2014/main" id="{7D1DBDD2-577C-E7BE-E2A5-8597D82C191F}"/>
              </a:ext>
            </a:extLst>
          </p:cNvPr>
          <p:cNvSpPr>
            <a:spLocks noChangeShapeType="1"/>
          </p:cNvSpPr>
          <p:nvPr/>
        </p:nvSpPr>
        <p:spPr bwMode="auto">
          <a:xfrm>
            <a:off x="4932363" y="4672013"/>
            <a:ext cx="165576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9449" name="Text Box 57">
            <a:extLst>
              <a:ext uri="{FF2B5EF4-FFF2-40B4-BE49-F238E27FC236}">
                <a16:creationId xmlns:a16="http://schemas.microsoft.com/office/drawing/2014/main" id="{F8ABE63E-0DCB-8F66-E09D-6D010D111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5588" y="4233863"/>
            <a:ext cx="1008062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b="1">
                <a:solidFill>
                  <a:srgbClr val="FF0000"/>
                </a:solidFill>
                <a:ea typeface="標楷體" panose="03000509000000000000" pitchFamily="65" charset="-120"/>
              </a:rPr>
              <a:t>對比</a:t>
            </a:r>
          </a:p>
          <a:p>
            <a:pPr eaLnBrk="1" hangingPunct="1">
              <a:spcBef>
                <a:spcPct val="50000"/>
              </a:spcBef>
            </a:pPr>
            <a:r>
              <a:rPr lang="zh-TW" altLang="en-US" b="1">
                <a:solidFill>
                  <a:srgbClr val="FF0000"/>
                </a:solidFill>
                <a:ea typeface="標楷體" panose="03000509000000000000" pitchFamily="65" charset="-120"/>
              </a:rPr>
              <a:t>得出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59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"/>
                                        <p:tgtEl>
                                          <p:spTgt spid="59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500"/>
                                        <p:tgtEl>
                                          <p:spTgt spid="59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500"/>
                                        <p:tgtEl>
                                          <p:spTgt spid="59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500"/>
                                        <p:tgtEl>
                                          <p:spTgt spid="59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500"/>
                                        <p:tgtEl>
                                          <p:spTgt spid="59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500"/>
                                        <p:tgtEl>
                                          <p:spTgt spid="59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500"/>
                                        <p:tgtEl>
                                          <p:spTgt spid="59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59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59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59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500"/>
                                        <p:tgtEl>
                                          <p:spTgt spid="59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500"/>
                                        <p:tgtEl>
                                          <p:spTgt spid="5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500"/>
                                        <p:tgtEl>
                                          <p:spTgt spid="59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500"/>
                                        <p:tgtEl>
                                          <p:spTgt spid="59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9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18" grpId="0"/>
      <p:bldP spid="59419" grpId="0"/>
      <p:bldP spid="59422" grpId="0"/>
      <p:bldP spid="59424" grpId="0"/>
      <p:bldP spid="59425" grpId="0"/>
      <p:bldP spid="59433" grpId="0"/>
      <p:bldP spid="59438" grpId="0"/>
      <p:bldP spid="594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FD2C161A-D771-4A96-D53A-7EFF02296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4775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CN" altLang="en-US" sz="3200" b="1">
                <a:ea typeface="標楷體" panose="03000509000000000000" pitchFamily="65" charset="-120"/>
              </a:rPr>
              <a:t>課堂活動</a:t>
            </a:r>
            <a:endParaRPr lang="en-US" altLang="zh-CN" sz="3200" b="1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69636" name="Text Box 4">
            <a:extLst>
              <a:ext uri="{FF2B5EF4-FFF2-40B4-BE49-F238E27FC236}">
                <a16:creationId xmlns:a16="http://schemas.microsoft.com/office/drawing/2014/main" id="{C2E6712B-7D83-8FBB-7C62-8C1C9FF1B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773238"/>
            <a:ext cx="8424862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zh-CN" sz="2400">
                <a:latin typeface="Times New Roman" panose="02020603050405020304" pitchFamily="18" charset="0"/>
                <a:ea typeface="新細明體" panose="02020500000000000000" pitchFamily="18" charset="-120"/>
              </a:rPr>
              <a:t> </a:t>
            </a:r>
            <a:r>
              <a:rPr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2. </a:t>
            </a:r>
            <a:r>
              <a:rPr lang="zh-TW" altLang="en-US" sz="2400">
                <a:latin typeface="Times New Roman" panose="02020603050405020304" pitchFamily="18" charset="0"/>
                <a:ea typeface="新細明體" panose="02020500000000000000" pitchFamily="18" charset="-120"/>
              </a:rPr>
              <a:t>請與大家一起分享生活中的一件小事，並抒發箇中感受。</a:t>
            </a:r>
          </a:p>
        </p:txBody>
      </p:sp>
      <p:sp>
        <p:nvSpPr>
          <p:cNvPr id="35844" name="Text Box 5">
            <a:extLst>
              <a:ext uri="{FF2B5EF4-FFF2-40B4-BE49-F238E27FC236}">
                <a16:creationId xmlns:a16="http://schemas.microsoft.com/office/drawing/2014/main" id="{A8B93F9B-1AB2-0917-4E68-80B36C413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初中課室作文（中一）</a:t>
            </a:r>
          </a:p>
        </p:txBody>
      </p:sp>
      <p:sp>
        <p:nvSpPr>
          <p:cNvPr id="35845" name="Text Box 6">
            <a:extLst>
              <a:ext uri="{FF2B5EF4-FFF2-40B4-BE49-F238E27FC236}">
                <a16:creationId xmlns:a16="http://schemas.microsoft.com/office/drawing/2014/main" id="{636E884D-5D0A-0A4E-C254-FF0A8441F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單元二 </a:t>
            </a:r>
            <a:r>
              <a:rPr lang="zh-TW" altLang="zh-CN" sz="2800" b="1">
                <a:latin typeface="Tahom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第</a:t>
            </a: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二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課</a:t>
            </a:r>
            <a:endParaRPr lang="zh-TW" altLang="en-US" sz="2800" b="1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9640" name="Text Box 8">
            <a:extLst>
              <a:ext uri="{FF2B5EF4-FFF2-40B4-BE49-F238E27FC236}">
                <a16:creationId xmlns:a16="http://schemas.microsoft.com/office/drawing/2014/main" id="{E14FDD9C-6792-0434-63F7-31EE2742B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708275"/>
            <a:ext cx="140335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zh-TW" altLang="en-US" sz="2400">
                <a:ea typeface="標楷體" panose="03000509000000000000" pitchFamily="65" charset="-120"/>
              </a:rPr>
              <a:t>一件小事</a:t>
            </a:r>
          </a:p>
        </p:txBody>
      </p:sp>
      <p:sp>
        <p:nvSpPr>
          <p:cNvPr id="69641" name="Oval 9">
            <a:extLst>
              <a:ext uri="{FF2B5EF4-FFF2-40B4-BE49-F238E27FC236}">
                <a16:creationId xmlns:a16="http://schemas.microsoft.com/office/drawing/2014/main" id="{309FEC7F-32AE-8175-D62E-AD676C7AC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3038" y="2708275"/>
            <a:ext cx="706437" cy="433388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9643" name="Text Box 11">
            <a:extLst>
              <a:ext uri="{FF2B5EF4-FFF2-40B4-BE49-F238E27FC236}">
                <a16:creationId xmlns:a16="http://schemas.microsoft.com/office/drawing/2014/main" id="{2DB22CE6-2BD4-1106-C141-19570D7C7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681413"/>
            <a:ext cx="2735263" cy="11874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0" lang="zh-TW" altLang="en-US" sz="2400">
                <a:ea typeface="標楷體" panose="03000509000000000000" pitchFamily="65" charset="-120"/>
              </a:rPr>
              <a:t>餐廳內，中年男子在非吸煙區一邊吸煙一邊看報紙。</a:t>
            </a:r>
            <a:endParaRPr lang="zh-TW" altLang="en-US" sz="2400">
              <a:ea typeface="標楷體" panose="03000509000000000000" pitchFamily="65" charset="-120"/>
            </a:endParaRPr>
          </a:p>
        </p:txBody>
      </p:sp>
      <p:sp>
        <p:nvSpPr>
          <p:cNvPr id="69648" name="Text Box 16">
            <a:extLst>
              <a:ext uri="{FF2B5EF4-FFF2-40B4-BE49-F238E27FC236}">
                <a16:creationId xmlns:a16="http://schemas.microsoft.com/office/drawing/2014/main" id="{B19EAC91-F8B8-347E-634C-9FC538909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3644900"/>
            <a:ext cx="3168650" cy="8223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sz="2400">
                <a:ea typeface="標楷體" panose="03000509000000000000" pitchFamily="65" charset="-120"/>
              </a:rPr>
              <a:t>批評社會上的某些人公德心缺失。</a:t>
            </a:r>
          </a:p>
        </p:txBody>
      </p:sp>
      <p:sp>
        <p:nvSpPr>
          <p:cNvPr id="69649" name="Text Box 17">
            <a:extLst>
              <a:ext uri="{FF2B5EF4-FFF2-40B4-BE49-F238E27FC236}">
                <a16:creationId xmlns:a16="http://schemas.microsoft.com/office/drawing/2014/main" id="{EC91F7EA-8A4E-543D-18E5-022570729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4652963"/>
            <a:ext cx="3024188" cy="11874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0" lang="zh-TW" altLang="en-US" sz="2400">
                <a:ea typeface="標楷體" panose="03000509000000000000" pitchFamily="65" charset="-120"/>
              </a:rPr>
              <a:t>其他顧客紛紛勸阻，但該男子置之不理，還惡言相向。</a:t>
            </a:r>
            <a:endParaRPr lang="zh-TW" altLang="en-US" sz="2400">
              <a:ea typeface="標楷體" panose="03000509000000000000" pitchFamily="65" charset="-120"/>
            </a:endParaRPr>
          </a:p>
        </p:txBody>
      </p:sp>
      <p:sp>
        <p:nvSpPr>
          <p:cNvPr id="69650" name="Line 18">
            <a:extLst>
              <a:ext uri="{FF2B5EF4-FFF2-40B4-BE49-F238E27FC236}">
                <a16:creationId xmlns:a16="http://schemas.microsoft.com/office/drawing/2014/main" id="{A8D7F5C9-4329-DF94-0A3F-8658CF9E3FDA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3350" y="3213100"/>
            <a:ext cx="0" cy="5032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9651" name="Line 19">
            <a:extLst>
              <a:ext uri="{FF2B5EF4-FFF2-40B4-BE49-F238E27FC236}">
                <a16:creationId xmlns:a16="http://schemas.microsoft.com/office/drawing/2014/main" id="{E90AD596-ED34-2533-5BDA-0F98ED9B472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1413" y="4868863"/>
            <a:ext cx="720725" cy="504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9652" name="Line 20">
            <a:extLst>
              <a:ext uri="{FF2B5EF4-FFF2-40B4-BE49-F238E27FC236}">
                <a16:creationId xmlns:a16="http://schemas.microsoft.com/office/drawing/2014/main" id="{827DB639-7C82-B677-8B1A-B6626AE901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84888" y="4652963"/>
            <a:ext cx="647700" cy="504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5854" name="AutoShape 21">
            <a:hlinkClick r:id="rId2" action="ppaction://hlinksldjump"/>
            <a:extLst>
              <a:ext uri="{FF2B5EF4-FFF2-40B4-BE49-F238E27FC236}">
                <a16:creationId xmlns:a16="http://schemas.microsoft.com/office/drawing/2014/main" id="{0B72927F-5B36-F7E0-42D3-F78BD4A03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237288"/>
            <a:ext cx="663575" cy="388937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r>
              <a:rPr lang="zh-TW" altLang="en-US" b="1">
                <a:ea typeface="新細明體" panose="02020500000000000000" pitchFamily="18" charset="-120"/>
              </a:rPr>
              <a:t>返回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9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9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9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9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9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0" grpId="0"/>
      <p:bldP spid="69643" grpId="0"/>
      <p:bldP spid="69648" grpId="0"/>
      <p:bldP spid="696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5">
            <a:extLst>
              <a:ext uri="{FF2B5EF4-FFF2-40B4-BE49-F238E27FC236}">
                <a16:creationId xmlns:a16="http://schemas.microsoft.com/office/drawing/2014/main" id="{5B112E5D-E66A-1415-2D11-7DB172766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初中課室作文（中一）</a:t>
            </a:r>
          </a:p>
        </p:txBody>
      </p:sp>
      <p:sp>
        <p:nvSpPr>
          <p:cNvPr id="36867" name="Text Box 6">
            <a:extLst>
              <a:ext uri="{FF2B5EF4-FFF2-40B4-BE49-F238E27FC236}">
                <a16:creationId xmlns:a16="http://schemas.microsoft.com/office/drawing/2014/main" id="{1231BFDB-9073-6F1E-8858-6E67C9FED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單元二 </a:t>
            </a:r>
            <a:r>
              <a:rPr lang="zh-TW" altLang="zh-CN" sz="2800" b="1">
                <a:latin typeface="Tahom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第</a:t>
            </a: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二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課</a:t>
            </a:r>
            <a:endParaRPr lang="zh-TW" altLang="en-US" sz="2800" b="1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6868" name="Text Box 21">
            <a:extLst>
              <a:ext uri="{FF2B5EF4-FFF2-40B4-BE49-F238E27FC236}">
                <a16:creationId xmlns:a16="http://schemas.microsoft.com/office/drawing/2014/main" id="{61AA1583-982A-2128-0B73-8148BCFF0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73238"/>
            <a:ext cx="34242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en-US" altLang="zh-TW" sz="2800">
                <a:ea typeface="新細明體" panose="02020500000000000000" pitchFamily="18" charset="-120"/>
              </a:rPr>
              <a:t> </a:t>
            </a:r>
            <a:r>
              <a:rPr lang="zh-TW" altLang="en-US" sz="2400" b="1">
                <a:ea typeface="新細明體" panose="02020500000000000000" pitchFamily="18" charset="-120"/>
              </a:rPr>
              <a:t>以情帶敍</a:t>
            </a:r>
          </a:p>
        </p:txBody>
      </p:sp>
      <p:sp>
        <p:nvSpPr>
          <p:cNvPr id="36869" name="Rectangle 30">
            <a:extLst>
              <a:ext uri="{FF2B5EF4-FFF2-40B4-BE49-F238E27FC236}">
                <a16:creationId xmlns:a16="http://schemas.microsoft.com/office/drawing/2014/main" id="{EFA51B93-E27E-5EF9-7DF4-36C2CDD98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 sz="3200" b="1">
                <a:ea typeface="標楷體" panose="03000509000000000000" pitchFamily="65" charset="-120"/>
              </a:rPr>
              <a:t>敍事抒情</a:t>
            </a:r>
            <a:endParaRPr lang="zh-TW" altLang="en-US" sz="3200">
              <a:ea typeface="標楷體" panose="03000509000000000000" pitchFamily="65" charset="-120"/>
            </a:endParaRPr>
          </a:p>
        </p:txBody>
      </p:sp>
      <p:sp>
        <p:nvSpPr>
          <p:cNvPr id="36870" name="Text Box 41">
            <a:extLst>
              <a:ext uri="{FF2B5EF4-FFF2-40B4-BE49-F238E27FC236}">
                <a16:creationId xmlns:a16="http://schemas.microsoft.com/office/drawing/2014/main" id="{924C8501-0AD0-2F18-A956-33CC04F63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068638"/>
            <a:ext cx="77771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2000">
                <a:ea typeface="標楷體" panose="03000509000000000000" pitchFamily="65" charset="-120"/>
              </a:rPr>
              <a:t>　　用感情來帶動敍事，即</a:t>
            </a:r>
            <a:r>
              <a:rPr lang="zh-TW" altLang="en-US" sz="2000" b="1">
                <a:solidFill>
                  <a:srgbClr val="FF6600"/>
                </a:solidFill>
                <a:ea typeface="標楷體" panose="03000509000000000000" pitchFamily="65" charset="-120"/>
              </a:rPr>
              <a:t>先概括個人感情</a:t>
            </a:r>
            <a:r>
              <a:rPr lang="zh-TW" altLang="en-US" sz="2000">
                <a:solidFill>
                  <a:srgbClr val="FF6600"/>
                </a:solidFill>
                <a:ea typeface="標楷體" panose="03000509000000000000" pitchFamily="65" charset="-120"/>
              </a:rPr>
              <a:t>，</a:t>
            </a:r>
            <a:r>
              <a:rPr lang="zh-TW" altLang="en-US" sz="2000">
                <a:ea typeface="標楷體" panose="03000509000000000000" pitchFamily="65" charset="-120"/>
              </a:rPr>
              <a:t>再選取</a:t>
            </a:r>
            <a:r>
              <a:rPr lang="zh-TW" altLang="en-US" sz="2000" b="1">
                <a:solidFill>
                  <a:srgbClr val="FF6600"/>
                </a:solidFill>
                <a:ea typeface="標楷體" panose="03000509000000000000" pitchFamily="65" charset="-120"/>
              </a:rPr>
              <a:t>最有代表性的片段</a:t>
            </a:r>
            <a:r>
              <a:rPr lang="zh-TW" altLang="en-US" sz="2000">
                <a:ea typeface="標楷體" panose="03000509000000000000" pitchFamily="65" charset="-120"/>
              </a:rPr>
              <a:t>、</a:t>
            </a:r>
            <a:r>
              <a:rPr lang="zh-TW" altLang="en-US" sz="2000" b="1">
                <a:solidFill>
                  <a:srgbClr val="FF6600"/>
                </a:solidFill>
                <a:ea typeface="標楷體" panose="03000509000000000000" pitchFamily="65" charset="-120"/>
              </a:rPr>
              <a:t>場景</a:t>
            </a:r>
            <a:r>
              <a:rPr lang="zh-TW" altLang="en-US" sz="2000">
                <a:ea typeface="標楷體" panose="03000509000000000000" pitchFamily="65" charset="-120"/>
              </a:rPr>
              <a:t>來抒發感情。注意所選取的內容必須有助於表達感情。</a:t>
            </a:r>
          </a:p>
        </p:txBody>
      </p:sp>
      <p:sp>
        <p:nvSpPr>
          <p:cNvPr id="56346" name="Text Box 26">
            <a:extLst>
              <a:ext uri="{FF2B5EF4-FFF2-40B4-BE49-F238E27FC236}">
                <a16:creationId xmlns:a16="http://schemas.microsoft.com/office/drawing/2014/main" id="{6A18332D-86A6-ED1B-D35C-50B527478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1700213"/>
            <a:ext cx="4535488" cy="7016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 sz="2000" b="1">
                <a:solidFill>
                  <a:srgbClr val="FF5050"/>
                </a:solidFill>
                <a:ea typeface="標楷體" panose="03000509000000000000" pitchFamily="65" charset="-120"/>
              </a:rPr>
              <a:t>除了喜、怒、哀、樂外，還可以是懷念、惋惜、敬佩、尊重等情感。</a:t>
            </a:r>
          </a:p>
        </p:txBody>
      </p:sp>
      <p:sp>
        <p:nvSpPr>
          <p:cNvPr id="56344" name="Rectangle 24">
            <a:extLst>
              <a:ext uri="{FF2B5EF4-FFF2-40B4-BE49-F238E27FC236}">
                <a16:creationId xmlns:a16="http://schemas.microsoft.com/office/drawing/2014/main" id="{3A09E35B-7711-760F-03BE-F722114A0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3588" y="3141663"/>
            <a:ext cx="1077912" cy="28733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6355" name="Line 35">
            <a:extLst>
              <a:ext uri="{FF2B5EF4-FFF2-40B4-BE49-F238E27FC236}">
                <a16:creationId xmlns:a16="http://schemas.microsoft.com/office/drawing/2014/main" id="{0DA15CE0-A4E6-0576-8EA3-316F188DA381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3438" y="2492375"/>
            <a:ext cx="504825" cy="5762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6356" name="Text Box 36">
            <a:extLst>
              <a:ext uri="{FF2B5EF4-FFF2-40B4-BE49-F238E27FC236}">
                <a16:creationId xmlns:a16="http://schemas.microsoft.com/office/drawing/2014/main" id="{99668447-9312-D216-DB58-3D2B49BF2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4364038"/>
            <a:ext cx="4535487" cy="10064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 sz="2000" b="1">
                <a:solidFill>
                  <a:srgbClr val="FF5050"/>
                </a:solidFill>
                <a:ea typeface="標楷體" panose="03000509000000000000" pitchFamily="65" charset="-120"/>
              </a:rPr>
              <a:t>所選取的內容，須體現出人物或事物的某種特質，從而與文章所表達的主要情感相互呼應。</a:t>
            </a:r>
          </a:p>
        </p:txBody>
      </p:sp>
      <p:sp>
        <p:nvSpPr>
          <p:cNvPr id="56357" name="Line 37">
            <a:extLst>
              <a:ext uri="{FF2B5EF4-FFF2-40B4-BE49-F238E27FC236}">
                <a16:creationId xmlns:a16="http://schemas.microsoft.com/office/drawing/2014/main" id="{376AC715-C2F2-FE54-FD73-1DDE2152CC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81650" y="3789363"/>
            <a:ext cx="142875" cy="5032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6360" name="Line 40">
            <a:extLst>
              <a:ext uri="{FF2B5EF4-FFF2-40B4-BE49-F238E27FC236}">
                <a16:creationId xmlns:a16="http://schemas.microsoft.com/office/drawing/2014/main" id="{669878BF-DD6F-3B14-8AE3-85D4D8B003BE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3938" y="3716338"/>
            <a:ext cx="43211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6877" name="AutoShape 42">
            <a:hlinkClick r:id="rId3" action="ppaction://hlinksldjump"/>
            <a:extLst>
              <a:ext uri="{FF2B5EF4-FFF2-40B4-BE49-F238E27FC236}">
                <a16:creationId xmlns:a16="http://schemas.microsoft.com/office/drawing/2014/main" id="{90E3A356-2142-B89F-20EA-536585111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237288"/>
            <a:ext cx="663575" cy="388937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r>
              <a:rPr lang="zh-TW" altLang="en-US" b="1">
                <a:ea typeface="新細明體" panose="02020500000000000000" pitchFamily="18" charset="-120"/>
              </a:rPr>
              <a:t>返回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6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56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56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6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6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6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46" grpId="0" animBg="1"/>
      <p:bldP spid="5635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3">
            <a:extLst>
              <a:ext uri="{FF2B5EF4-FFF2-40B4-BE49-F238E27FC236}">
                <a16:creationId xmlns:a16="http://schemas.microsoft.com/office/drawing/2014/main" id="{85E4A4E0-5F7E-3005-51E8-EB32D3CE5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單元二 </a:t>
            </a:r>
            <a:r>
              <a:rPr lang="zh-TW" altLang="zh-CN" sz="2800" b="1">
                <a:latin typeface="Tahom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第一課</a:t>
            </a:r>
            <a:endParaRPr lang="zh-TW" altLang="en-US" sz="2800" b="1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8435" name="Text Box 14">
            <a:extLst>
              <a:ext uri="{FF2B5EF4-FFF2-40B4-BE49-F238E27FC236}">
                <a16:creationId xmlns:a16="http://schemas.microsoft.com/office/drawing/2014/main" id="{C28FEF41-3766-D858-A678-FED053E33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初中課室作文（中一）</a:t>
            </a:r>
          </a:p>
        </p:txBody>
      </p:sp>
      <p:sp>
        <p:nvSpPr>
          <p:cNvPr id="18436" name="Text Box 30">
            <a:extLst>
              <a:ext uri="{FF2B5EF4-FFF2-40B4-BE49-F238E27FC236}">
                <a16:creationId xmlns:a16="http://schemas.microsoft.com/office/drawing/2014/main" id="{F46BB12B-B041-6B23-DA33-C52970863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798763"/>
            <a:ext cx="78692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 sz="2000">
                <a:ea typeface="標楷體" panose="03000509000000000000" pitchFamily="65" charset="-120"/>
              </a:rPr>
              <a:t>　　直接抒情，即作者</a:t>
            </a:r>
            <a:r>
              <a:rPr lang="zh-TW" altLang="en-US" sz="2000" b="1">
                <a:solidFill>
                  <a:srgbClr val="FF6600"/>
                </a:solidFill>
                <a:ea typeface="標楷體" panose="03000509000000000000" pitchFamily="65" charset="-120"/>
              </a:rPr>
              <a:t>直接抒發</a:t>
            </a:r>
            <a:r>
              <a:rPr lang="zh-TW" altLang="en-US" sz="2000">
                <a:ea typeface="標楷體" panose="03000509000000000000" pitchFamily="65" charset="-120"/>
              </a:rPr>
              <a:t>個人的思想感情。感情的種類多樣，大致可分為喜、怒、哀、樂四種。</a:t>
            </a:r>
          </a:p>
        </p:txBody>
      </p:sp>
      <p:sp>
        <p:nvSpPr>
          <p:cNvPr id="18437" name="Rectangle 11">
            <a:extLst>
              <a:ext uri="{FF2B5EF4-FFF2-40B4-BE49-F238E27FC236}">
                <a16:creationId xmlns:a16="http://schemas.microsoft.com/office/drawing/2014/main" id="{425BB5B4-8FD1-CF96-2978-A73A3E968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 sz="3200" b="1">
                <a:ea typeface="標楷體" panose="03000509000000000000" pitchFamily="65" charset="-120"/>
              </a:rPr>
              <a:t>直接抒情</a:t>
            </a:r>
            <a:endParaRPr lang="zh-TW" altLang="en-US" sz="3200">
              <a:ea typeface="標楷體" panose="03000509000000000000" pitchFamily="65" charset="-120"/>
            </a:endParaRPr>
          </a:p>
        </p:txBody>
      </p:sp>
      <p:sp>
        <p:nvSpPr>
          <p:cNvPr id="34836" name="Rectangle 20">
            <a:extLst>
              <a:ext uri="{FF2B5EF4-FFF2-40B4-BE49-F238E27FC236}">
                <a16:creationId xmlns:a16="http://schemas.microsoft.com/office/drawing/2014/main" id="{11B16573-47B5-0F0A-C5A6-AD80443C7C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2852738"/>
            <a:ext cx="1081088" cy="3048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4837" name="Line 21">
            <a:extLst>
              <a:ext uri="{FF2B5EF4-FFF2-40B4-BE49-F238E27FC236}">
                <a16:creationId xmlns:a16="http://schemas.microsoft.com/office/drawing/2014/main" id="{15714CCC-84DF-5865-60C7-C8794008FE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92275" y="2565400"/>
            <a:ext cx="287338" cy="2619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4838" name="Text Box 22">
            <a:extLst>
              <a:ext uri="{FF2B5EF4-FFF2-40B4-BE49-F238E27FC236}">
                <a16:creationId xmlns:a16="http://schemas.microsoft.com/office/drawing/2014/main" id="{AB466FB2-DCA4-2043-D4A0-C86D5712C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844675"/>
            <a:ext cx="5327650" cy="7016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 sz="2000">
                <a:solidFill>
                  <a:srgbClr val="FF5050"/>
                </a:solidFill>
                <a:ea typeface="標楷體" panose="03000509000000000000" pitchFamily="65" charset="-120"/>
              </a:rPr>
              <a:t>又稱直抒胸</a:t>
            </a:r>
            <a:r>
              <a:rPr lang="zh-TW" altLang="en-US" sz="200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臆，這種抒情方式坦率地表達真情實感，感染力很強。</a:t>
            </a:r>
            <a:endParaRPr lang="zh-TW" altLang="en-US" sz="20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4840" name="Rectangle 24">
            <a:extLst>
              <a:ext uri="{FF2B5EF4-FFF2-40B4-BE49-F238E27FC236}">
                <a16:creationId xmlns:a16="http://schemas.microsoft.com/office/drawing/2014/main" id="{1AB8F07F-D2D0-6D30-6F04-A6F0B9F23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6025" y="2852738"/>
            <a:ext cx="1058863" cy="3048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4842" name="Text Box 26">
            <a:extLst>
              <a:ext uri="{FF2B5EF4-FFF2-40B4-BE49-F238E27FC236}">
                <a16:creationId xmlns:a16="http://schemas.microsoft.com/office/drawing/2014/main" id="{F41E03D2-BFF4-4A61-DF9B-F9445FEFC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536950"/>
            <a:ext cx="5040313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000" dirty="0">
                <a:solidFill>
                  <a:srgbClr val="FF0000"/>
                </a:solidFill>
                <a:ea typeface="標楷體" panose="03000509000000000000" pitchFamily="65" charset="-120"/>
              </a:rPr>
              <a:t>一般用以抒發強烈而且直白的感情。</a:t>
            </a:r>
          </a:p>
        </p:txBody>
      </p:sp>
      <p:sp>
        <p:nvSpPr>
          <p:cNvPr id="34843" name="Rectangle 27">
            <a:extLst>
              <a:ext uri="{FF2B5EF4-FFF2-40B4-BE49-F238E27FC236}">
                <a16:creationId xmlns:a16="http://schemas.microsoft.com/office/drawing/2014/main" id="{877E5512-C81D-C7A0-7463-4D3E63140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111250"/>
            <a:ext cx="1584325" cy="503238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4844" name="Line 28">
            <a:extLst>
              <a:ext uri="{FF2B5EF4-FFF2-40B4-BE49-F238E27FC236}">
                <a16:creationId xmlns:a16="http://schemas.microsoft.com/office/drawing/2014/main" id="{FBDBF386-826C-98B1-BFDB-EE058C4C96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79613" y="1341438"/>
            <a:ext cx="64928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4845" name="Text Box 29">
            <a:extLst>
              <a:ext uri="{FF2B5EF4-FFF2-40B4-BE49-F238E27FC236}">
                <a16:creationId xmlns:a16="http://schemas.microsoft.com/office/drawing/2014/main" id="{776D8C85-490F-976E-18A9-5ECA58B68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0163" y="1125538"/>
            <a:ext cx="5111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2000">
                <a:solidFill>
                  <a:srgbClr val="FF0000"/>
                </a:solidFill>
                <a:ea typeface="標楷體" panose="03000509000000000000" pitchFamily="65" charset="-120"/>
              </a:rPr>
              <a:t>使感情顯得坦率真摯、質樸誠懇</a:t>
            </a:r>
          </a:p>
        </p:txBody>
      </p:sp>
      <p:sp>
        <p:nvSpPr>
          <p:cNvPr id="2" name="Line 21">
            <a:extLst>
              <a:ext uri="{FF2B5EF4-FFF2-40B4-BE49-F238E27FC236}">
                <a16:creationId xmlns:a16="http://schemas.microsoft.com/office/drawing/2014/main" id="{13B33DEE-073E-ADA3-2935-B5B7FE76C3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19700" y="3201988"/>
            <a:ext cx="334963" cy="3524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4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4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4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8" grpId="0" animBg="1"/>
      <p:bldP spid="348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>
            <a:extLst>
              <a:ext uri="{FF2B5EF4-FFF2-40B4-BE49-F238E27FC236}">
                <a16:creationId xmlns:a16="http://schemas.microsoft.com/office/drawing/2014/main" id="{4365605F-78F2-6E24-3DD3-89C6A82B5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73238"/>
            <a:ext cx="26908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en-US" altLang="zh-TW" sz="2800">
                <a:ea typeface="新細明體" panose="02020500000000000000" pitchFamily="18" charset="-120"/>
              </a:rPr>
              <a:t> </a:t>
            </a:r>
            <a:r>
              <a:rPr lang="zh-TW" altLang="en-US" sz="2400" b="1">
                <a:ea typeface="新細明體" panose="02020500000000000000" pitchFamily="18" charset="-120"/>
              </a:rPr>
              <a:t>抒情文字的表達</a:t>
            </a:r>
          </a:p>
        </p:txBody>
      </p:sp>
      <p:sp>
        <p:nvSpPr>
          <p:cNvPr id="37891" name="Text Box 4">
            <a:extLst>
              <a:ext uri="{FF2B5EF4-FFF2-40B4-BE49-F238E27FC236}">
                <a16:creationId xmlns:a16="http://schemas.microsoft.com/office/drawing/2014/main" id="{8F471485-509C-D01C-216B-19E2D5445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初中課室作文（中一）</a:t>
            </a:r>
          </a:p>
        </p:txBody>
      </p:sp>
      <p:sp>
        <p:nvSpPr>
          <p:cNvPr id="37892" name="Text Box 5">
            <a:extLst>
              <a:ext uri="{FF2B5EF4-FFF2-40B4-BE49-F238E27FC236}">
                <a16:creationId xmlns:a16="http://schemas.microsoft.com/office/drawing/2014/main" id="{4DB97149-A8A5-917F-EBC6-96B9FECBA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單元二 </a:t>
            </a:r>
            <a:r>
              <a:rPr lang="zh-TW" altLang="zh-CN" sz="2800" b="1">
                <a:latin typeface="Tahom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第</a:t>
            </a: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二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課</a:t>
            </a:r>
            <a:endParaRPr lang="zh-TW" altLang="en-US" sz="2800" b="1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7893" name="Rectangle 6">
            <a:extLst>
              <a:ext uri="{FF2B5EF4-FFF2-40B4-BE49-F238E27FC236}">
                <a16:creationId xmlns:a16="http://schemas.microsoft.com/office/drawing/2014/main" id="{3C1CC590-5BCB-75B6-F8B9-31B36936A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 sz="3200" b="1">
                <a:ea typeface="標楷體" panose="03000509000000000000" pitchFamily="65" charset="-120"/>
              </a:rPr>
              <a:t>敍事抒情</a:t>
            </a:r>
            <a:endParaRPr lang="zh-TW" altLang="en-US" sz="3200">
              <a:ea typeface="標楷體" panose="03000509000000000000" pitchFamily="65" charset="-120"/>
            </a:endParaRPr>
          </a:p>
        </p:txBody>
      </p:sp>
      <p:sp>
        <p:nvSpPr>
          <p:cNvPr id="37894" name="Rectangle 13">
            <a:extLst>
              <a:ext uri="{FF2B5EF4-FFF2-40B4-BE49-F238E27FC236}">
                <a16:creationId xmlns:a16="http://schemas.microsoft.com/office/drawing/2014/main" id="{CA3B0F8D-6364-C059-698C-8109F3A0D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773238"/>
            <a:ext cx="2232025" cy="576262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7895" name="Line 14">
            <a:extLst>
              <a:ext uri="{FF2B5EF4-FFF2-40B4-BE49-F238E27FC236}">
                <a16:creationId xmlns:a16="http://schemas.microsoft.com/office/drawing/2014/main" id="{74C25B57-40BA-F6FF-2759-DF15FC88E9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00338" y="2060575"/>
            <a:ext cx="50323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2719" name="Text Box 15">
            <a:extLst>
              <a:ext uri="{FF2B5EF4-FFF2-40B4-BE49-F238E27FC236}">
                <a16:creationId xmlns:a16="http://schemas.microsoft.com/office/drawing/2014/main" id="{DCEBDA02-C552-9EF8-F5A1-2A2F0C7D9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1700213"/>
            <a:ext cx="5399087" cy="7016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 sz="2000" b="1">
                <a:solidFill>
                  <a:srgbClr val="FF5050"/>
                </a:solidFill>
                <a:ea typeface="標楷體" panose="03000509000000000000" pitchFamily="65" charset="-120"/>
              </a:rPr>
              <a:t>將感情融入文字的表達當中，使讀者在理解的過程中能體會作者的情感。</a:t>
            </a:r>
          </a:p>
        </p:txBody>
      </p:sp>
      <p:sp>
        <p:nvSpPr>
          <p:cNvPr id="37897" name="Text Box 16">
            <a:extLst>
              <a:ext uri="{FF2B5EF4-FFF2-40B4-BE49-F238E27FC236}">
                <a16:creationId xmlns:a16="http://schemas.microsoft.com/office/drawing/2014/main" id="{2D1DF178-8B60-C6FA-66A4-54F00E6F6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2924175"/>
            <a:ext cx="8112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 sz="2000">
                <a:ea typeface="標楷體" panose="03000509000000000000" pitchFamily="65" charset="-120"/>
              </a:rPr>
              <a:t>　　抽象的情感難以表達，除了可以運用「直接抒情」、「敍事抒情」的手法外，還可</a:t>
            </a:r>
            <a:r>
              <a:rPr lang="zh-TW" altLang="en-US" sz="2000" b="1">
                <a:solidFill>
                  <a:srgbClr val="FF6600"/>
                </a:solidFill>
                <a:ea typeface="標楷體" panose="03000509000000000000" pitchFamily="65" charset="-120"/>
              </a:rPr>
              <a:t>運用適當的語言技巧</a:t>
            </a:r>
            <a:r>
              <a:rPr lang="zh-TW" altLang="en-US" sz="2000">
                <a:ea typeface="標楷體" panose="03000509000000000000" pitchFamily="65" charset="-120"/>
              </a:rPr>
              <a:t>，幫助強化情感的表達。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>
            <a:extLst>
              <a:ext uri="{FF2B5EF4-FFF2-40B4-BE49-F238E27FC236}">
                <a16:creationId xmlns:a16="http://schemas.microsoft.com/office/drawing/2014/main" id="{51BEE5F6-34BD-803C-2BF0-31B9BA18F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73238"/>
            <a:ext cx="34242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en-US" altLang="zh-TW" sz="2800">
                <a:ea typeface="新細明體" panose="02020500000000000000" pitchFamily="18" charset="-120"/>
              </a:rPr>
              <a:t> </a:t>
            </a:r>
            <a:r>
              <a:rPr lang="zh-TW" altLang="en-US" sz="2400" b="1">
                <a:ea typeface="新細明體" panose="02020500000000000000" pitchFamily="18" charset="-120"/>
              </a:rPr>
              <a:t>抒情文字的表達</a:t>
            </a:r>
          </a:p>
        </p:txBody>
      </p:sp>
      <p:sp>
        <p:nvSpPr>
          <p:cNvPr id="38915" name="Text Box 14">
            <a:extLst>
              <a:ext uri="{FF2B5EF4-FFF2-40B4-BE49-F238E27FC236}">
                <a16:creationId xmlns:a16="http://schemas.microsoft.com/office/drawing/2014/main" id="{08403F4A-FC3E-5097-9234-D9C6C3F93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初中課室作文（中一）</a:t>
            </a:r>
          </a:p>
        </p:txBody>
      </p:sp>
      <p:sp>
        <p:nvSpPr>
          <p:cNvPr id="38916" name="Text Box 15">
            <a:extLst>
              <a:ext uri="{FF2B5EF4-FFF2-40B4-BE49-F238E27FC236}">
                <a16:creationId xmlns:a16="http://schemas.microsoft.com/office/drawing/2014/main" id="{0BB0E5C3-10E0-44B6-9445-B12DFCFCC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單元二 </a:t>
            </a:r>
            <a:r>
              <a:rPr lang="zh-TW" altLang="zh-CN" sz="2800" b="1">
                <a:latin typeface="Tahom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第</a:t>
            </a: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二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課</a:t>
            </a:r>
            <a:endParaRPr lang="zh-TW" altLang="en-US" sz="2800" b="1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8917" name="Rectangle 16">
            <a:extLst>
              <a:ext uri="{FF2B5EF4-FFF2-40B4-BE49-F238E27FC236}">
                <a16:creationId xmlns:a16="http://schemas.microsoft.com/office/drawing/2014/main" id="{418EB340-C132-E615-7186-133C71E1D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 sz="3200" b="1">
                <a:ea typeface="標楷體" panose="03000509000000000000" pitchFamily="65" charset="-120"/>
              </a:rPr>
              <a:t>敍事抒情</a:t>
            </a:r>
            <a:endParaRPr lang="zh-TW" altLang="en-US" sz="3200">
              <a:ea typeface="標楷體" panose="03000509000000000000" pitchFamily="65" charset="-120"/>
            </a:endParaRPr>
          </a:p>
        </p:txBody>
      </p:sp>
      <p:sp>
        <p:nvSpPr>
          <p:cNvPr id="38918" name="Text Box 20">
            <a:extLst>
              <a:ext uri="{FF2B5EF4-FFF2-40B4-BE49-F238E27FC236}">
                <a16:creationId xmlns:a16="http://schemas.microsoft.com/office/drawing/2014/main" id="{896FE936-CB6B-3A03-B647-F0EF12B51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88" y="2420938"/>
            <a:ext cx="34242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en-US" altLang="zh-TW" sz="2200" b="1"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en-US" altLang="zh-TW" sz="2200" b="1">
                <a:latin typeface="Times New Roman" panose="02020603050405020304" pitchFamily="18" charset="0"/>
                <a:ea typeface="新細明體" panose="02020500000000000000" pitchFamily="18" charset="-120"/>
              </a:rPr>
              <a:t>1.</a:t>
            </a:r>
            <a:r>
              <a:rPr lang="en-US" altLang="zh-TW" sz="2200" b="1"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zh-TW" altLang="en-US" sz="2200" b="1">
                <a:latin typeface="新細明體" panose="02020500000000000000" pitchFamily="18" charset="-120"/>
                <a:ea typeface="新細明體" panose="02020500000000000000" pitchFamily="18" charset="-120"/>
              </a:rPr>
              <a:t>善用修辭</a:t>
            </a:r>
          </a:p>
        </p:txBody>
      </p:sp>
      <p:sp>
        <p:nvSpPr>
          <p:cNvPr id="38919" name="Text Box 23">
            <a:extLst>
              <a:ext uri="{FF2B5EF4-FFF2-40B4-BE49-F238E27FC236}">
                <a16:creationId xmlns:a16="http://schemas.microsoft.com/office/drawing/2014/main" id="{4598C139-1812-D2A9-A9D8-DDA555FE7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938" y="3429000"/>
            <a:ext cx="6842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2000">
                <a:ea typeface="標楷體" panose="03000509000000000000" pitchFamily="65" charset="-120"/>
              </a:rPr>
              <a:t>　　寫作抒情文時，可運用多種修辭手法，幫助抒發感情，如</a:t>
            </a:r>
            <a:r>
              <a:rPr lang="zh-TW" altLang="en-US" sz="2000" b="1">
                <a:solidFill>
                  <a:srgbClr val="FF6600"/>
                </a:solidFill>
                <a:ea typeface="標楷體" panose="03000509000000000000" pitchFamily="65" charset="-120"/>
              </a:rPr>
              <a:t>疊字</a:t>
            </a:r>
            <a:r>
              <a:rPr lang="zh-TW" altLang="en-US" sz="2000" b="1">
                <a:ea typeface="標楷體" panose="03000509000000000000" pitchFamily="65" charset="-120"/>
              </a:rPr>
              <a:t>、</a:t>
            </a:r>
            <a:r>
              <a:rPr lang="zh-TW" altLang="en-US" sz="2000" b="1">
                <a:solidFill>
                  <a:srgbClr val="FF6600"/>
                </a:solidFill>
                <a:ea typeface="標楷體" panose="03000509000000000000" pitchFamily="65" charset="-120"/>
              </a:rPr>
              <a:t>比喻</a:t>
            </a:r>
            <a:r>
              <a:rPr lang="zh-TW" altLang="en-US" sz="2000">
                <a:ea typeface="標楷體" panose="03000509000000000000" pitchFamily="65" charset="-120"/>
              </a:rPr>
              <a:t>、</a:t>
            </a:r>
            <a:r>
              <a:rPr lang="zh-TW" altLang="en-US" sz="2000" b="1">
                <a:solidFill>
                  <a:srgbClr val="FF6600"/>
                </a:solidFill>
                <a:ea typeface="標楷體" panose="03000509000000000000" pitchFamily="65" charset="-120"/>
              </a:rPr>
              <a:t>比擬</a:t>
            </a:r>
            <a:r>
              <a:rPr lang="zh-TW" altLang="en-US" sz="2000">
                <a:ea typeface="標楷體" panose="03000509000000000000" pitchFamily="65" charset="-120"/>
              </a:rPr>
              <a:t>、</a:t>
            </a:r>
            <a:r>
              <a:rPr lang="zh-TW" altLang="en-US" sz="2000" b="1">
                <a:solidFill>
                  <a:srgbClr val="FF6600"/>
                </a:solidFill>
                <a:ea typeface="標楷體" panose="03000509000000000000" pitchFamily="65" charset="-120"/>
              </a:rPr>
              <a:t>誇張</a:t>
            </a:r>
            <a:r>
              <a:rPr lang="zh-TW" altLang="en-US" sz="2000">
                <a:ea typeface="標楷體" panose="03000509000000000000" pitchFamily="65" charset="-120"/>
              </a:rPr>
              <a:t>、</a:t>
            </a:r>
            <a:r>
              <a:rPr lang="zh-TW" altLang="en-US" sz="2000" b="1">
                <a:solidFill>
                  <a:srgbClr val="FF6600"/>
                </a:solidFill>
                <a:ea typeface="標楷體" panose="03000509000000000000" pitchFamily="65" charset="-120"/>
              </a:rPr>
              <a:t>襯托</a:t>
            </a:r>
            <a:r>
              <a:rPr lang="zh-TW" altLang="en-US" sz="2000">
                <a:ea typeface="標楷體" panose="03000509000000000000" pitchFamily="65" charset="-120"/>
              </a:rPr>
              <a:t>等等。</a:t>
            </a:r>
          </a:p>
        </p:txBody>
      </p:sp>
      <p:sp>
        <p:nvSpPr>
          <p:cNvPr id="57357" name="Text Box 13">
            <a:extLst>
              <a:ext uri="{FF2B5EF4-FFF2-40B4-BE49-F238E27FC236}">
                <a16:creationId xmlns:a16="http://schemas.microsoft.com/office/drawing/2014/main" id="{19477757-70A7-CC61-F888-F63944A71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2133600"/>
            <a:ext cx="3598862" cy="10064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 sz="2000" b="1">
                <a:solidFill>
                  <a:srgbClr val="FF5050"/>
                </a:solidFill>
                <a:ea typeface="標楷體" panose="03000509000000000000" pitchFamily="65" charset="-120"/>
              </a:rPr>
              <a:t>運用修辭手法可使抽象的情感變得生動真實，而且能讓文章變得更富表現力和感染力。</a:t>
            </a:r>
          </a:p>
        </p:txBody>
      </p:sp>
      <p:sp>
        <p:nvSpPr>
          <p:cNvPr id="57365" name="Rectangle 21">
            <a:extLst>
              <a:ext uri="{FF2B5EF4-FFF2-40B4-BE49-F238E27FC236}">
                <a16:creationId xmlns:a16="http://schemas.microsoft.com/office/drawing/2014/main" id="{A3C7BD9D-0467-B77F-1520-61CEF78AE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3489325"/>
            <a:ext cx="1511300" cy="28098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7366" name="Line 22">
            <a:extLst>
              <a:ext uri="{FF2B5EF4-FFF2-40B4-BE49-F238E27FC236}">
                <a16:creationId xmlns:a16="http://schemas.microsoft.com/office/drawing/2014/main" id="{B428E28E-30AC-1827-6A79-1BC6078A6DA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84663" y="3141663"/>
            <a:ext cx="863600" cy="2873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73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73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>
            <a:extLst>
              <a:ext uri="{FF2B5EF4-FFF2-40B4-BE49-F238E27FC236}">
                <a16:creationId xmlns:a16="http://schemas.microsoft.com/office/drawing/2014/main" id="{6F1E0232-81BC-FDA3-A465-757DEBD59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73238"/>
            <a:ext cx="34242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en-US" altLang="zh-TW" sz="2800">
                <a:ea typeface="新細明體" panose="02020500000000000000" pitchFamily="18" charset="-120"/>
              </a:rPr>
              <a:t> </a:t>
            </a:r>
            <a:r>
              <a:rPr lang="zh-TW" altLang="en-US" sz="2400" b="1">
                <a:ea typeface="新細明體" panose="02020500000000000000" pitchFamily="18" charset="-120"/>
              </a:rPr>
              <a:t>抒情文字的表達</a:t>
            </a:r>
          </a:p>
        </p:txBody>
      </p:sp>
      <p:sp>
        <p:nvSpPr>
          <p:cNvPr id="39939" name="Text Box 4">
            <a:extLst>
              <a:ext uri="{FF2B5EF4-FFF2-40B4-BE49-F238E27FC236}">
                <a16:creationId xmlns:a16="http://schemas.microsoft.com/office/drawing/2014/main" id="{22B61A01-62E8-DA7C-CED1-DE2C4D870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初中課室作文（中一）</a:t>
            </a:r>
          </a:p>
        </p:txBody>
      </p:sp>
      <p:sp>
        <p:nvSpPr>
          <p:cNvPr id="39940" name="Rectangle 6">
            <a:extLst>
              <a:ext uri="{FF2B5EF4-FFF2-40B4-BE49-F238E27FC236}">
                <a16:creationId xmlns:a16="http://schemas.microsoft.com/office/drawing/2014/main" id="{1932A1B1-1043-D430-D429-90123225A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 sz="3200" b="1">
                <a:ea typeface="標楷體" panose="03000509000000000000" pitchFamily="65" charset="-120"/>
              </a:rPr>
              <a:t>敍事抒情</a:t>
            </a:r>
            <a:endParaRPr lang="zh-TW" altLang="en-US" sz="3200">
              <a:ea typeface="標楷體" panose="03000509000000000000" pitchFamily="65" charset="-120"/>
            </a:endParaRPr>
          </a:p>
        </p:txBody>
      </p:sp>
      <p:sp>
        <p:nvSpPr>
          <p:cNvPr id="39941" name="Text Box 9">
            <a:extLst>
              <a:ext uri="{FF2B5EF4-FFF2-40B4-BE49-F238E27FC236}">
                <a16:creationId xmlns:a16="http://schemas.microsoft.com/office/drawing/2014/main" id="{BC5A58F6-77EA-DF3C-3921-E11CC12B3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88" y="2420938"/>
            <a:ext cx="34242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en-US" altLang="zh-TW" sz="2200" b="1"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en-US" altLang="zh-TW" sz="2200" b="1">
                <a:latin typeface="Times New Roman" panose="02020603050405020304" pitchFamily="18" charset="0"/>
                <a:ea typeface="新細明體" panose="02020500000000000000" pitchFamily="18" charset="-120"/>
              </a:rPr>
              <a:t>2.</a:t>
            </a:r>
            <a:r>
              <a:rPr lang="en-US" altLang="zh-TW" sz="2200" b="1"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zh-TW" altLang="en-US" sz="2200" b="1">
                <a:latin typeface="新細明體" panose="02020500000000000000" pitchFamily="18" charset="-120"/>
                <a:ea typeface="新細明體" panose="02020500000000000000" pitchFamily="18" charset="-120"/>
              </a:rPr>
              <a:t>善用不同的句式</a:t>
            </a:r>
          </a:p>
        </p:txBody>
      </p:sp>
      <p:sp>
        <p:nvSpPr>
          <p:cNvPr id="39942" name="Text Box 13">
            <a:extLst>
              <a:ext uri="{FF2B5EF4-FFF2-40B4-BE49-F238E27FC236}">
                <a16:creationId xmlns:a16="http://schemas.microsoft.com/office/drawing/2014/main" id="{BB674D77-6F9F-6281-6189-66E40B407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單元二 </a:t>
            </a:r>
            <a:r>
              <a:rPr lang="zh-TW" altLang="zh-CN" sz="2800" b="1">
                <a:latin typeface="Tahom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第</a:t>
            </a: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二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課</a:t>
            </a:r>
            <a:endParaRPr lang="zh-TW" altLang="en-US" sz="2800" b="1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9943" name="Text Box 14">
            <a:extLst>
              <a:ext uri="{FF2B5EF4-FFF2-40B4-BE49-F238E27FC236}">
                <a16:creationId xmlns:a16="http://schemas.microsoft.com/office/drawing/2014/main" id="{85F9813E-3F69-2186-9ED9-2C19A7033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3078163"/>
            <a:ext cx="7056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2000">
                <a:ea typeface="標楷體" panose="03000509000000000000" pitchFamily="65" charset="-120"/>
              </a:rPr>
              <a:t>　　善用多變而靈活的句式，如</a:t>
            </a:r>
            <a:r>
              <a:rPr lang="zh-TW" altLang="en-US" sz="2000" b="1">
                <a:solidFill>
                  <a:srgbClr val="FF6600"/>
                </a:solidFill>
                <a:ea typeface="標楷體" panose="03000509000000000000" pitchFamily="65" charset="-120"/>
              </a:rPr>
              <a:t>疑問句</a:t>
            </a:r>
            <a:r>
              <a:rPr lang="zh-TW" altLang="en-US" sz="2000">
                <a:ea typeface="標楷體" panose="03000509000000000000" pitchFamily="65" charset="-120"/>
              </a:rPr>
              <a:t>、</a:t>
            </a:r>
            <a:r>
              <a:rPr lang="zh-TW" altLang="en-US" sz="2000" b="1">
                <a:solidFill>
                  <a:srgbClr val="FF6600"/>
                </a:solidFill>
                <a:ea typeface="標楷體" panose="03000509000000000000" pitchFamily="65" charset="-120"/>
              </a:rPr>
              <a:t>反問句</a:t>
            </a:r>
            <a:r>
              <a:rPr lang="zh-TW" altLang="en-US" sz="2000">
                <a:ea typeface="標楷體" panose="03000509000000000000" pitchFamily="65" charset="-120"/>
              </a:rPr>
              <a:t>、</a:t>
            </a:r>
            <a:r>
              <a:rPr lang="zh-TW" altLang="en-US" sz="2000" b="1">
                <a:solidFill>
                  <a:srgbClr val="FF6600"/>
                </a:solidFill>
                <a:ea typeface="標楷體" panose="03000509000000000000" pitchFamily="65" charset="-120"/>
              </a:rPr>
              <a:t>感歎句</a:t>
            </a:r>
            <a:r>
              <a:rPr lang="zh-TW" altLang="en-US" sz="2000">
                <a:ea typeface="標楷體" panose="03000509000000000000" pitchFamily="65" charset="-120"/>
              </a:rPr>
              <a:t>、</a:t>
            </a:r>
            <a:r>
              <a:rPr lang="zh-TW" altLang="en-US" sz="2000" b="1">
                <a:solidFill>
                  <a:srgbClr val="FF6600"/>
                </a:solidFill>
                <a:ea typeface="標楷體" panose="03000509000000000000" pitchFamily="65" charset="-120"/>
              </a:rPr>
              <a:t>排比句</a:t>
            </a:r>
            <a:r>
              <a:rPr lang="zh-TW" altLang="en-US" sz="2000">
                <a:ea typeface="標楷體" panose="03000509000000000000" pitchFamily="65" charset="-120"/>
              </a:rPr>
              <a:t>、</a:t>
            </a:r>
            <a:r>
              <a:rPr lang="zh-TW" altLang="en-US" sz="2000" b="1">
                <a:solidFill>
                  <a:srgbClr val="FF6600"/>
                </a:solidFill>
                <a:ea typeface="標楷體" panose="03000509000000000000" pitchFamily="65" charset="-120"/>
              </a:rPr>
              <a:t>祈使句</a:t>
            </a:r>
            <a:r>
              <a:rPr lang="zh-TW" altLang="en-US" sz="2000">
                <a:ea typeface="標楷體" panose="03000509000000000000" pitchFamily="65" charset="-120"/>
              </a:rPr>
              <a:t>等，有助抒發感情。</a:t>
            </a:r>
          </a:p>
        </p:txBody>
      </p:sp>
      <p:sp>
        <p:nvSpPr>
          <p:cNvPr id="70666" name="Rectangle 10">
            <a:extLst>
              <a:ext uri="{FF2B5EF4-FFF2-40B4-BE49-F238E27FC236}">
                <a16:creationId xmlns:a16="http://schemas.microsoft.com/office/drawing/2014/main" id="{AAD6746D-C427-05A5-A5C1-69514E371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0838" y="3124200"/>
            <a:ext cx="2590800" cy="3048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0667" name="Line 11">
            <a:extLst>
              <a:ext uri="{FF2B5EF4-FFF2-40B4-BE49-F238E27FC236}">
                <a16:creationId xmlns:a16="http://schemas.microsoft.com/office/drawing/2014/main" id="{B40E26CA-797D-138B-7AD3-CDED4298C31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59113" y="3500438"/>
            <a:ext cx="288925" cy="4333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8ECDB4E1-2D94-F8CB-D0D1-927D2BF8B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4005263"/>
            <a:ext cx="3598862" cy="10064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 sz="2000" b="1">
                <a:solidFill>
                  <a:srgbClr val="FF5050"/>
                </a:solidFill>
                <a:ea typeface="標楷體" panose="03000509000000000000" pitchFamily="65" charset="-120"/>
              </a:rPr>
              <a:t>運用不同的句式可以使文章富節奏感，同時也有利於感情的表達。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>
            <a:extLst>
              <a:ext uri="{FF2B5EF4-FFF2-40B4-BE49-F238E27FC236}">
                <a16:creationId xmlns:a16="http://schemas.microsoft.com/office/drawing/2014/main" id="{6AF17A23-F4C9-50BE-9DB0-C80B81CE7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初中課室作文（中一）</a:t>
            </a:r>
          </a:p>
        </p:txBody>
      </p:sp>
      <p:sp>
        <p:nvSpPr>
          <p:cNvPr id="40963" name="Text Box 5">
            <a:extLst>
              <a:ext uri="{FF2B5EF4-FFF2-40B4-BE49-F238E27FC236}">
                <a16:creationId xmlns:a16="http://schemas.microsoft.com/office/drawing/2014/main" id="{A29DC4B0-12B0-FD81-273D-F5ADADD0E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單元二 </a:t>
            </a:r>
            <a:r>
              <a:rPr lang="zh-TW" altLang="zh-CN" sz="2800" b="1">
                <a:latin typeface="Tahom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第</a:t>
            </a: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二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課</a:t>
            </a:r>
            <a:endParaRPr lang="zh-TW" altLang="en-US" sz="2800" b="1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40964" name="Rectangle 6">
            <a:extLst>
              <a:ext uri="{FF2B5EF4-FFF2-40B4-BE49-F238E27FC236}">
                <a16:creationId xmlns:a16="http://schemas.microsoft.com/office/drawing/2014/main" id="{DE7675BA-136E-964B-FB4E-E8E7ABF87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 sz="3200" b="1">
                <a:ea typeface="標楷體" panose="03000509000000000000" pitchFamily="65" charset="-120"/>
              </a:rPr>
              <a:t>題目點撥</a:t>
            </a:r>
            <a:endParaRPr lang="zh-TW" altLang="en-US" sz="3200">
              <a:ea typeface="標楷體" panose="03000509000000000000" pitchFamily="65" charset="-120"/>
            </a:endParaRPr>
          </a:p>
        </p:txBody>
      </p:sp>
      <p:sp>
        <p:nvSpPr>
          <p:cNvPr id="40965" name="Rectangle 7">
            <a:extLst>
              <a:ext uri="{FF2B5EF4-FFF2-40B4-BE49-F238E27FC236}">
                <a16:creationId xmlns:a16="http://schemas.microsoft.com/office/drawing/2014/main" id="{745D1615-41E5-BCA5-21C9-B58B2215E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027238"/>
            <a:ext cx="45720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lnSpc>
                <a:spcPct val="130000"/>
              </a:lnSpc>
            </a:pPr>
            <a:r>
              <a:rPr lang="zh-TW" altLang="en-US" sz="2400" b="1">
                <a:latin typeface="Verdana" panose="020B0604030504040204" pitchFamily="34" charset="0"/>
                <a:ea typeface="新細明體" panose="02020500000000000000" pitchFamily="18" charset="-120"/>
              </a:rPr>
              <a:t>範文題目一：</a:t>
            </a:r>
          </a:p>
          <a:p>
            <a:pPr algn="l" eaLnBrk="1" hangingPunct="1">
              <a:lnSpc>
                <a:spcPct val="130000"/>
              </a:lnSpc>
            </a:pPr>
            <a:r>
              <a:rPr lang="zh-TW" altLang="en-US" sz="2400" b="1">
                <a:latin typeface="Verdana" panose="020B0604030504040204" pitchFamily="34" charset="0"/>
                <a:ea typeface="標楷體" panose="03000509000000000000" pitchFamily="65" charset="-120"/>
              </a:rPr>
              <a:t>    受委屈了</a:t>
            </a:r>
          </a:p>
        </p:txBody>
      </p:sp>
      <p:sp>
        <p:nvSpPr>
          <p:cNvPr id="61448" name="Oval 8">
            <a:extLst>
              <a:ext uri="{FF2B5EF4-FFF2-40B4-BE49-F238E27FC236}">
                <a16:creationId xmlns:a16="http://schemas.microsoft.com/office/drawing/2014/main" id="{2F13F5EB-E591-208E-206B-13C484643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575" y="2565400"/>
            <a:ext cx="647700" cy="503238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1449" name="AutoShape 9">
            <a:extLst>
              <a:ext uri="{FF2B5EF4-FFF2-40B4-BE49-F238E27FC236}">
                <a16:creationId xmlns:a16="http://schemas.microsoft.com/office/drawing/2014/main" id="{41299CC0-86C3-6B99-E928-BBA474692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3284538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1450" name="Text Box 10">
            <a:extLst>
              <a:ext uri="{FF2B5EF4-FFF2-40B4-BE49-F238E27FC236}">
                <a16:creationId xmlns:a16="http://schemas.microsoft.com/office/drawing/2014/main" id="{EA670FEA-4FC5-03B4-E801-D02CE3F41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3644900"/>
            <a:ext cx="3957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1.</a:t>
            </a:r>
            <a:r>
              <a:rPr lang="en-US" altLang="zh-TW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找出關鍵字詞：委屈</a:t>
            </a:r>
          </a:p>
        </p:txBody>
      </p:sp>
      <p:sp>
        <p:nvSpPr>
          <p:cNvPr id="61451" name="AutoShape 11">
            <a:extLst>
              <a:ext uri="{FF2B5EF4-FFF2-40B4-BE49-F238E27FC236}">
                <a16:creationId xmlns:a16="http://schemas.microsoft.com/office/drawing/2014/main" id="{EC0CC377-12D9-8894-FE9D-56AEF648183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149350" y="4162425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1452" name="Text Box 12">
            <a:extLst>
              <a:ext uri="{FF2B5EF4-FFF2-40B4-BE49-F238E27FC236}">
                <a16:creationId xmlns:a16="http://schemas.microsoft.com/office/drawing/2014/main" id="{EE3850AE-6BF4-EDB6-4334-963B8AE5E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4652963"/>
            <a:ext cx="381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TW" sz="24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2.</a:t>
            </a:r>
            <a:r>
              <a:rPr lang="en-US" altLang="zh-TW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根據</a:t>
            </a:r>
            <a:r>
              <a:rPr lang="zh-CN" altLang="en-US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寫作</a:t>
            </a:r>
            <a:r>
              <a:rPr lang="zh-TW" altLang="en-US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重點聯想具體</a:t>
            </a:r>
            <a:endParaRPr lang="zh-TW" altLang="zh-CN" sz="2400">
              <a:solidFill>
                <a:srgbClr val="FF0000"/>
              </a:solidFill>
              <a:latin typeface="Verdana" panose="020B0604030504040204" pitchFamily="34" charset="0"/>
              <a:ea typeface="標楷體" panose="03000509000000000000" pitchFamily="65" charset="-120"/>
            </a:endParaRPr>
          </a:p>
          <a:p>
            <a:pPr algn="l" eaLnBrk="1" hangingPunct="1"/>
            <a:r>
              <a:rPr lang="zh-TW" altLang="zh-CN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r>
              <a:rPr lang="zh-TW" altLang="zh-CN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sz="2400">
                <a:solidFill>
                  <a:srgbClr val="FF0000"/>
                </a:solidFill>
                <a:latin typeface="Verdana" panose="020B0604030504040204" pitchFamily="34" charset="0"/>
                <a:ea typeface="標楷體" panose="03000509000000000000" pitchFamily="65" charset="-120"/>
              </a:rPr>
              <a:t>內容</a:t>
            </a:r>
          </a:p>
        </p:txBody>
      </p:sp>
      <p:sp>
        <p:nvSpPr>
          <p:cNvPr id="61453" name="AutoShape 13">
            <a:extLst>
              <a:ext uri="{FF2B5EF4-FFF2-40B4-BE49-F238E27FC236}">
                <a16:creationId xmlns:a16="http://schemas.microsoft.com/office/drawing/2014/main" id="{36EFA6BC-1C1C-1A08-20F2-CB8B749836C5}"/>
              </a:ext>
            </a:extLst>
          </p:cNvPr>
          <p:cNvSpPr>
            <a:spLocks/>
          </p:cNvSpPr>
          <p:nvPr/>
        </p:nvSpPr>
        <p:spPr bwMode="auto">
          <a:xfrm>
            <a:off x="4137025" y="1341438"/>
            <a:ext cx="506413" cy="4248150"/>
          </a:xfrm>
          <a:prstGeom prst="leftBrace">
            <a:avLst>
              <a:gd name="adj1" fmla="val 69906"/>
              <a:gd name="adj2" fmla="val 83333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1454" name="Text Box 14">
            <a:extLst>
              <a:ext uri="{FF2B5EF4-FFF2-40B4-BE49-F238E27FC236}">
                <a16:creationId xmlns:a16="http://schemas.microsoft.com/office/drawing/2014/main" id="{661F9B86-7D5D-386F-3669-21CABF4A6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1125538"/>
            <a:ext cx="3810000" cy="492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10000"/>
              </a:spcBef>
            </a:pPr>
            <a:r>
              <a:rPr lang="zh-TW" altLang="en-US" sz="2000" b="1">
                <a:ea typeface="新細明體" panose="02020500000000000000" pitchFamily="18" charset="-120"/>
              </a:rPr>
              <a:t>文章主要表達的情感：</a:t>
            </a:r>
          </a:p>
          <a:p>
            <a:pPr algn="l" eaLnBrk="1" hangingPunct="1">
              <a:spcBef>
                <a:spcPct val="10000"/>
              </a:spcBef>
            </a:pPr>
            <a:r>
              <a:rPr kumimoji="0" lang="zh-TW" altLang="en-US" sz="2000">
                <a:latin typeface="Verdana" panose="020B0604030504040204" pitchFamily="34" charset="0"/>
                <a:ea typeface="標楷體" panose="03000509000000000000" pitchFamily="65" charset="-120"/>
              </a:rPr>
              <a:t>敬佩？抱打不平？難過</a:t>
            </a:r>
            <a:r>
              <a:rPr kumimoji="0"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kumimoji="0" lang="en-US" altLang="zh-TW" sz="2000">
              <a:latin typeface="Verdana" panose="020B0604030504040204" pitchFamily="34" charset="0"/>
              <a:ea typeface="標楷體" panose="03000509000000000000" pitchFamily="65" charset="-120"/>
            </a:endParaRPr>
          </a:p>
          <a:p>
            <a:pPr algn="l" eaLnBrk="1" hangingPunct="1">
              <a:lnSpc>
                <a:spcPct val="50000"/>
              </a:lnSpc>
              <a:spcBef>
                <a:spcPct val="10000"/>
              </a:spcBef>
            </a:pPr>
            <a:endParaRPr lang="en-US" altLang="zh-TW" sz="2000" b="1">
              <a:latin typeface="Verdana" panose="020B0604030504040204" pitchFamily="34" charset="0"/>
              <a:ea typeface="新細明體" panose="02020500000000000000" pitchFamily="18" charset="-120"/>
            </a:endParaRPr>
          </a:p>
          <a:p>
            <a:pPr algn="l" eaLnBrk="1" hangingPunct="1">
              <a:lnSpc>
                <a:spcPct val="50000"/>
              </a:lnSpc>
              <a:spcBef>
                <a:spcPct val="10000"/>
              </a:spcBef>
            </a:pPr>
            <a:endParaRPr lang="en-US" altLang="zh-TW" sz="2000" b="1">
              <a:latin typeface="Verdana" panose="020B0604030504040204" pitchFamily="34" charset="0"/>
              <a:ea typeface="新細明體" panose="02020500000000000000" pitchFamily="18" charset="-120"/>
            </a:endParaRPr>
          </a:p>
          <a:p>
            <a:pPr algn="l" eaLnBrk="1" hangingPunct="1">
              <a:lnSpc>
                <a:spcPct val="50000"/>
              </a:lnSpc>
              <a:spcBef>
                <a:spcPct val="10000"/>
              </a:spcBef>
            </a:pPr>
            <a:r>
              <a:rPr lang="zh-TW" altLang="en-US" sz="2000" b="1">
                <a:latin typeface="Verdana" panose="020B0604030504040204" pitchFamily="34" charset="0"/>
                <a:ea typeface="新細明體" panose="02020500000000000000" pitchFamily="18" charset="-120"/>
              </a:rPr>
              <a:t>文章的抒情手法是：</a:t>
            </a:r>
          </a:p>
          <a:p>
            <a:pPr algn="l" eaLnBrk="1" hangingPunct="1">
              <a:lnSpc>
                <a:spcPct val="50000"/>
              </a:lnSpc>
              <a:spcBef>
                <a:spcPct val="10000"/>
              </a:spcBef>
            </a:pPr>
            <a:endParaRPr lang="zh-TW" altLang="en-US" sz="2000" b="1">
              <a:latin typeface="Verdana" panose="020B0604030504040204" pitchFamily="34" charset="0"/>
              <a:ea typeface="新細明體" panose="02020500000000000000" pitchFamily="18" charset="-120"/>
            </a:endParaRPr>
          </a:p>
          <a:p>
            <a:pPr algn="l" eaLnBrk="1" hangingPunct="1">
              <a:lnSpc>
                <a:spcPct val="50000"/>
              </a:lnSpc>
              <a:spcBef>
                <a:spcPct val="10000"/>
              </a:spcBef>
            </a:pPr>
            <a:r>
              <a:rPr kumimoji="0" lang="zh-TW" altLang="en-US" sz="2000">
                <a:latin typeface="Verdana" panose="020B0604030504040204" pitchFamily="34" charset="0"/>
                <a:ea typeface="標楷體" panose="03000509000000000000" pitchFamily="65" charset="-120"/>
              </a:rPr>
              <a:t>敍中生情？以情帶敍？</a:t>
            </a:r>
          </a:p>
          <a:p>
            <a:pPr algn="l" eaLnBrk="1" hangingPunct="1">
              <a:lnSpc>
                <a:spcPct val="50000"/>
              </a:lnSpc>
              <a:spcBef>
                <a:spcPct val="10000"/>
              </a:spcBef>
            </a:pPr>
            <a:endParaRPr kumimoji="0" lang="zh-TW" altLang="en-US" sz="2000">
              <a:latin typeface="Verdana" panose="020B0604030504040204" pitchFamily="34" charset="0"/>
              <a:ea typeface="標楷體" panose="03000509000000000000" pitchFamily="65" charset="-120"/>
            </a:endParaRPr>
          </a:p>
          <a:p>
            <a:pPr algn="l" eaLnBrk="1" hangingPunct="1">
              <a:lnSpc>
                <a:spcPct val="50000"/>
              </a:lnSpc>
              <a:spcBef>
                <a:spcPct val="10000"/>
              </a:spcBef>
            </a:pPr>
            <a:endParaRPr lang="zh-TW" altLang="en-US" sz="2000" b="1">
              <a:latin typeface="Verdana" panose="020B0604030504040204" pitchFamily="34" charset="0"/>
              <a:ea typeface="新細明體" panose="02020500000000000000" pitchFamily="18" charset="-120"/>
            </a:endParaRPr>
          </a:p>
          <a:p>
            <a:pPr algn="l" eaLnBrk="1" hangingPunct="1">
              <a:lnSpc>
                <a:spcPct val="50000"/>
              </a:lnSpc>
              <a:spcBef>
                <a:spcPct val="10000"/>
              </a:spcBef>
            </a:pPr>
            <a:r>
              <a:rPr lang="zh-TW" altLang="en-US" sz="2000" b="1">
                <a:latin typeface="Verdana" panose="020B0604030504040204" pitchFamily="34" charset="0"/>
                <a:ea typeface="新細明體" panose="02020500000000000000" pitchFamily="18" charset="-120"/>
              </a:rPr>
              <a:t>選用事件：</a:t>
            </a:r>
          </a:p>
          <a:p>
            <a:pPr algn="l" eaLnBrk="1" hangingPunct="1">
              <a:spcBef>
                <a:spcPct val="10000"/>
              </a:spcBef>
            </a:pPr>
            <a:r>
              <a:rPr kumimoji="0" lang="zh-TW" altLang="en-US" sz="2000">
                <a:latin typeface="Verdana" panose="020B0604030504040204" pitchFamily="34" charset="0"/>
                <a:ea typeface="標楷體" panose="03000509000000000000" pitchFamily="65" charset="-120"/>
              </a:rPr>
              <a:t>被誤會？被誣蔑？受責備 </a:t>
            </a:r>
            <a:r>
              <a:rPr kumimoji="0"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kumimoji="0" lang="en-US" altLang="zh-TW" sz="2000">
              <a:latin typeface="Verdana" panose="020B0604030504040204" pitchFamily="34" charset="0"/>
              <a:ea typeface="標楷體" panose="03000509000000000000" pitchFamily="65" charset="-120"/>
            </a:endParaRPr>
          </a:p>
          <a:p>
            <a:pPr algn="l" eaLnBrk="1" hangingPunct="1">
              <a:spcBef>
                <a:spcPct val="10000"/>
              </a:spcBef>
            </a:pPr>
            <a:endParaRPr lang="en-US" altLang="zh-TW" sz="1600" b="1">
              <a:ea typeface="新細明體" panose="02020500000000000000" pitchFamily="18" charset="-120"/>
            </a:endParaRPr>
          </a:p>
          <a:p>
            <a:pPr algn="l" eaLnBrk="1" hangingPunct="1">
              <a:spcBef>
                <a:spcPct val="10000"/>
              </a:spcBef>
            </a:pPr>
            <a:r>
              <a:rPr lang="zh-TW" altLang="en-US" sz="2000" b="1">
                <a:ea typeface="新細明體" panose="02020500000000000000" pitchFamily="18" charset="-120"/>
              </a:rPr>
              <a:t>記敍採用：</a:t>
            </a:r>
          </a:p>
          <a:p>
            <a:pPr algn="l" eaLnBrk="1" hangingPunct="1">
              <a:spcBef>
                <a:spcPct val="10000"/>
              </a:spcBef>
            </a:pPr>
            <a:r>
              <a:rPr kumimoji="0" lang="zh-TW" altLang="en-US" sz="2000">
                <a:latin typeface="Verdana" panose="020B0604030504040204" pitchFamily="34" charset="0"/>
                <a:ea typeface="標楷體" panose="03000509000000000000" pitchFamily="65" charset="-120"/>
              </a:rPr>
              <a:t>第一人稱？第二人稱？第三人稱 </a:t>
            </a:r>
            <a:r>
              <a:rPr kumimoji="0"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lang="en-US" altLang="zh-TW" sz="2000" b="1">
              <a:ea typeface="新細明體" panose="02020500000000000000" pitchFamily="18" charset="-120"/>
            </a:endParaRPr>
          </a:p>
          <a:p>
            <a:pPr algn="l" eaLnBrk="1" hangingPunct="1">
              <a:spcBef>
                <a:spcPct val="10000"/>
              </a:spcBef>
            </a:pPr>
            <a:endParaRPr lang="en-US" altLang="zh-TW" sz="1600" b="1">
              <a:ea typeface="新細明體" panose="02020500000000000000" pitchFamily="18" charset="-120"/>
            </a:endParaRPr>
          </a:p>
          <a:p>
            <a:pPr algn="l" eaLnBrk="1" hangingPunct="1">
              <a:spcBef>
                <a:spcPct val="10000"/>
              </a:spcBef>
            </a:pPr>
            <a:r>
              <a:rPr kumimoji="0" lang="zh-TW" altLang="en-US" sz="2000" b="1">
                <a:ea typeface="新細明體" panose="02020500000000000000" pitchFamily="18" charset="-120"/>
              </a:rPr>
              <a:t>能體</a:t>
            </a:r>
            <a:r>
              <a:rPr lang="zh-TW" altLang="en-US" sz="2000" b="1">
                <a:ea typeface="新細明體" panose="02020500000000000000" pitchFamily="18" charset="-120"/>
              </a:rPr>
              <a:t>現人物特質的細節是：</a:t>
            </a:r>
          </a:p>
          <a:p>
            <a:pPr algn="l" eaLnBrk="1" hangingPunct="1">
              <a:spcBef>
                <a:spcPct val="10000"/>
              </a:spcBef>
            </a:pPr>
            <a:r>
              <a:rPr kumimoji="0" lang="zh-TW" altLang="en-US" sz="2000">
                <a:latin typeface="Verdana" panose="020B0604030504040204" pitchFamily="34" charset="0"/>
                <a:ea typeface="標楷體" panose="03000509000000000000" pitchFamily="65" charset="-120"/>
              </a:rPr>
              <a:t>表情？語氣？神態</a:t>
            </a:r>
            <a:r>
              <a:rPr kumimoji="0" lang="en-US" altLang="zh-TW" sz="2000"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endParaRPr kumimoji="0" lang="en-US" altLang="zh-TW" sz="2000">
              <a:latin typeface="Verdana" panose="020B0604030504040204" pitchFamily="34" charset="0"/>
              <a:ea typeface="標楷體" panose="03000509000000000000" pitchFamily="65" charset="-120"/>
            </a:endParaRPr>
          </a:p>
          <a:p>
            <a:pPr algn="l" eaLnBrk="1" hangingPunct="1">
              <a:lnSpc>
                <a:spcPct val="50000"/>
              </a:lnSpc>
              <a:spcBef>
                <a:spcPct val="10000"/>
              </a:spcBef>
            </a:pPr>
            <a:endParaRPr lang="en-US" altLang="zh-TW" sz="2400" b="1">
              <a:ea typeface="新細明體" panose="02020500000000000000" pitchFamily="18" charset="-120"/>
            </a:endParaRPr>
          </a:p>
        </p:txBody>
      </p:sp>
      <p:sp>
        <p:nvSpPr>
          <p:cNvPr id="40973" name="Rectangle 15">
            <a:extLst>
              <a:ext uri="{FF2B5EF4-FFF2-40B4-BE49-F238E27FC236}">
                <a16:creationId xmlns:a16="http://schemas.microsoft.com/office/drawing/2014/main" id="{39F392D3-75C7-7584-7D28-5070C5D8B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1196975"/>
            <a:ext cx="2254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CN" altLang="en-US" sz="2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配合內文Ｐ</a:t>
            </a:r>
            <a:r>
              <a:rPr lang="en-US" altLang="zh-TW" sz="2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44</a:t>
            </a:r>
            <a:endParaRPr lang="en-US" altLang="zh-CN" sz="200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0" grpId="0"/>
      <p:bldP spid="61452" grpId="0"/>
      <p:bldP spid="6145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>
            <a:extLst>
              <a:ext uri="{FF2B5EF4-FFF2-40B4-BE49-F238E27FC236}">
                <a16:creationId xmlns:a16="http://schemas.microsoft.com/office/drawing/2014/main" id="{48F0537A-8A84-C08B-D31D-D95F2DAEC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初中課室作文（中一）</a:t>
            </a:r>
          </a:p>
        </p:txBody>
      </p:sp>
      <p:sp>
        <p:nvSpPr>
          <p:cNvPr id="41987" name="Text Box 5">
            <a:extLst>
              <a:ext uri="{FF2B5EF4-FFF2-40B4-BE49-F238E27FC236}">
                <a16:creationId xmlns:a16="http://schemas.microsoft.com/office/drawing/2014/main" id="{76B60F34-EE64-2955-DAF5-A14B839EB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單元二 </a:t>
            </a:r>
            <a:r>
              <a:rPr lang="zh-TW" altLang="zh-CN" sz="2800" b="1">
                <a:latin typeface="Tahom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第</a:t>
            </a: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二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課</a:t>
            </a:r>
            <a:endParaRPr lang="zh-TW" altLang="en-US" sz="2800" b="1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41988" name="Rectangle 6">
            <a:extLst>
              <a:ext uri="{FF2B5EF4-FFF2-40B4-BE49-F238E27FC236}">
                <a16:creationId xmlns:a16="http://schemas.microsoft.com/office/drawing/2014/main" id="{390DF2FD-C8DD-C2F0-73DD-EBC87DB0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 sz="3200" b="1">
                <a:ea typeface="標楷體" panose="03000509000000000000" pitchFamily="65" charset="-120"/>
              </a:rPr>
              <a:t>題目點撥</a:t>
            </a:r>
            <a:endParaRPr lang="zh-TW" altLang="en-US" sz="3200">
              <a:ea typeface="標楷體" panose="03000509000000000000" pitchFamily="65" charset="-120"/>
            </a:endParaRPr>
          </a:p>
        </p:txBody>
      </p:sp>
      <p:sp>
        <p:nvSpPr>
          <p:cNvPr id="41989" name="Rectangle 7">
            <a:extLst>
              <a:ext uri="{FF2B5EF4-FFF2-40B4-BE49-F238E27FC236}">
                <a16:creationId xmlns:a16="http://schemas.microsoft.com/office/drawing/2014/main" id="{836AE1D9-B834-F321-293F-DDD761EBD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032000"/>
            <a:ext cx="45720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lnSpc>
                <a:spcPct val="130000"/>
              </a:lnSpc>
            </a:pPr>
            <a:r>
              <a:rPr lang="zh-TW" altLang="en-US" sz="2400" b="1">
                <a:latin typeface="Verdana" panose="020B0604030504040204" pitchFamily="34" charset="0"/>
                <a:ea typeface="新細明體" panose="02020500000000000000" pitchFamily="18" charset="-120"/>
              </a:rPr>
              <a:t>範文題目二：</a:t>
            </a:r>
          </a:p>
          <a:p>
            <a:pPr algn="l" eaLnBrk="1" hangingPunct="1">
              <a:lnSpc>
                <a:spcPct val="130000"/>
              </a:lnSpc>
            </a:pPr>
            <a:r>
              <a:rPr lang="zh-TW" altLang="en-US" sz="2400" b="1">
                <a:latin typeface="Verdana" panose="020B0604030504040204" pitchFamily="34" charset="0"/>
                <a:ea typeface="標楷體" panose="03000509000000000000" pitchFamily="65" charset="-120"/>
              </a:rPr>
              <a:t>          踏青</a:t>
            </a:r>
          </a:p>
        </p:txBody>
      </p:sp>
      <p:sp>
        <p:nvSpPr>
          <p:cNvPr id="41990" name="Oval 8">
            <a:extLst>
              <a:ext uri="{FF2B5EF4-FFF2-40B4-BE49-F238E27FC236}">
                <a16:creationId xmlns:a16="http://schemas.microsoft.com/office/drawing/2014/main" id="{C75B9082-3CC8-C672-8717-B99F5A395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2636838"/>
            <a:ext cx="792162" cy="431800"/>
          </a:xfrm>
          <a:prstGeom prst="ellipse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1991" name="AutoShape 9">
            <a:extLst>
              <a:ext uri="{FF2B5EF4-FFF2-40B4-BE49-F238E27FC236}">
                <a16:creationId xmlns:a16="http://schemas.microsoft.com/office/drawing/2014/main" id="{4FF2EDB0-F5C3-BDAE-2BBC-BD33860A7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3850" y="3213100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1992" name="Text Box 10">
            <a:extLst>
              <a:ext uri="{FF2B5EF4-FFF2-40B4-BE49-F238E27FC236}">
                <a16:creationId xmlns:a16="http://schemas.microsoft.com/office/drawing/2014/main" id="{6CDE52E8-C840-BCE7-F4B4-9307B4C41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573463"/>
            <a:ext cx="4460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TW" sz="2400">
                <a:latin typeface="Times New Roman" panose="02020603050405020304" pitchFamily="18" charset="0"/>
                <a:ea typeface="標楷體" panose="03000509000000000000" pitchFamily="65" charset="-120"/>
              </a:rPr>
              <a:t>1.</a:t>
            </a:r>
            <a:r>
              <a:rPr lang="en-US" altLang="zh-TW" sz="2400"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sz="2400">
                <a:latin typeface="Verdana" panose="020B0604030504040204" pitchFamily="34" charset="0"/>
                <a:ea typeface="標楷體" panose="03000509000000000000" pitchFamily="65" charset="-120"/>
              </a:rPr>
              <a:t>找出關鍵字詞：踏青</a:t>
            </a:r>
          </a:p>
        </p:txBody>
      </p:sp>
      <p:sp>
        <p:nvSpPr>
          <p:cNvPr id="41993" name="AutoShape 11">
            <a:extLst>
              <a:ext uri="{FF2B5EF4-FFF2-40B4-BE49-F238E27FC236}">
                <a16:creationId xmlns:a16="http://schemas.microsoft.com/office/drawing/2014/main" id="{7E44C7F6-CB16-E776-6660-415172CF316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546225" y="4043363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1994" name="Text Box 12">
            <a:extLst>
              <a:ext uri="{FF2B5EF4-FFF2-40B4-BE49-F238E27FC236}">
                <a16:creationId xmlns:a16="http://schemas.microsoft.com/office/drawing/2014/main" id="{FA740AC5-5B92-4FC9-3320-2767196FC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508500"/>
            <a:ext cx="381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TW" sz="2400">
                <a:latin typeface="Times New Roman" panose="02020603050405020304" pitchFamily="18" charset="0"/>
                <a:ea typeface="標楷體" panose="03000509000000000000" pitchFamily="65" charset="-120"/>
              </a:rPr>
              <a:t>2.</a:t>
            </a:r>
            <a:r>
              <a:rPr lang="en-US" altLang="zh-TW" sz="2400"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sz="2400">
                <a:latin typeface="Verdana" panose="020B0604030504040204" pitchFamily="34" charset="0"/>
                <a:ea typeface="標楷體" panose="03000509000000000000" pitchFamily="65" charset="-120"/>
              </a:rPr>
              <a:t>根據</a:t>
            </a:r>
            <a:r>
              <a:rPr lang="zh-CN" altLang="en-US" sz="2400">
                <a:latin typeface="Verdana" panose="020B0604030504040204" pitchFamily="34" charset="0"/>
                <a:ea typeface="標楷體" panose="03000509000000000000" pitchFamily="65" charset="-120"/>
              </a:rPr>
              <a:t>寫作</a:t>
            </a:r>
            <a:r>
              <a:rPr lang="zh-TW" altLang="en-US" sz="2400">
                <a:latin typeface="Verdana" panose="020B0604030504040204" pitchFamily="34" charset="0"/>
                <a:ea typeface="標楷體" panose="03000509000000000000" pitchFamily="65" charset="-120"/>
              </a:rPr>
              <a:t>重點聯想具體</a:t>
            </a:r>
            <a:endParaRPr lang="zh-TW" altLang="zh-CN" sz="2400">
              <a:latin typeface="Verdana" panose="020B0604030504040204" pitchFamily="34" charset="0"/>
              <a:ea typeface="標楷體" panose="03000509000000000000" pitchFamily="65" charset="-120"/>
            </a:endParaRPr>
          </a:p>
          <a:p>
            <a:pPr algn="l" eaLnBrk="1" hangingPunct="1"/>
            <a:r>
              <a:rPr lang="zh-TW" altLang="zh-CN" sz="2400"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sz="2400"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r>
              <a:rPr lang="zh-TW" altLang="zh-CN" sz="2400">
                <a:latin typeface="Verdana" panose="020B060403050404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sz="2400">
                <a:latin typeface="Verdana" panose="020B0604030504040204" pitchFamily="34" charset="0"/>
                <a:ea typeface="標楷體" panose="03000509000000000000" pitchFamily="65" charset="-120"/>
              </a:rPr>
              <a:t>內容（請填充完整）</a:t>
            </a:r>
          </a:p>
        </p:txBody>
      </p:sp>
      <p:sp>
        <p:nvSpPr>
          <p:cNvPr id="41995" name="AutoShape 13">
            <a:extLst>
              <a:ext uri="{FF2B5EF4-FFF2-40B4-BE49-F238E27FC236}">
                <a16:creationId xmlns:a16="http://schemas.microsoft.com/office/drawing/2014/main" id="{F4655B4B-415A-A02B-A69A-D2AC342A82BF}"/>
              </a:ext>
            </a:extLst>
          </p:cNvPr>
          <p:cNvSpPr>
            <a:spLocks/>
          </p:cNvSpPr>
          <p:nvPr/>
        </p:nvSpPr>
        <p:spPr bwMode="auto">
          <a:xfrm>
            <a:off x="4137025" y="1268413"/>
            <a:ext cx="457200" cy="4419600"/>
          </a:xfrm>
          <a:prstGeom prst="leftBrace">
            <a:avLst>
              <a:gd name="adj1" fmla="val 80556"/>
              <a:gd name="adj2" fmla="val 83333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1996" name="Text Box 14">
            <a:extLst>
              <a:ext uri="{FF2B5EF4-FFF2-40B4-BE49-F238E27FC236}">
                <a16:creationId xmlns:a16="http://schemas.microsoft.com/office/drawing/2014/main" id="{0F91C99D-BAF5-3E00-5857-F9FAF44BE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1125538"/>
            <a:ext cx="320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30000"/>
              </a:spcBef>
            </a:pPr>
            <a:r>
              <a:rPr lang="zh-TW" altLang="en-US" sz="2000" b="1">
                <a:latin typeface="Verdana" panose="020B0604030504040204" pitchFamily="34" charset="0"/>
                <a:ea typeface="新細明體" panose="02020500000000000000" pitchFamily="18" charset="-120"/>
              </a:rPr>
              <a:t>文章所要表達的情感：</a:t>
            </a:r>
            <a:r>
              <a:rPr lang="zh-TW" altLang="en-US" sz="2000" u="sng">
                <a:latin typeface="Verdana" panose="020B0604030504040204" pitchFamily="34" charset="0"/>
                <a:ea typeface="標楷體" panose="03000509000000000000" pitchFamily="65" charset="-120"/>
              </a:rPr>
              <a:t>                                   </a:t>
            </a:r>
          </a:p>
        </p:txBody>
      </p:sp>
      <p:sp>
        <p:nvSpPr>
          <p:cNvPr id="41997" name="Rectangle 15">
            <a:extLst>
              <a:ext uri="{FF2B5EF4-FFF2-40B4-BE49-F238E27FC236}">
                <a16:creationId xmlns:a16="http://schemas.microsoft.com/office/drawing/2014/main" id="{8D7182B6-E131-823B-FD11-560903ED8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0425" y="2095500"/>
            <a:ext cx="327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10000"/>
              </a:spcBef>
            </a:pPr>
            <a:r>
              <a:rPr kumimoji="0" lang="zh-TW" altLang="en-US" sz="2000" b="1">
                <a:latin typeface="Verdana" panose="020B0604030504040204" pitchFamily="34" charset="0"/>
                <a:ea typeface="新細明體" panose="02020500000000000000" pitchFamily="18" charset="-120"/>
              </a:rPr>
              <a:t>抒發情感的方式：</a:t>
            </a:r>
            <a:endParaRPr lang="zh-TW" altLang="en-US" sz="2000" b="1">
              <a:latin typeface="Verdan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41998" name="Rectangle 16">
            <a:extLst>
              <a:ext uri="{FF2B5EF4-FFF2-40B4-BE49-F238E27FC236}">
                <a16:creationId xmlns:a16="http://schemas.microsoft.com/office/drawing/2014/main" id="{B234A8BA-B6BC-FEEB-E000-E94C22DCB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0425" y="3032125"/>
            <a:ext cx="198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10000"/>
              </a:spcBef>
            </a:pPr>
            <a:r>
              <a:rPr kumimoji="0" lang="zh-TW" altLang="en-US" sz="2000" b="1">
                <a:latin typeface="Verdana" panose="020B0604030504040204" pitchFamily="34" charset="0"/>
                <a:ea typeface="新細明體" panose="02020500000000000000" pitchFamily="18" charset="-120"/>
              </a:rPr>
              <a:t>選用的事件：</a:t>
            </a:r>
            <a:endParaRPr kumimoji="0" lang="zh-TW" altLang="en-US" sz="2000">
              <a:latin typeface="Verdana" panose="020B0604030504040204" pitchFamily="34" charset="0"/>
              <a:ea typeface="標楷體" panose="03000509000000000000" pitchFamily="65" charset="-120"/>
            </a:endParaRPr>
          </a:p>
        </p:txBody>
      </p:sp>
      <p:sp>
        <p:nvSpPr>
          <p:cNvPr id="41999" name="Rectangle 17">
            <a:extLst>
              <a:ext uri="{FF2B5EF4-FFF2-40B4-BE49-F238E27FC236}">
                <a16:creationId xmlns:a16="http://schemas.microsoft.com/office/drawing/2014/main" id="{B2D31AE6-E9BF-F48D-6CFC-142E0A111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4832350"/>
            <a:ext cx="350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10000"/>
              </a:spcBef>
            </a:pPr>
            <a:r>
              <a:rPr kumimoji="0" lang="zh-TW" altLang="en-US" sz="2000" b="1">
                <a:latin typeface="Verdana" panose="020B0604030504040204" pitchFamily="34" charset="0"/>
                <a:ea typeface="新細明體" panose="02020500000000000000" pitchFamily="18" charset="-120"/>
              </a:rPr>
              <a:t>能體現人物特質的細節：</a:t>
            </a:r>
            <a:endParaRPr kumimoji="0" lang="zh-TW" altLang="en-US" sz="2000">
              <a:latin typeface="Verdana" panose="020B0604030504040204" pitchFamily="34" charset="0"/>
              <a:ea typeface="標楷體" panose="03000509000000000000" pitchFamily="65" charset="-120"/>
            </a:endParaRPr>
          </a:p>
        </p:txBody>
      </p:sp>
      <p:sp>
        <p:nvSpPr>
          <p:cNvPr id="42000" name="Rectangle 18">
            <a:extLst>
              <a:ext uri="{FF2B5EF4-FFF2-40B4-BE49-F238E27FC236}">
                <a16:creationId xmlns:a16="http://schemas.microsoft.com/office/drawing/2014/main" id="{96D2F293-7DAC-261A-F498-A59EFA07C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3895725"/>
            <a:ext cx="350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10000"/>
              </a:spcBef>
            </a:pPr>
            <a:r>
              <a:rPr kumimoji="0" lang="zh-TW" altLang="en-US" sz="2000" b="1">
                <a:latin typeface="Verdana" panose="020B0604030504040204" pitchFamily="34" charset="0"/>
                <a:ea typeface="新細明體" panose="02020500000000000000" pitchFamily="18" charset="-120"/>
              </a:rPr>
              <a:t>事件的主要人物：</a:t>
            </a:r>
            <a:endParaRPr kumimoji="0" lang="zh-TW" altLang="en-US" sz="2000">
              <a:latin typeface="Verdana" panose="020B0604030504040204" pitchFamily="34" charset="0"/>
              <a:ea typeface="標楷體" panose="03000509000000000000" pitchFamily="65" charset="-120"/>
            </a:endParaRPr>
          </a:p>
        </p:txBody>
      </p:sp>
      <p:sp>
        <p:nvSpPr>
          <p:cNvPr id="42001" name="Line 19">
            <a:extLst>
              <a:ext uri="{FF2B5EF4-FFF2-40B4-BE49-F238E27FC236}">
                <a16:creationId xmlns:a16="http://schemas.microsoft.com/office/drawing/2014/main" id="{868129B1-6F8C-05C6-5701-963A5184BCD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6463" y="1989138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42002" name="Line 20">
            <a:extLst>
              <a:ext uri="{FF2B5EF4-FFF2-40B4-BE49-F238E27FC236}">
                <a16:creationId xmlns:a16="http://schemas.microsoft.com/office/drawing/2014/main" id="{4C7EF0C1-BB57-8349-4A67-8621F23F677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6463" y="2852738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42003" name="Line 22">
            <a:extLst>
              <a:ext uri="{FF2B5EF4-FFF2-40B4-BE49-F238E27FC236}">
                <a16:creationId xmlns:a16="http://schemas.microsoft.com/office/drawing/2014/main" id="{38F846D0-B508-6F3D-5F92-FFADB932E03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7900" y="47244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42004" name="Line 23">
            <a:extLst>
              <a:ext uri="{FF2B5EF4-FFF2-40B4-BE49-F238E27FC236}">
                <a16:creationId xmlns:a16="http://schemas.microsoft.com/office/drawing/2014/main" id="{F52D8703-9551-4F00-D5B5-162FB06A44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822825" y="5661025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42005" name="Line 24">
            <a:extLst>
              <a:ext uri="{FF2B5EF4-FFF2-40B4-BE49-F238E27FC236}">
                <a16:creationId xmlns:a16="http://schemas.microsoft.com/office/drawing/2014/main" id="{A7294BBA-7FFC-D875-C42A-F455C8BB293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6463" y="3789363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42006" name="Rectangle 25">
            <a:extLst>
              <a:ext uri="{FF2B5EF4-FFF2-40B4-BE49-F238E27FC236}">
                <a16:creationId xmlns:a16="http://schemas.microsoft.com/office/drawing/2014/main" id="{128C24A2-022D-0343-053F-AE80A1DFC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1196975"/>
            <a:ext cx="2254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CN" altLang="en-US" sz="2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配合內文Ｐ</a:t>
            </a:r>
            <a:r>
              <a:rPr lang="en-US" altLang="zh-TW" sz="20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46</a:t>
            </a:r>
            <a:endParaRPr lang="en-US" altLang="zh-CN" sz="200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>
            <a:extLst>
              <a:ext uri="{FF2B5EF4-FFF2-40B4-BE49-F238E27FC236}">
                <a16:creationId xmlns:a16="http://schemas.microsoft.com/office/drawing/2014/main" id="{50404881-75DE-C88C-0340-A626CE8BA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4775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CN" altLang="en-US" sz="3200" b="1">
                <a:ea typeface="標楷體" panose="03000509000000000000" pitchFamily="65" charset="-120"/>
              </a:rPr>
              <a:t>課堂活動</a:t>
            </a:r>
            <a:endParaRPr lang="en-US" altLang="zh-CN" sz="3200" b="1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47113" name="Text Box 9">
            <a:extLst>
              <a:ext uri="{FF2B5EF4-FFF2-40B4-BE49-F238E27FC236}">
                <a16:creationId xmlns:a16="http://schemas.microsoft.com/office/drawing/2014/main" id="{69AA653B-777E-5BC1-B42B-0F9A001BA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773238"/>
            <a:ext cx="8424862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zh-CN" sz="2400">
                <a:latin typeface="Times New Roman" panose="02020603050405020304" pitchFamily="18" charset="0"/>
                <a:ea typeface="新細明體" panose="02020500000000000000" pitchFamily="18" charset="-120"/>
              </a:rPr>
              <a:t> </a:t>
            </a:r>
            <a:r>
              <a:rPr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1. </a:t>
            </a:r>
            <a:r>
              <a:rPr lang="zh-TW" altLang="en-US" sz="2400">
                <a:latin typeface="Times New Roman" panose="02020603050405020304" pitchFamily="18" charset="0"/>
                <a:ea typeface="新細明體" panose="02020500000000000000" pitchFamily="18" charset="-120"/>
              </a:rPr>
              <a:t>試體會文段所表達的情感，並用適當的語調進行朗讀。</a:t>
            </a:r>
          </a:p>
        </p:txBody>
      </p:sp>
      <p:sp>
        <p:nvSpPr>
          <p:cNvPr id="20484" name="Text Box 10">
            <a:extLst>
              <a:ext uri="{FF2B5EF4-FFF2-40B4-BE49-F238E27FC236}">
                <a16:creationId xmlns:a16="http://schemas.microsoft.com/office/drawing/2014/main" id="{8347D00F-9593-F3BC-D2F7-9A7A0F15C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初中課室作文（中一）</a:t>
            </a:r>
          </a:p>
        </p:txBody>
      </p:sp>
      <p:sp>
        <p:nvSpPr>
          <p:cNvPr id="20485" name="Text Box 11">
            <a:extLst>
              <a:ext uri="{FF2B5EF4-FFF2-40B4-BE49-F238E27FC236}">
                <a16:creationId xmlns:a16="http://schemas.microsoft.com/office/drawing/2014/main" id="{3052084C-41CF-8BEE-B106-057092A32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單元二 </a:t>
            </a:r>
            <a:r>
              <a:rPr lang="zh-TW" altLang="zh-CN" sz="2800" b="1">
                <a:latin typeface="Tahom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第一課</a:t>
            </a:r>
            <a:endParaRPr lang="zh-TW" altLang="en-US" sz="2800" b="1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0487" name="Rectangle 15">
            <a:extLst>
              <a:ext uri="{FF2B5EF4-FFF2-40B4-BE49-F238E27FC236}">
                <a16:creationId xmlns:a16="http://schemas.microsoft.com/office/drawing/2014/main" id="{CFCF555C-BF8D-81C5-FED5-C0E08BA77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0475" y="2670175"/>
            <a:ext cx="467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洪醒夫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《</a:t>
            </a:r>
            <a:r>
              <a:rPr lang="zh-TW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紙船印象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》</a:t>
            </a:r>
            <a:r>
              <a:rPr lang="zh-TW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文段</a:t>
            </a:r>
          </a:p>
        </p:txBody>
      </p:sp>
      <p:sp>
        <p:nvSpPr>
          <p:cNvPr id="20489" name="Rectangle 17">
            <a:extLst>
              <a:ext uri="{FF2B5EF4-FFF2-40B4-BE49-F238E27FC236}">
                <a16:creationId xmlns:a16="http://schemas.microsoft.com/office/drawing/2014/main" id="{46CB62B0-0013-B133-B558-F8BFC0915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3535363"/>
            <a:ext cx="496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杏林子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《</a:t>
            </a:r>
            <a:r>
              <a:rPr lang="zh-TW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生命掠影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zh-TW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：生命的詮釋者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》</a:t>
            </a:r>
            <a:r>
              <a:rPr lang="zh-TW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文段</a:t>
            </a:r>
          </a:p>
        </p:txBody>
      </p:sp>
      <p:sp>
        <p:nvSpPr>
          <p:cNvPr id="20491" name="Rectangle 19">
            <a:extLst>
              <a:ext uri="{FF2B5EF4-FFF2-40B4-BE49-F238E27FC236}">
                <a16:creationId xmlns:a16="http://schemas.microsoft.com/office/drawing/2014/main" id="{CD6DAB9F-6A9F-EE29-18F5-83AC8A392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0475" y="4398963"/>
            <a:ext cx="4679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老舍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《</a:t>
            </a:r>
            <a:r>
              <a:rPr lang="zh-TW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怒</a:t>
            </a:r>
            <a:r>
              <a:rPr lang="en-US" altLang="zh-TW" sz="2000">
                <a:latin typeface="Times New Roman" panose="02020603050405020304" pitchFamily="18" charset="0"/>
                <a:ea typeface="標楷體" panose="03000509000000000000" pitchFamily="65" charset="-120"/>
              </a:rPr>
              <a:t>》</a:t>
            </a:r>
            <a:r>
              <a:rPr lang="zh-TW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文段</a:t>
            </a:r>
          </a:p>
        </p:txBody>
      </p:sp>
      <p:pic>
        <p:nvPicPr>
          <p:cNvPr id="2" name="洪醒夫">
            <a:hlinkClick r:id="" action="ppaction://media"/>
            <a:extLst>
              <a:ext uri="{FF2B5EF4-FFF2-40B4-BE49-F238E27FC236}">
                <a16:creationId xmlns:a16="http://schemas.microsoft.com/office/drawing/2014/main" id="{D2EA7524-6FFA-E8E2-0C25-D579775D4D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9288" y="2502097"/>
            <a:ext cx="609600" cy="609600"/>
          </a:xfrm>
          <a:prstGeom prst="rect">
            <a:avLst/>
          </a:prstGeom>
        </p:spPr>
      </p:pic>
      <p:pic>
        <p:nvPicPr>
          <p:cNvPr id="3" name="杏林子">
            <a:hlinkClick r:id="" action="ppaction://media"/>
            <a:extLst>
              <a:ext uri="{FF2B5EF4-FFF2-40B4-BE49-F238E27FC236}">
                <a16:creationId xmlns:a16="http://schemas.microsoft.com/office/drawing/2014/main" id="{46D8A577-FAF3-1A30-6C0B-4233ECCA875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65122" y="3427412"/>
            <a:ext cx="609600" cy="609600"/>
          </a:xfrm>
          <a:prstGeom prst="rect">
            <a:avLst/>
          </a:prstGeom>
        </p:spPr>
      </p:pic>
      <p:pic>
        <p:nvPicPr>
          <p:cNvPr id="4" name="老舍">
            <a:hlinkClick r:id="" action="ppaction://media"/>
            <a:extLst>
              <a:ext uri="{FF2B5EF4-FFF2-40B4-BE49-F238E27FC236}">
                <a16:creationId xmlns:a16="http://schemas.microsoft.com/office/drawing/2014/main" id="{A18B4023-4CD0-02D1-BF88-64086B699D9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9288" y="435272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07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83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2">
            <a:extLst>
              <a:ext uri="{FF2B5EF4-FFF2-40B4-BE49-F238E27FC236}">
                <a16:creationId xmlns:a16="http://schemas.microsoft.com/office/drawing/2014/main" id="{FC8DCCB9-F045-EFD6-D2FC-2095C90CE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 sz="3200" b="1">
                <a:ea typeface="標楷體" panose="03000509000000000000" pitchFamily="65" charset="-120"/>
              </a:rPr>
              <a:t>直接抒情</a:t>
            </a:r>
            <a:endParaRPr lang="zh-TW" altLang="en-US" sz="3200">
              <a:ea typeface="標楷體" panose="03000509000000000000" pitchFamily="65" charset="-120"/>
            </a:endParaRPr>
          </a:p>
        </p:txBody>
      </p:sp>
      <p:sp>
        <p:nvSpPr>
          <p:cNvPr id="21507" name="Text Box 13">
            <a:extLst>
              <a:ext uri="{FF2B5EF4-FFF2-40B4-BE49-F238E27FC236}">
                <a16:creationId xmlns:a16="http://schemas.microsoft.com/office/drawing/2014/main" id="{6859CBE1-3A80-DFCC-23CF-D8207A4B4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38" y="1773238"/>
            <a:ext cx="3424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en-US" altLang="zh-TW" sz="2400" b="1"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r>
              <a:rPr lang="zh-TW" altLang="en-US" sz="2400" b="1">
                <a:latin typeface="新細明體" panose="02020500000000000000" pitchFamily="18" charset="-120"/>
                <a:ea typeface="新細明體" panose="02020500000000000000" pitchFamily="18" charset="-120"/>
              </a:rPr>
              <a:t>直接表明</a:t>
            </a:r>
          </a:p>
        </p:txBody>
      </p:sp>
      <p:sp>
        <p:nvSpPr>
          <p:cNvPr id="21508" name="Text Box 14">
            <a:extLst>
              <a:ext uri="{FF2B5EF4-FFF2-40B4-BE49-F238E27FC236}">
                <a16:creationId xmlns:a16="http://schemas.microsoft.com/office/drawing/2014/main" id="{D2DA277B-CACF-C1A4-D8F6-5C86EF654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初中課室作文（中一）</a:t>
            </a:r>
          </a:p>
        </p:txBody>
      </p:sp>
      <p:sp>
        <p:nvSpPr>
          <p:cNvPr id="21509" name="Text Box 17">
            <a:extLst>
              <a:ext uri="{FF2B5EF4-FFF2-40B4-BE49-F238E27FC236}">
                <a16:creationId xmlns:a16="http://schemas.microsoft.com/office/drawing/2014/main" id="{580DABFF-A4A5-3FE3-A9CD-F3A4812C5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單元二 </a:t>
            </a:r>
            <a:r>
              <a:rPr lang="zh-TW" altLang="zh-CN" sz="2800" b="1">
                <a:latin typeface="Tahom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第一課</a:t>
            </a:r>
            <a:endParaRPr lang="zh-TW" altLang="en-US" sz="2800" b="1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1510" name="AutoShape 18">
            <a:hlinkClick r:id="rId3" action="ppaction://hlinksldjump"/>
            <a:extLst>
              <a:ext uri="{FF2B5EF4-FFF2-40B4-BE49-F238E27FC236}">
                <a16:creationId xmlns:a16="http://schemas.microsoft.com/office/drawing/2014/main" id="{9C7B6305-700A-BD05-6D6B-B435F039B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237288"/>
            <a:ext cx="663575" cy="388937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r>
              <a:rPr lang="zh-TW" altLang="en-US" b="1">
                <a:ea typeface="新細明體" panose="02020500000000000000" pitchFamily="18" charset="-120"/>
              </a:rPr>
              <a:t>返回</a:t>
            </a:r>
          </a:p>
        </p:txBody>
      </p:sp>
      <p:sp>
        <p:nvSpPr>
          <p:cNvPr id="21511" name="Text Box 25">
            <a:extLst>
              <a:ext uri="{FF2B5EF4-FFF2-40B4-BE49-F238E27FC236}">
                <a16:creationId xmlns:a16="http://schemas.microsoft.com/office/drawing/2014/main" id="{6B777E61-6CF6-030F-4F54-67C5AB941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3213100"/>
            <a:ext cx="6026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 sz="2000">
                <a:ea typeface="標楷體" panose="03000509000000000000" pitchFamily="65" charset="-120"/>
              </a:rPr>
              <a:t>　　即把內心深處的</a:t>
            </a:r>
            <a:r>
              <a:rPr lang="zh-TW" altLang="en-US" sz="2000" b="1">
                <a:solidFill>
                  <a:srgbClr val="FF6600"/>
                </a:solidFill>
                <a:ea typeface="標楷體" panose="03000509000000000000" pitchFamily="65" charset="-120"/>
              </a:rPr>
              <a:t>真實情感</a:t>
            </a:r>
            <a:r>
              <a:rPr lang="zh-TW" altLang="en-US" sz="2000">
                <a:ea typeface="標楷體" panose="03000509000000000000" pitchFamily="65" charset="-120"/>
              </a:rPr>
              <a:t>不加修飾地表達出來。</a:t>
            </a:r>
          </a:p>
        </p:txBody>
      </p:sp>
      <p:sp>
        <p:nvSpPr>
          <p:cNvPr id="36884" name="Rectangle 20">
            <a:extLst>
              <a:ext uri="{FF2B5EF4-FFF2-40B4-BE49-F238E27FC236}">
                <a16:creationId xmlns:a16="http://schemas.microsoft.com/office/drawing/2014/main" id="{0DFD65C9-CEDA-F78D-115A-6C29BA667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3284538"/>
            <a:ext cx="1008062" cy="2889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6885" name="Line 21">
            <a:extLst>
              <a:ext uri="{FF2B5EF4-FFF2-40B4-BE49-F238E27FC236}">
                <a16:creationId xmlns:a16="http://schemas.microsoft.com/office/drawing/2014/main" id="{75659E4B-4823-262D-DA79-82E98F88B4E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6463" y="2924175"/>
            <a:ext cx="360362" cy="3603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886" name="Text Box 22">
            <a:extLst>
              <a:ext uri="{FF2B5EF4-FFF2-40B4-BE49-F238E27FC236}">
                <a16:creationId xmlns:a16="http://schemas.microsoft.com/office/drawing/2014/main" id="{26919F90-4CF7-BD39-4788-FC6782C3F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2276475"/>
            <a:ext cx="5184775" cy="70167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 sz="2000" b="1">
                <a:solidFill>
                  <a:srgbClr val="FF5050"/>
                </a:solidFill>
                <a:ea typeface="標楷體" panose="03000509000000000000" pitchFamily="65" charset="-120"/>
              </a:rPr>
              <a:t>即不借助任何事物，運用最直白的語言表達人物內心的情感。</a:t>
            </a:r>
            <a:endParaRPr lang="zh-TW" altLang="en-US" sz="20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FE1024EE-923F-9A79-7785-05CFC57BE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4775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CN" altLang="en-US" sz="3200" b="1">
                <a:ea typeface="標楷體" panose="03000509000000000000" pitchFamily="65" charset="-120"/>
              </a:rPr>
              <a:t>課堂活動</a:t>
            </a:r>
            <a:endParaRPr lang="en-US" altLang="zh-CN" sz="3200" b="1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63491" name="Text Box 3">
            <a:extLst>
              <a:ext uri="{FF2B5EF4-FFF2-40B4-BE49-F238E27FC236}">
                <a16:creationId xmlns:a16="http://schemas.microsoft.com/office/drawing/2014/main" id="{1A0D0674-46ED-3116-A857-61D21EDB3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844675"/>
            <a:ext cx="8424863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2. </a:t>
            </a:r>
            <a:r>
              <a:rPr lang="zh-TW" altLang="en-US" sz="2400">
                <a:latin typeface="Times New Roman" panose="02020603050405020304" pitchFamily="18" charset="0"/>
                <a:ea typeface="新細明體" panose="02020500000000000000" pitchFamily="18" charset="-120"/>
              </a:rPr>
              <a:t>請以</a:t>
            </a:r>
            <a:r>
              <a:rPr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《</a:t>
            </a:r>
            <a:r>
              <a:rPr lang="zh-TW" altLang="en-US" sz="2400">
                <a:latin typeface="Times New Roman" panose="02020603050405020304" pitchFamily="18" charset="0"/>
                <a:ea typeface="新細明體" panose="02020500000000000000" pitchFamily="18" charset="-120"/>
              </a:rPr>
              <a:t>一個好消息</a:t>
            </a:r>
            <a:r>
              <a:rPr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》</a:t>
            </a:r>
            <a:r>
              <a:rPr lang="zh-TW" altLang="en-US" sz="2400">
                <a:latin typeface="Times New Roman" panose="02020603050405020304" pitchFamily="18" charset="0"/>
                <a:ea typeface="新細明體" panose="02020500000000000000" pitchFamily="18" charset="-120"/>
              </a:rPr>
              <a:t>為題，用直白的句子表達自己的感想。</a:t>
            </a:r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8062E111-107D-0707-D93A-46B6A8738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初中課室作文（中一）</a:t>
            </a:r>
          </a:p>
        </p:txBody>
      </p:sp>
      <p:sp>
        <p:nvSpPr>
          <p:cNvPr id="23557" name="Text Box 5">
            <a:extLst>
              <a:ext uri="{FF2B5EF4-FFF2-40B4-BE49-F238E27FC236}">
                <a16:creationId xmlns:a16="http://schemas.microsoft.com/office/drawing/2014/main" id="{EE0FFC87-C0A6-3A64-8EA3-CEF606F3B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單元二 </a:t>
            </a:r>
            <a:r>
              <a:rPr lang="zh-TW" altLang="zh-CN" sz="2800" b="1">
                <a:latin typeface="Tahom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第一課</a:t>
            </a:r>
            <a:endParaRPr lang="zh-TW" altLang="en-US" sz="2800" b="1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3498" name="Rectangle 10">
            <a:extLst>
              <a:ext uri="{FF2B5EF4-FFF2-40B4-BE49-F238E27FC236}">
                <a16:creationId xmlns:a16="http://schemas.microsoft.com/office/drawing/2014/main" id="{7BEB09F6-3D4A-CC6B-0467-26169B5CD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420938"/>
            <a:ext cx="1439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 sz="2400" b="1">
                <a:solidFill>
                  <a:srgbClr val="FF505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示例：</a:t>
            </a:r>
          </a:p>
        </p:txBody>
      </p:sp>
      <p:sp>
        <p:nvSpPr>
          <p:cNvPr id="63506" name="Text Box 18">
            <a:extLst>
              <a:ext uri="{FF2B5EF4-FFF2-40B4-BE49-F238E27FC236}">
                <a16:creationId xmlns:a16="http://schemas.microsoft.com/office/drawing/2014/main" id="{603E8FFC-1B3A-A847-F5D8-AA32636FB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997200"/>
            <a:ext cx="936625" cy="4572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r>
              <a:rPr lang="zh-TW" altLang="en-US" sz="2400" b="1">
                <a:solidFill>
                  <a:srgbClr val="FF5050"/>
                </a:solidFill>
                <a:ea typeface="標楷體" panose="03000509000000000000" pitchFamily="65" charset="-120"/>
              </a:rPr>
              <a:t>高興</a:t>
            </a:r>
            <a:endParaRPr lang="zh-TW" altLang="en-US" sz="2400">
              <a:solidFill>
                <a:srgbClr val="FF5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3507" name="Text Box 19">
            <a:extLst>
              <a:ext uri="{FF2B5EF4-FFF2-40B4-BE49-F238E27FC236}">
                <a16:creationId xmlns:a16="http://schemas.microsoft.com/office/drawing/2014/main" id="{5E5BA614-6D87-98CB-CEED-D207561FA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933825"/>
            <a:ext cx="936625" cy="4572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r>
              <a:rPr lang="zh-TW" altLang="en-US" sz="2400" b="1">
                <a:solidFill>
                  <a:srgbClr val="FF5050"/>
                </a:solidFill>
                <a:ea typeface="標楷體" panose="03000509000000000000" pitchFamily="65" charset="-120"/>
              </a:rPr>
              <a:t>興奮</a:t>
            </a:r>
            <a:endParaRPr lang="zh-TW" altLang="en-US" sz="2400">
              <a:solidFill>
                <a:srgbClr val="FF5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3508" name="Text Box 20">
            <a:extLst>
              <a:ext uri="{FF2B5EF4-FFF2-40B4-BE49-F238E27FC236}">
                <a16:creationId xmlns:a16="http://schemas.microsoft.com/office/drawing/2014/main" id="{890C39BD-0D2A-F54E-3CA0-F25433F5D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868863"/>
            <a:ext cx="936625" cy="4572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r>
              <a:rPr lang="zh-TW" altLang="en-US" sz="2400" b="1">
                <a:solidFill>
                  <a:srgbClr val="FF5050"/>
                </a:solidFill>
                <a:ea typeface="標楷體" panose="03000509000000000000" pitchFamily="65" charset="-120"/>
              </a:rPr>
              <a:t>意外</a:t>
            </a:r>
            <a:endParaRPr lang="zh-TW" altLang="en-US" sz="2400">
              <a:solidFill>
                <a:srgbClr val="FF5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3510" name="Line 22">
            <a:extLst>
              <a:ext uri="{FF2B5EF4-FFF2-40B4-BE49-F238E27FC236}">
                <a16:creationId xmlns:a16="http://schemas.microsoft.com/office/drawing/2014/main" id="{8F6F07CD-4B7F-43FB-0E0E-BE9BC9BF1F8F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0688" y="3213100"/>
            <a:ext cx="36036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3511" name="Line 23">
            <a:extLst>
              <a:ext uri="{FF2B5EF4-FFF2-40B4-BE49-F238E27FC236}">
                <a16:creationId xmlns:a16="http://schemas.microsoft.com/office/drawing/2014/main" id="{A886FB2B-4FB3-A35A-C0F9-A4CB665EA348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0688" y="4175125"/>
            <a:ext cx="36036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3512" name="Line 24">
            <a:extLst>
              <a:ext uri="{FF2B5EF4-FFF2-40B4-BE49-F238E27FC236}">
                <a16:creationId xmlns:a16="http://schemas.microsoft.com/office/drawing/2014/main" id="{ABF1EABE-7E35-5F93-EEE1-33163B46565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0688" y="5145088"/>
            <a:ext cx="36036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3513" name="Text Box 25">
            <a:extLst>
              <a:ext uri="{FF2B5EF4-FFF2-40B4-BE49-F238E27FC236}">
                <a16:creationId xmlns:a16="http://schemas.microsoft.com/office/drawing/2014/main" id="{8004B96B-B54C-B523-D2CD-2D2CF0111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2997200"/>
            <a:ext cx="5040313" cy="4572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 sz="240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哈哈！這個消息真讓人欣喜若狂。</a:t>
            </a:r>
          </a:p>
        </p:txBody>
      </p:sp>
      <p:sp>
        <p:nvSpPr>
          <p:cNvPr id="63514" name="Text Box 26">
            <a:extLst>
              <a:ext uri="{FF2B5EF4-FFF2-40B4-BE49-F238E27FC236}">
                <a16:creationId xmlns:a16="http://schemas.microsoft.com/office/drawing/2014/main" id="{FA1B3B83-2A92-CCA0-3D08-63248E465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4868863"/>
            <a:ext cx="4824413" cy="4572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 sz="240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這是真的嗎？我實在不敢相信！</a:t>
            </a:r>
          </a:p>
        </p:txBody>
      </p:sp>
      <p:sp>
        <p:nvSpPr>
          <p:cNvPr id="63515" name="Text Box 27">
            <a:extLst>
              <a:ext uri="{FF2B5EF4-FFF2-40B4-BE49-F238E27FC236}">
                <a16:creationId xmlns:a16="http://schemas.microsoft.com/office/drawing/2014/main" id="{E21E5D1D-2185-2229-3BE1-F8578A872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3933825"/>
            <a:ext cx="4464050" cy="4572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 sz="2400">
                <a:solidFill>
                  <a:srgbClr val="FF5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這個消息真是太振奮人心了！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6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6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6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6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63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6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8" grpId="0"/>
      <p:bldP spid="635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9">
            <a:extLst>
              <a:ext uri="{FF2B5EF4-FFF2-40B4-BE49-F238E27FC236}">
                <a16:creationId xmlns:a16="http://schemas.microsoft.com/office/drawing/2014/main" id="{9D5DF245-ECF6-D84B-E0C9-82BF7D282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38" y="1773238"/>
            <a:ext cx="34242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en-US" altLang="zh-TW" sz="2800">
                <a:latin typeface="Times New Roman" panose="02020603050405020304" pitchFamily="18" charset="0"/>
                <a:ea typeface="新細明體" panose="02020500000000000000" pitchFamily="18" charset="-120"/>
              </a:rPr>
              <a:t> </a:t>
            </a:r>
            <a:r>
              <a:rPr lang="zh-TW" altLang="en-US" sz="2400" b="1">
                <a:latin typeface="Times New Roman" panose="02020603050405020304" pitchFamily="18" charset="0"/>
                <a:ea typeface="新細明體" panose="02020500000000000000" pitchFamily="18" charset="-120"/>
              </a:rPr>
              <a:t>聯想生情</a:t>
            </a:r>
          </a:p>
        </p:txBody>
      </p:sp>
      <p:sp>
        <p:nvSpPr>
          <p:cNvPr id="24579" name="Rectangle 12">
            <a:extLst>
              <a:ext uri="{FF2B5EF4-FFF2-40B4-BE49-F238E27FC236}">
                <a16:creationId xmlns:a16="http://schemas.microsoft.com/office/drawing/2014/main" id="{0EEE3322-9BA1-4CAE-8241-1D0C6029B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 sz="3200" b="1">
                <a:ea typeface="標楷體" panose="03000509000000000000" pitchFamily="65" charset="-120"/>
              </a:rPr>
              <a:t>直接抒情</a:t>
            </a:r>
            <a:endParaRPr lang="zh-TW" altLang="en-US" sz="3200">
              <a:ea typeface="標楷體" panose="03000509000000000000" pitchFamily="65" charset="-120"/>
            </a:endParaRPr>
          </a:p>
        </p:txBody>
      </p:sp>
      <p:sp>
        <p:nvSpPr>
          <p:cNvPr id="24580" name="Text Box 13">
            <a:extLst>
              <a:ext uri="{FF2B5EF4-FFF2-40B4-BE49-F238E27FC236}">
                <a16:creationId xmlns:a16="http://schemas.microsoft.com/office/drawing/2014/main" id="{728ABD2A-6D05-981A-DC90-8EBD27980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初中課室作文（中一）</a:t>
            </a:r>
          </a:p>
        </p:txBody>
      </p:sp>
      <p:sp>
        <p:nvSpPr>
          <p:cNvPr id="24581" name="Text Box 14">
            <a:extLst>
              <a:ext uri="{FF2B5EF4-FFF2-40B4-BE49-F238E27FC236}">
                <a16:creationId xmlns:a16="http://schemas.microsoft.com/office/drawing/2014/main" id="{C2C3E54C-3628-18F9-4824-8E8D3BCEB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單元二 </a:t>
            </a:r>
            <a:r>
              <a:rPr lang="zh-TW" altLang="zh-CN" sz="2800" b="1">
                <a:latin typeface="Tahom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第一課</a:t>
            </a:r>
            <a:endParaRPr lang="zh-TW" altLang="en-US" sz="2800" b="1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4582" name="Text Box 16">
            <a:extLst>
              <a:ext uri="{FF2B5EF4-FFF2-40B4-BE49-F238E27FC236}">
                <a16:creationId xmlns:a16="http://schemas.microsoft.com/office/drawing/2014/main" id="{31A3FAB6-E68C-899E-02EB-5653735CE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2924175"/>
            <a:ext cx="8566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 sz="2000">
                <a:ea typeface="標楷體" panose="03000509000000000000" pitchFamily="65" charset="-120"/>
              </a:rPr>
              <a:t>　　透過憶述</a:t>
            </a:r>
            <a:r>
              <a:rPr lang="zh-TW" altLang="en-US" sz="2000" b="1">
                <a:solidFill>
                  <a:srgbClr val="FF6600"/>
                </a:solidFill>
                <a:ea typeface="標楷體" panose="03000509000000000000" pitchFamily="65" charset="-120"/>
              </a:rPr>
              <a:t>過去的經歷</a:t>
            </a:r>
            <a:r>
              <a:rPr lang="zh-TW" altLang="en-US" sz="2000">
                <a:ea typeface="標楷體" panose="03000509000000000000" pitchFamily="65" charset="-120"/>
              </a:rPr>
              <a:t>，或描繪聯想起的</a:t>
            </a:r>
            <a:r>
              <a:rPr lang="zh-TW" altLang="en-US" sz="2000" b="1">
                <a:solidFill>
                  <a:srgbClr val="FF6600"/>
                </a:solidFill>
                <a:ea typeface="標楷體" panose="03000509000000000000" pitchFamily="65" charset="-120"/>
              </a:rPr>
              <a:t>相關事物</a:t>
            </a:r>
            <a:r>
              <a:rPr lang="zh-TW" altLang="en-US" sz="2000">
                <a:ea typeface="標楷體" panose="03000509000000000000" pitchFamily="65" charset="-120"/>
              </a:rPr>
              <a:t>，然後直接表達感情。</a:t>
            </a:r>
          </a:p>
        </p:txBody>
      </p:sp>
      <p:sp>
        <p:nvSpPr>
          <p:cNvPr id="38918" name="Text Box 6">
            <a:extLst>
              <a:ext uri="{FF2B5EF4-FFF2-40B4-BE49-F238E27FC236}">
                <a16:creationId xmlns:a16="http://schemas.microsoft.com/office/drawing/2014/main" id="{742D1D87-6A77-778F-909E-57448650A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3716338"/>
            <a:ext cx="6624637" cy="3968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 sz="2000" b="1">
                <a:solidFill>
                  <a:srgbClr val="FF5050"/>
                </a:solidFill>
                <a:ea typeface="標楷體" panose="03000509000000000000" pitchFamily="65" charset="-120"/>
              </a:rPr>
              <a:t>可從事物的形狀、顏色、性質等方面着手進行描繪。</a:t>
            </a:r>
          </a:p>
        </p:txBody>
      </p:sp>
      <p:sp>
        <p:nvSpPr>
          <p:cNvPr id="38919" name="Line 7">
            <a:extLst>
              <a:ext uri="{FF2B5EF4-FFF2-40B4-BE49-F238E27FC236}">
                <a16:creationId xmlns:a16="http://schemas.microsoft.com/office/drawing/2014/main" id="{CDD1B95C-2522-5584-721C-B099893DE04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24300" y="3284538"/>
            <a:ext cx="287338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94E7646E-0BE1-8BA5-14A1-0528A75E8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3000" y="2997200"/>
            <a:ext cx="503238" cy="2873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55D9E396-E853-24E6-8DB9-3B34052E2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4775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CN" altLang="en-US" sz="3200" b="1">
                <a:ea typeface="標楷體" panose="03000509000000000000" pitchFamily="65" charset="-120"/>
              </a:rPr>
              <a:t>課堂活動</a:t>
            </a:r>
            <a:endParaRPr lang="en-US" altLang="zh-CN" sz="3200" b="1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64515" name="Text Box 3">
            <a:extLst>
              <a:ext uri="{FF2B5EF4-FFF2-40B4-BE49-F238E27FC236}">
                <a16:creationId xmlns:a16="http://schemas.microsoft.com/office/drawing/2014/main" id="{CB3BA967-A70E-CF78-B59E-D472F645D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819275"/>
            <a:ext cx="8424863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3. </a:t>
            </a:r>
            <a:r>
              <a:rPr lang="zh-TW" altLang="en-US" sz="2400">
                <a:latin typeface="Times New Roman" panose="02020603050405020304" pitchFamily="18" charset="0"/>
                <a:ea typeface="新細明體" panose="02020500000000000000" pitchFamily="18" charset="-120"/>
              </a:rPr>
              <a:t>請以</a:t>
            </a:r>
            <a:r>
              <a:rPr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《</a:t>
            </a:r>
            <a:r>
              <a:rPr lang="zh-TW" altLang="en-US" sz="2400">
                <a:latin typeface="Times New Roman" panose="02020603050405020304" pitchFamily="18" charset="0"/>
                <a:ea typeface="新細明體" panose="02020500000000000000" pitchFamily="18" charset="-120"/>
              </a:rPr>
              <a:t>雲</a:t>
            </a:r>
            <a:r>
              <a:rPr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》</a:t>
            </a:r>
            <a:r>
              <a:rPr lang="zh-TW" altLang="en-US" sz="2400">
                <a:latin typeface="Times New Roman" panose="02020603050405020304" pitchFamily="18" charset="0"/>
                <a:ea typeface="新細明體" panose="02020500000000000000" pitchFamily="18" charset="-120"/>
              </a:rPr>
              <a:t>為題作聯想，並抒發相應的情感。</a:t>
            </a:r>
          </a:p>
        </p:txBody>
      </p:sp>
      <p:sp>
        <p:nvSpPr>
          <p:cNvPr id="26628" name="Text Box 4">
            <a:extLst>
              <a:ext uri="{FF2B5EF4-FFF2-40B4-BE49-F238E27FC236}">
                <a16:creationId xmlns:a16="http://schemas.microsoft.com/office/drawing/2014/main" id="{02C49D6B-835D-F4FE-22F0-20AD0B7D6B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初中課室作文（中一）</a:t>
            </a:r>
          </a:p>
        </p:txBody>
      </p:sp>
      <p:sp>
        <p:nvSpPr>
          <p:cNvPr id="26629" name="Text Box 5">
            <a:extLst>
              <a:ext uri="{FF2B5EF4-FFF2-40B4-BE49-F238E27FC236}">
                <a16:creationId xmlns:a16="http://schemas.microsoft.com/office/drawing/2014/main" id="{D95C4F5E-B970-B4B2-C4CD-15DE4F141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單元二 </a:t>
            </a:r>
            <a:r>
              <a:rPr lang="zh-TW" altLang="zh-CN" sz="2800" b="1">
                <a:latin typeface="Tahom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第一課</a:t>
            </a:r>
            <a:endParaRPr lang="zh-TW" altLang="en-US" sz="2800" b="1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6630" name="Oval 20">
            <a:extLst>
              <a:ext uri="{FF2B5EF4-FFF2-40B4-BE49-F238E27FC236}">
                <a16:creationId xmlns:a16="http://schemas.microsoft.com/office/drawing/2014/main" id="{103F15DF-7674-D45E-C720-E104B9452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2997200"/>
            <a:ext cx="1873250" cy="1800225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4533" name="AutoShape 21">
            <a:extLst>
              <a:ext uri="{FF2B5EF4-FFF2-40B4-BE49-F238E27FC236}">
                <a16:creationId xmlns:a16="http://schemas.microsoft.com/office/drawing/2014/main" id="{4A3AD557-1C99-1037-8C1F-8302C3B46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294188"/>
            <a:ext cx="2592387" cy="1295400"/>
          </a:xfrm>
          <a:prstGeom prst="wedgeRectCallout">
            <a:avLst>
              <a:gd name="adj1" fmla="val 65065"/>
              <a:gd name="adj2" fmla="val -33213"/>
            </a:avLst>
          </a:prstGeom>
          <a:solidFill>
            <a:srgbClr val="FFFF99"/>
          </a:solidFill>
          <a:ln>
            <a:noFill/>
          </a:ln>
          <a:effectLst>
            <a:prstShdw prst="shdw17" dist="17961" dir="2700000">
              <a:srgbClr val="99995C"/>
            </a:prstShdw>
          </a:effectLst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kumimoji="0" lang="zh-TW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看！天空上飄着幾朵雲，多麼潔白！這不禁讓我回想起兒時純真的我們！</a:t>
            </a:r>
          </a:p>
          <a:p>
            <a:pPr algn="l" eaLnBrk="1" hangingPunct="1"/>
            <a:r>
              <a:rPr kumimoji="0" lang="zh-TW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　　</a:t>
            </a:r>
          </a:p>
        </p:txBody>
      </p:sp>
      <p:sp>
        <p:nvSpPr>
          <p:cNvPr id="64534" name="Text Box 22">
            <a:extLst>
              <a:ext uri="{FF2B5EF4-FFF2-40B4-BE49-F238E27FC236}">
                <a16:creationId xmlns:a16="http://schemas.microsoft.com/office/drawing/2014/main" id="{319E93B3-2BDE-1E86-9D1F-057DB6553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566988"/>
            <a:ext cx="3168650" cy="10064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 sz="2000" b="1">
                <a:solidFill>
                  <a:srgbClr val="FF5050"/>
                </a:solidFill>
                <a:ea typeface="標楷體" panose="03000509000000000000" pitchFamily="65" charset="-120"/>
              </a:rPr>
              <a:t>聯想：從顏色的潔白聯想到純真的童年生活。</a:t>
            </a:r>
          </a:p>
          <a:p>
            <a:pPr algn="l" eaLnBrk="1" hangingPunct="1"/>
            <a:r>
              <a:rPr lang="zh-TW" altLang="en-US" sz="2000" b="1">
                <a:solidFill>
                  <a:srgbClr val="FF5050"/>
                </a:solidFill>
                <a:ea typeface="標楷體" panose="03000509000000000000" pitchFamily="65" charset="-120"/>
              </a:rPr>
              <a:t>情感：感歎</a:t>
            </a:r>
          </a:p>
        </p:txBody>
      </p:sp>
      <p:sp>
        <p:nvSpPr>
          <p:cNvPr id="64535" name="AutoShape 23">
            <a:extLst>
              <a:ext uri="{FF2B5EF4-FFF2-40B4-BE49-F238E27FC236}">
                <a16:creationId xmlns:a16="http://schemas.microsoft.com/office/drawing/2014/main" id="{7DB5C597-16CF-473F-FA27-E136628E77D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656557" y="3753643"/>
            <a:ext cx="431800" cy="360363"/>
          </a:xfrm>
          <a:prstGeom prst="rightArrow">
            <a:avLst>
              <a:gd name="adj1" fmla="val 50000"/>
              <a:gd name="adj2" fmla="val 29956"/>
            </a:avLst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64536" name="Text Box 24">
            <a:extLst>
              <a:ext uri="{FF2B5EF4-FFF2-40B4-BE49-F238E27FC236}">
                <a16:creationId xmlns:a16="http://schemas.microsoft.com/office/drawing/2014/main" id="{F831A020-F471-6D6E-9C9D-813F4897D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5013325"/>
            <a:ext cx="3455987" cy="7016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 sz="2000" b="1">
                <a:solidFill>
                  <a:srgbClr val="FF5050"/>
                </a:solidFill>
                <a:ea typeface="標楷體" panose="03000509000000000000" pitchFamily="65" charset="-120"/>
              </a:rPr>
              <a:t>聯想：從隨風飄浮想到自由</a:t>
            </a:r>
          </a:p>
          <a:p>
            <a:pPr algn="l" eaLnBrk="1" hangingPunct="1"/>
            <a:r>
              <a:rPr lang="zh-TW" altLang="en-US" sz="2000" b="1">
                <a:solidFill>
                  <a:srgbClr val="FF5050"/>
                </a:solidFill>
                <a:ea typeface="標楷體" panose="03000509000000000000" pitchFamily="65" charset="-120"/>
              </a:rPr>
              <a:t>情感：羨慕</a:t>
            </a:r>
          </a:p>
        </p:txBody>
      </p:sp>
      <p:sp>
        <p:nvSpPr>
          <p:cNvPr id="64537" name="AutoShape 25">
            <a:extLst>
              <a:ext uri="{FF2B5EF4-FFF2-40B4-BE49-F238E27FC236}">
                <a16:creationId xmlns:a16="http://schemas.microsoft.com/office/drawing/2014/main" id="{1A6FFDCD-4ED7-1CBF-3B64-C7263A890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781300"/>
            <a:ext cx="2592388" cy="1366838"/>
          </a:xfrm>
          <a:prstGeom prst="wedgeRectCallout">
            <a:avLst>
              <a:gd name="adj1" fmla="val -70148"/>
              <a:gd name="adj2" fmla="val 13532"/>
            </a:avLst>
          </a:prstGeom>
          <a:solidFill>
            <a:srgbClr val="FFFF99"/>
          </a:solidFill>
          <a:ln>
            <a:noFill/>
          </a:ln>
          <a:effectLst>
            <a:prstShdw prst="shdw17" dist="17961" dir="2700000">
              <a:srgbClr val="99995C"/>
            </a:prstShdw>
          </a:effectLst>
          <a:extLs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kumimoji="0" lang="zh-TW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我真希望自己能化作空中的一朵雲。這樣，我就可以享受自由自在的快樂！</a:t>
            </a:r>
          </a:p>
          <a:p>
            <a:pPr algn="l" eaLnBrk="1" hangingPunct="1"/>
            <a:r>
              <a:rPr kumimoji="0" lang="zh-TW" altLang="en-US" sz="2000">
                <a:latin typeface="Times New Roman" panose="02020603050405020304" pitchFamily="18" charset="0"/>
                <a:ea typeface="標楷體" panose="03000509000000000000" pitchFamily="65" charset="-120"/>
              </a:rPr>
              <a:t>　　</a:t>
            </a:r>
          </a:p>
        </p:txBody>
      </p:sp>
      <p:sp>
        <p:nvSpPr>
          <p:cNvPr id="64538" name="AutoShape 26">
            <a:extLst>
              <a:ext uri="{FF2B5EF4-FFF2-40B4-BE49-F238E27FC236}">
                <a16:creationId xmlns:a16="http://schemas.microsoft.com/office/drawing/2014/main" id="{96F09E9E-9152-D949-52B4-03F3F372DCDF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841332" y="4401343"/>
            <a:ext cx="431800" cy="360363"/>
          </a:xfrm>
          <a:prstGeom prst="rightArrow">
            <a:avLst>
              <a:gd name="adj1" fmla="val 50000"/>
              <a:gd name="adj2" fmla="val 29956"/>
            </a:avLst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6637" name="AutoShape 27">
            <a:hlinkClick r:id="rId4" action="ppaction://hlinksldjump"/>
            <a:extLst>
              <a:ext uri="{FF2B5EF4-FFF2-40B4-BE49-F238E27FC236}">
                <a16:creationId xmlns:a16="http://schemas.microsoft.com/office/drawing/2014/main" id="{744727B6-DB6B-1DB0-C688-8826F5390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237288"/>
            <a:ext cx="663575" cy="388937"/>
          </a:xfrm>
          <a:prstGeom prst="flowChartAlternateProcess">
            <a:avLst/>
          </a:prstGeom>
          <a:gradFill rotWithShape="1">
            <a:gsLst>
              <a:gs pos="0">
                <a:srgbClr val="00CCFF"/>
              </a:gs>
              <a:gs pos="50000">
                <a:srgbClr val="FFFFFF"/>
              </a:gs>
              <a:gs pos="100000">
                <a:srgbClr val="00CC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r>
              <a:rPr lang="zh-TW" altLang="en-US" b="1">
                <a:ea typeface="新細明體" panose="02020500000000000000" pitchFamily="18" charset="-120"/>
              </a:rPr>
              <a:t>返回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4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4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4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4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3" grpId="0" animBg="1"/>
      <p:bldP spid="64534" grpId="0" animBg="1"/>
      <p:bldP spid="64536" grpId="0" animBg="1"/>
      <p:bldP spid="645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>
            <a:extLst>
              <a:ext uri="{FF2B5EF4-FFF2-40B4-BE49-F238E27FC236}">
                <a16:creationId xmlns:a16="http://schemas.microsoft.com/office/drawing/2014/main" id="{F02560BC-7EB1-3062-8C95-8018A71E7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3" y="1773238"/>
            <a:ext cx="34242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en-US" altLang="zh-TW" sz="2800">
                <a:latin typeface="Times New Roman" panose="02020603050405020304" pitchFamily="18" charset="0"/>
                <a:ea typeface="新細明體" panose="02020500000000000000" pitchFamily="18" charset="-120"/>
              </a:rPr>
              <a:t> </a:t>
            </a:r>
            <a:r>
              <a:rPr lang="zh-TW" altLang="en-US" sz="2400" b="1">
                <a:latin typeface="Times New Roman" panose="02020603050405020304" pitchFamily="18" charset="0"/>
                <a:ea typeface="新細明體" panose="02020500000000000000" pitchFamily="18" charset="-120"/>
              </a:rPr>
              <a:t>角色代入</a:t>
            </a:r>
          </a:p>
        </p:txBody>
      </p:sp>
      <p:sp>
        <p:nvSpPr>
          <p:cNvPr id="27651" name="Rectangle 5">
            <a:extLst>
              <a:ext uri="{FF2B5EF4-FFF2-40B4-BE49-F238E27FC236}">
                <a16:creationId xmlns:a16="http://schemas.microsoft.com/office/drawing/2014/main" id="{5A9251A8-21B9-8707-0F6A-45038E14A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281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 sz="3200" b="1">
                <a:ea typeface="標楷體" panose="03000509000000000000" pitchFamily="65" charset="-120"/>
              </a:rPr>
              <a:t>直接抒情</a:t>
            </a:r>
          </a:p>
        </p:txBody>
      </p:sp>
      <p:sp>
        <p:nvSpPr>
          <p:cNvPr id="27652" name="Text Box 6">
            <a:extLst>
              <a:ext uri="{FF2B5EF4-FFF2-40B4-BE49-F238E27FC236}">
                <a16:creationId xmlns:a16="http://schemas.microsoft.com/office/drawing/2014/main" id="{216C4CFD-D7DC-7F99-3592-282337AC3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初中課室作文（中一）</a:t>
            </a:r>
          </a:p>
        </p:txBody>
      </p:sp>
      <p:sp>
        <p:nvSpPr>
          <p:cNvPr id="27653" name="Text Box 7">
            <a:extLst>
              <a:ext uri="{FF2B5EF4-FFF2-40B4-BE49-F238E27FC236}">
                <a16:creationId xmlns:a16="http://schemas.microsoft.com/office/drawing/2014/main" id="{667C704B-5789-A235-7EDB-4EC413280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單元二 </a:t>
            </a:r>
            <a:r>
              <a:rPr lang="zh-TW" altLang="zh-CN" sz="2800" b="1">
                <a:latin typeface="Tahom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第一課</a:t>
            </a:r>
            <a:endParaRPr lang="zh-TW" altLang="en-US" sz="2800" b="1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27654" name="Text Box 14">
            <a:extLst>
              <a:ext uri="{FF2B5EF4-FFF2-40B4-BE49-F238E27FC236}">
                <a16:creationId xmlns:a16="http://schemas.microsoft.com/office/drawing/2014/main" id="{DBAACC63-CE7E-6588-081A-53B7AD197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925" y="3032125"/>
            <a:ext cx="678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 sz="2000">
                <a:ea typeface="標楷體" panose="03000509000000000000" pitchFamily="65" charset="-120"/>
              </a:rPr>
              <a:t>　　角色代入，即</a:t>
            </a:r>
            <a:r>
              <a:rPr lang="zh-TW" altLang="en-US" sz="2000" b="1">
                <a:solidFill>
                  <a:srgbClr val="FF6600"/>
                </a:solidFill>
                <a:ea typeface="標楷體" panose="03000509000000000000" pitchFamily="65" charset="-120"/>
              </a:rPr>
              <a:t>代入事件中不同的角色</a:t>
            </a:r>
            <a:r>
              <a:rPr lang="zh-TW" altLang="en-US" sz="2000">
                <a:ea typeface="標楷體" panose="03000509000000000000" pitchFamily="65" charset="-120"/>
              </a:rPr>
              <a:t>，抒發各種感情。</a:t>
            </a:r>
          </a:p>
        </p:txBody>
      </p:sp>
      <p:sp>
        <p:nvSpPr>
          <p:cNvPr id="65538" name="Text Box 2">
            <a:extLst>
              <a:ext uri="{FF2B5EF4-FFF2-40B4-BE49-F238E27FC236}">
                <a16:creationId xmlns:a16="http://schemas.microsoft.com/office/drawing/2014/main" id="{468622F7-4F96-E175-336D-F401E9248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3744913"/>
            <a:ext cx="5616575" cy="7016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TW" altLang="en-US" sz="2000" b="1">
                <a:solidFill>
                  <a:srgbClr val="FF5050"/>
                </a:solidFill>
                <a:ea typeface="標楷體" panose="03000509000000000000" pitchFamily="65" charset="-120"/>
              </a:rPr>
              <a:t>藉此可以體會不同身分的人在同一狀況下的感受，從而使情感更為具體、真摯。</a:t>
            </a:r>
          </a:p>
        </p:txBody>
      </p:sp>
      <p:sp>
        <p:nvSpPr>
          <p:cNvPr id="65539" name="Line 3">
            <a:extLst>
              <a:ext uri="{FF2B5EF4-FFF2-40B4-BE49-F238E27FC236}">
                <a16:creationId xmlns:a16="http://schemas.microsoft.com/office/drawing/2014/main" id="{916BB6EA-9F6E-BF69-47CF-D2EF009F1A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92500" y="3429000"/>
            <a:ext cx="431800" cy="3143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5545" name="Rectangle 9">
            <a:extLst>
              <a:ext uri="{FF2B5EF4-FFF2-40B4-BE49-F238E27FC236}">
                <a16:creationId xmlns:a16="http://schemas.microsoft.com/office/drawing/2014/main" id="{ACC3E43D-93C2-392A-0FA6-FC0BE2FB6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068638"/>
            <a:ext cx="2590800" cy="3603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A060F82A-180A-56D2-F2DA-F507D6545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981075"/>
            <a:ext cx="4775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/>
            <a:r>
              <a:rPr lang="zh-CN" altLang="en-US" sz="3200" b="1">
                <a:ea typeface="標楷體" panose="03000509000000000000" pitchFamily="65" charset="-120"/>
              </a:rPr>
              <a:t>課堂活動</a:t>
            </a:r>
            <a:endParaRPr lang="en-US" altLang="zh-CN" sz="3200" b="1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67587" name="Text Box 3">
            <a:extLst>
              <a:ext uri="{FF2B5EF4-FFF2-40B4-BE49-F238E27FC236}">
                <a16:creationId xmlns:a16="http://schemas.microsoft.com/office/drawing/2014/main" id="{623B1EC1-F5FE-4B1B-8851-F0A845B06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700213"/>
            <a:ext cx="8424862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4. </a:t>
            </a:r>
            <a:r>
              <a:rPr lang="zh-TW" altLang="en-US" sz="2400">
                <a:latin typeface="Times New Roman" panose="02020603050405020304" pitchFamily="18" charset="0"/>
                <a:ea typeface="新細明體" panose="02020500000000000000" pitchFamily="18" charset="-120"/>
              </a:rPr>
              <a:t>以</a:t>
            </a:r>
            <a:r>
              <a:rPr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《</a:t>
            </a:r>
            <a:r>
              <a:rPr lang="zh-TW" altLang="en-US" sz="2400">
                <a:latin typeface="Times New Roman" panose="02020603050405020304" pitchFamily="18" charset="0"/>
                <a:ea typeface="新細明體" panose="02020500000000000000" pitchFamily="18" charset="-120"/>
              </a:rPr>
              <a:t>一節中文課</a:t>
            </a:r>
            <a:r>
              <a:rPr lang="en-US" altLang="zh-TW" sz="2400">
                <a:latin typeface="Times New Roman" panose="02020603050405020304" pitchFamily="18" charset="0"/>
                <a:ea typeface="新細明體" panose="02020500000000000000" pitchFamily="18" charset="-120"/>
              </a:rPr>
              <a:t>》</a:t>
            </a:r>
            <a:r>
              <a:rPr lang="zh-TW" altLang="en-US" sz="2400">
                <a:latin typeface="Times New Roman" panose="02020603050405020304" pitchFamily="18" charset="0"/>
                <a:ea typeface="新細明體" panose="02020500000000000000" pitchFamily="18" charset="-120"/>
              </a:rPr>
              <a:t>為題，老師與學生互換角色，抒發情感。</a:t>
            </a:r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id="{10E11FA8-2F22-B52B-FFBB-06C8C313E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98425"/>
            <a:ext cx="4773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3200" b="1">
                <a:latin typeface="Tahoma" panose="020B0604030504040204" pitchFamily="34" charset="0"/>
                <a:ea typeface="新細明體" panose="02020500000000000000" pitchFamily="18" charset="-120"/>
              </a:rPr>
              <a:t>初中課室作文（中一）</a:t>
            </a:r>
          </a:p>
        </p:txBody>
      </p:sp>
      <p:sp>
        <p:nvSpPr>
          <p:cNvPr id="29701" name="Text Box 5">
            <a:extLst>
              <a:ext uri="{FF2B5EF4-FFF2-40B4-BE49-F238E27FC236}">
                <a16:creationId xmlns:a16="http://schemas.microsoft.com/office/drawing/2014/main" id="{7C0E97F4-0859-A38B-2579-6148D5E06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1400" y="188913"/>
            <a:ext cx="305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單元二 </a:t>
            </a:r>
            <a:r>
              <a:rPr lang="zh-TW" altLang="zh-CN" sz="2800" b="1">
                <a:latin typeface="Tahoma" panose="020B0604030504040204" pitchFamily="34" charset="0"/>
                <a:ea typeface="新細明體" panose="02020500000000000000" pitchFamily="18" charset="-120"/>
              </a:rPr>
              <a:t> </a:t>
            </a:r>
            <a:r>
              <a:rPr lang="zh-CN" altLang="en-US" sz="2800" b="1">
                <a:latin typeface="Tahoma" panose="020B0604030504040204" pitchFamily="34" charset="0"/>
                <a:ea typeface="新細明體" panose="02020500000000000000" pitchFamily="18" charset="-120"/>
              </a:rPr>
              <a:t>第一課</a:t>
            </a:r>
            <a:endParaRPr lang="zh-TW" altLang="en-US" sz="2800" b="1">
              <a:latin typeface="Tahoma" panose="020B0604030504040204" pitchFamily="34" charset="0"/>
              <a:ea typeface="新細明體" panose="02020500000000000000" pitchFamily="18" charset="-120"/>
            </a:endParaRPr>
          </a:p>
        </p:txBody>
      </p:sp>
      <p:sp>
        <p:nvSpPr>
          <p:cNvPr id="67610" name="Text Box 26">
            <a:extLst>
              <a:ext uri="{FF2B5EF4-FFF2-40B4-BE49-F238E27FC236}">
                <a16:creationId xmlns:a16="http://schemas.microsoft.com/office/drawing/2014/main" id="{94FD584C-3259-589D-6A2D-3E6CFA35D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60950"/>
            <a:ext cx="75612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2000" b="1">
                <a:latin typeface="標楷體" panose="03000509000000000000" pitchFamily="65" charset="-120"/>
                <a:ea typeface="標楷體" panose="03000509000000000000" pitchFamily="65" charset="-120"/>
              </a:rPr>
              <a:t>情景</a:t>
            </a: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1</a:t>
            </a:r>
            <a:r>
              <a:rPr lang="en-US" altLang="zh-TW" sz="2000" b="1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000" b="1">
                <a:latin typeface="標楷體" panose="03000509000000000000" pitchFamily="65" charset="-120"/>
                <a:ea typeface="標楷體" panose="03000509000000000000" pitchFamily="65" charset="-120"/>
              </a:rPr>
              <a:t>老師在講台上講課，台下有兩個同學在竊竊私語。</a:t>
            </a:r>
          </a:p>
        </p:txBody>
      </p:sp>
      <p:sp>
        <p:nvSpPr>
          <p:cNvPr id="67611" name="Text Box 27">
            <a:extLst>
              <a:ext uri="{FF2B5EF4-FFF2-40B4-BE49-F238E27FC236}">
                <a16:creationId xmlns:a16="http://schemas.microsoft.com/office/drawing/2014/main" id="{658A4F73-0CA9-D6FF-E16A-08AF66BED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494338"/>
            <a:ext cx="75612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TW" altLang="en-US" sz="2000" b="1">
                <a:latin typeface="標楷體" panose="03000509000000000000" pitchFamily="65" charset="-120"/>
                <a:ea typeface="標楷體" panose="03000509000000000000" pitchFamily="65" charset="-120"/>
              </a:rPr>
              <a:t>情景</a:t>
            </a:r>
            <a:r>
              <a:rPr lang="en-US" altLang="zh-TW" sz="2000">
                <a:latin typeface="Times New Roman" panose="02020603050405020304" pitchFamily="18" charset="0"/>
                <a:ea typeface="新細明體" panose="02020500000000000000" pitchFamily="18" charset="-120"/>
              </a:rPr>
              <a:t>2</a:t>
            </a:r>
            <a:r>
              <a:rPr lang="en-US" altLang="zh-TW" sz="2000" b="1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000" b="1">
                <a:latin typeface="標楷體" panose="03000509000000000000" pitchFamily="65" charset="-120"/>
                <a:ea typeface="標楷體" panose="03000509000000000000" pitchFamily="65" charset="-120"/>
              </a:rPr>
              <a:t>老師提問問題，但沒有人響應，鴉雀無聲。</a:t>
            </a:r>
          </a:p>
        </p:txBody>
      </p:sp>
      <p:sp>
        <p:nvSpPr>
          <p:cNvPr id="67613" name="Text Box 29">
            <a:extLst>
              <a:ext uri="{FF2B5EF4-FFF2-40B4-BE49-F238E27FC236}">
                <a16:creationId xmlns:a16="http://schemas.microsoft.com/office/drawing/2014/main" id="{8AFFFE3F-B3AC-1CC2-BCEA-49B472FC2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4629150"/>
            <a:ext cx="1582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400" b="1">
                <a:ea typeface="標楷體" panose="03000509000000000000" pitchFamily="65" charset="-120"/>
              </a:rPr>
              <a:t>提示：</a:t>
            </a:r>
          </a:p>
        </p:txBody>
      </p:sp>
      <p:sp>
        <p:nvSpPr>
          <p:cNvPr id="29705" name="AutoShape 32">
            <a:extLst>
              <a:ext uri="{FF2B5EF4-FFF2-40B4-BE49-F238E27FC236}">
                <a16:creationId xmlns:a16="http://schemas.microsoft.com/office/drawing/2014/main" id="{AD1EDA88-9980-F8C7-B113-67E4E78DB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1438" y="3344863"/>
            <a:ext cx="792162" cy="503237"/>
          </a:xfrm>
          <a:prstGeom prst="leftRightArrow">
            <a:avLst>
              <a:gd name="adj1" fmla="val 50000"/>
              <a:gd name="adj2" fmla="val 31483"/>
            </a:avLst>
          </a:prstGeom>
          <a:solidFill>
            <a:srgbClr val="99CCFF"/>
          </a:solidFill>
          <a:ln w="19050" algn="ctr">
            <a:solidFill>
              <a:srgbClr val="99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1pPr>
            <a:lvl2pPr marL="742950" indent="-28575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2pPr>
            <a:lvl3pPr marL="11430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3pPr>
            <a:lvl4pPr marL="16002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4pPr>
            <a:lvl5pPr marL="2057400" indent="-228600" algn="ctr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MS PMincho" panose="02020600040205080304" pitchFamily="18" charset="-128"/>
                <a:sym typeface="Wingdings" panose="05000000000000000000" pitchFamily="2" charset="2"/>
              </a:defRPr>
            </a:lvl9pPr>
          </a:lstStyle>
          <a:p>
            <a:pPr eaLnBrk="1" hangingPunct="1"/>
            <a:endParaRPr lang="zh-CN" altLang="en-US"/>
          </a:p>
        </p:txBody>
      </p:sp>
      <p:pic>
        <p:nvPicPr>
          <p:cNvPr id="29706" name="Picture 36">
            <a:extLst>
              <a:ext uri="{FF2B5EF4-FFF2-40B4-BE49-F238E27FC236}">
                <a16:creationId xmlns:a16="http://schemas.microsoft.com/office/drawing/2014/main" id="{95213097-49AF-526C-4300-07212E74E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0" y="2336800"/>
            <a:ext cx="167322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7" name="Picture 37">
            <a:extLst>
              <a:ext uri="{FF2B5EF4-FFF2-40B4-BE49-F238E27FC236}">
                <a16:creationId xmlns:a16="http://schemas.microsoft.com/office/drawing/2014/main" id="{282B2657-D630-9DC8-B9B4-EEB7807FD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2316163"/>
            <a:ext cx="1676400" cy="229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67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7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10" grpId="0"/>
      <p:bldP spid="67611" grpId="0"/>
      <p:bldP spid="67613" grpId="0"/>
    </p:bld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Mincho" panose="02020600040205080304" pitchFamily="18" charset="-128"/>
            <a:sym typeface="Wingdings" panose="05000000000000000000" pitchFamily="2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PMincho" panose="02020600040205080304" pitchFamily="18" charset="-128"/>
            <a:sym typeface="Wingdings" panose="05000000000000000000" pitchFamily="2" charset="2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1717</TotalTime>
  <Words>2971</Words>
  <Application>Microsoft Office PowerPoint</Application>
  <PresentationFormat>全屏显示(4:3)</PresentationFormat>
  <Paragraphs>244</Paragraphs>
  <Slides>24</Slides>
  <Notes>5</Notes>
  <HiddenSlides>0</HiddenSlides>
  <MMClips>3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標楷體</vt:lpstr>
      <vt:lpstr>新細明體</vt:lpstr>
      <vt:lpstr>Arial</vt:lpstr>
      <vt:lpstr>Calibri</vt:lpstr>
      <vt:lpstr>Tahoma</vt:lpstr>
      <vt:lpstr>Times New Roman</vt:lpstr>
      <vt:lpstr>Verdana</vt:lpstr>
      <vt:lpstr>預設簡報設計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ocean.chan</dc:creator>
  <cp:lastModifiedBy>lei shi</cp:lastModifiedBy>
  <cp:revision>606</cp:revision>
  <dcterms:created xsi:type="dcterms:W3CDTF">2013-03-11T00:59:07Z</dcterms:created>
  <dcterms:modified xsi:type="dcterms:W3CDTF">2025-07-22T04:07:58Z</dcterms:modified>
</cp:coreProperties>
</file>