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9" r:id="rId3"/>
    <p:sldId id="279" r:id="rId4"/>
    <p:sldId id="292" r:id="rId5"/>
    <p:sldId id="293" r:id="rId6"/>
    <p:sldId id="294" r:id="rId7"/>
    <p:sldId id="295" r:id="rId8"/>
    <p:sldId id="296" r:id="rId9"/>
    <p:sldId id="297" r:id="rId10"/>
    <p:sldId id="260" r:id="rId11"/>
    <p:sldId id="280" r:id="rId12"/>
    <p:sldId id="291" r:id="rId13"/>
    <p:sldId id="281" r:id="rId14"/>
    <p:sldId id="282" r:id="rId15"/>
    <p:sldId id="268" r:id="rId16"/>
    <p:sldId id="269" r:id="rId17"/>
    <p:sldId id="271" r:id="rId18"/>
    <p:sldId id="283" r:id="rId19"/>
    <p:sldId id="284" r:id="rId20"/>
    <p:sldId id="285" r:id="rId21"/>
    <p:sldId id="275" r:id="rId22"/>
    <p:sldId id="286" r:id="rId23"/>
    <p:sldId id="287" r:id="rId24"/>
    <p:sldId id="288" r:id="rId25"/>
    <p:sldId id="277" r:id="rId26"/>
    <p:sldId id="278" r:id="rId27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rgbClr val="FF0000"/>
        </a:solidFill>
        <a:latin typeface="Arial" panose="020B0604020202020204" pitchFamily="34" charset="0"/>
        <a:ea typeface="標楷體" panose="03000509000000000000" pitchFamily="65" charset="-120"/>
        <a:cs typeface="+mn-cs"/>
        <a:sym typeface="Wingdings" panose="05000000000000000000" pitchFamily="2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rgbClr val="FF0000"/>
        </a:solidFill>
        <a:latin typeface="Arial" panose="020B0604020202020204" pitchFamily="34" charset="0"/>
        <a:ea typeface="標楷體" panose="03000509000000000000" pitchFamily="65" charset="-120"/>
        <a:cs typeface="+mn-cs"/>
        <a:sym typeface="Wingdings" panose="05000000000000000000" pitchFamily="2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rgbClr val="FF0000"/>
        </a:solidFill>
        <a:latin typeface="Arial" panose="020B0604020202020204" pitchFamily="34" charset="0"/>
        <a:ea typeface="標楷體" panose="03000509000000000000" pitchFamily="65" charset="-120"/>
        <a:cs typeface="+mn-cs"/>
        <a:sym typeface="Wingdings" panose="05000000000000000000" pitchFamily="2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rgbClr val="FF0000"/>
        </a:solidFill>
        <a:latin typeface="Arial" panose="020B0604020202020204" pitchFamily="34" charset="0"/>
        <a:ea typeface="標楷體" panose="03000509000000000000" pitchFamily="65" charset="-120"/>
        <a:cs typeface="+mn-cs"/>
        <a:sym typeface="Wingdings" panose="05000000000000000000" pitchFamily="2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rgbClr val="FF0000"/>
        </a:solidFill>
        <a:latin typeface="Arial" panose="020B0604020202020204" pitchFamily="34" charset="0"/>
        <a:ea typeface="標楷體" panose="03000509000000000000" pitchFamily="65" charset="-120"/>
        <a:cs typeface="+mn-cs"/>
        <a:sym typeface="Wingdings" panose="05000000000000000000" pitchFamily="2" charset="2"/>
      </a:defRPr>
    </a:lvl5pPr>
    <a:lvl6pPr marL="2286000" algn="l" defTabSz="914400" rtl="0" eaLnBrk="1" latinLnBrk="0" hangingPunct="1">
      <a:defRPr kumimoji="1" b="1" kern="1200">
        <a:solidFill>
          <a:srgbClr val="FF0000"/>
        </a:solidFill>
        <a:latin typeface="Arial" panose="020B0604020202020204" pitchFamily="34" charset="0"/>
        <a:ea typeface="標楷體" panose="03000509000000000000" pitchFamily="65" charset="-120"/>
        <a:cs typeface="+mn-cs"/>
        <a:sym typeface="Wingdings" panose="05000000000000000000" pitchFamily="2" charset="2"/>
      </a:defRPr>
    </a:lvl6pPr>
    <a:lvl7pPr marL="2743200" algn="l" defTabSz="914400" rtl="0" eaLnBrk="1" latinLnBrk="0" hangingPunct="1">
      <a:defRPr kumimoji="1" b="1" kern="1200">
        <a:solidFill>
          <a:srgbClr val="FF0000"/>
        </a:solidFill>
        <a:latin typeface="Arial" panose="020B0604020202020204" pitchFamily="34" charset="0"/>
        <a:ea typeface="標楷體" panose="03000509000000000000" pitchFamily="65" charset="-120"/>
        <a:cs typeface="+mn-cs"/>
        <a:sym typeface="Wingdings" panose="05000000000000000000" pitchFamily="2" charset="2"/>
      </a:defRPr>
    </a:lvl7pPr>
    <a:lvl8pPr marL="3200400" algn="l" defTabSz="914400" rtl="0" eaLnBrk="1" latinLnBrk="0" hangingPunct="1">
      <a:defRPr kumimoji="1" b="1" kern="1200">
        <a:solidFill>
          <a:srgbClr val="FF0000"/>
        </a:solidFill>
        <a:latin typeface="Arial" panose="020B0604020202020204" pitchFamily="34" charset="0"/>
        <a:ea typeface="標楷體" panose="03000509000000000000" pitchFamily="65" charset="-120"/>
        <a:cs typeface="+mn-cs"/>
        <a:sym typeface="Wingdings" panose="05000000000000000000" pitchFamily="2" charset="2"/>
      </a:defRPr>
    </a:lvl8pPr>
    <a:lvl9pPr marL="3657600" algn="l" defTabSz="914400" rtl="0" eaLnBrk="1" latinLnBrk="0" hangingPunct="1">
      <a:defRPr kumimoji="1" b="1" kern="1200">
        <a:solidFill>
          <a:srgbClr val="FF0000"/>
        </a:solidFill>
        <a:latin typeface="Arial" panose="020B0604020202020204" pitchFamily="34" charset="0"/>
        <a:ea typeface="標楷體" panose="03000509000000000000" pitchFamily="65" charset="-120"/>
        <a:cs typeface="+mn-cs"/>
        <a:sym typeface="Wingdings" panose="05000000000000000000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FF"/>
    <a:srgbClr val="FF6600"/>
    <a:srgbClr val="FF9933"/>
    <a:srgbClr val="3399FF"/>
    <a:srgbClr val="0000FF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4" autoAdjust="0"/>
    <p:restoredTop sz="94660"/>
  </p:normalViewPr>
  <p:slideViewPr>
    <p:cSldViewPr>
      <p:cViewPr varScale="1">
        <p:scale>
          <a:sx n="120" d="100"/>
          <a:sy n="120" d="100"/>
        </p:scale>
        <p:origin x="13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0F7BDE4-97DC-A1EC-6345-FB4A2AAD6A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0" sz="1200" b="0">
                <a:solidFill>
                  <a:schemeClr val="tx1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149D242-3702-7024-9CD9-237970A7AA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0" sz="1200" b="0">
                <a:solidFill>
                  <a:schemeClr val="tx1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2F97932-654F-4E8C-B1C7-F8FDAB6DE52E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DE8E4F4E-DD61-91C7-28FB-2D3FC52ADF5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0" sz="1200" b="0">
                <a:solidFill>
                  <a:schemeClr val="tx1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F9BBA3AA-0AFC-2E55-AF82-F713E9B2A39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0" sz="1200" b="0">
                <a:solidFill>
                  <a:schemeClr val="tx1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BF666F3-F87D-411D-A586-CC2A24B20F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9F3A7AC-897D-EE84-4DF3-B5447EFF9F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0" sz="1200" b="0">
                <a:solidFill>
                  <a:schemeClr val="tx1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1271A8D-EC1F-326E-FE43-47FC32D1A7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0" sz="1200" b="0">
                <a:solidFill>
                  <a:schemeClr val="tx1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8ADA03D-B026-49AF-98E5-1F151A185ABC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8FC454F-FE29-D677-ACFE-94D1048A545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9762FF86-2A4E-025D-85C8-F38D5BA61E6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6CF9CA74-58FA-250E-7387-9CB6F2CF8E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0" sz="1200" b="0">
                <a:solidFill>
                  <a:schemeClr val="tx1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0C8136DB-05C4-9094-DCB9-BE27CE67AA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0" sz="1200" b="0">
                <a:solidFill>
                  <a:schemeClr val="tx1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11E373D-350B-453F-BC64-1D262844D31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1902ED1-420B-9321-CE81-6D737B08A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B058EF0-8FC4-7D5F-8849-AC97EFC53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/>
              <a:t>第一張</a:t>
            </a:r>
            <a:r>
              <a:rPr lang="en-US" altLang="zh-TW"/>
              <a:t>ppt</a:t>
            </a:r>
            <a:r>
              <a:rPr lang="zh-TW" altLang="en-US"/>
              <a:t>利用單元頁的圖片，引入學習重點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3D15162-6DB5-94D2-83BB-6F80864A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9B11BB0-1DB6-3AC8-3C0B-BC26D8D82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3B75BB7-AFCE-DA25-F691-74F79D17A9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FABBAE3-A022-19A2-D37C-21C8C461F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20457C4-43E6-3AEE-B550-6A57D4487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EF82406-88C9-A45B-CF70-4ACA09D80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9129776-0830-241D-9C7A-43446CDC47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041CA38-6408-E157-2C8F-0AAFD393A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838AEC-C830-4836-E675-B6FDB195F3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1E46CC3-7F26-3FE2-204B-30F459D59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DF6121A-A075-5971-108D-6B9C65B26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D2C91AA-1863-4B61-49FB-73BAA8B74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4B1E35D-43F8-E791-0A35-6AB4D6D56C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EAC9F14-DDCF-C22B-58F5-FD664C89B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90EF56E-B294-20F9-BFF6-62511D84E4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6CF389A-8CB3-BF95-7AB3-3591E73B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F9A85DC-DC59-E196-7A68-4A634E8F30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A124146-B600-EB35-4A90-5CBA56E0B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4DC3CF9-BBC4-0776-C289-D7665A57D5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D6AAE8B-CDBF-CBE3-9750-EF886490D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4D1C8DF-D4D9-8C98-D0B9-83A65D389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71403D1-CCAE-CF8D-843D-8E6685E5B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31CB49-72C0-B3C5-6DE9-AE15B2B5C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1B9368-7A80-1823-5C3E-E6DE1673C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AE10EB-DAC6-18CB-988B-6DDBC31FB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5968-1427-45B5-80B5-BAC1DF6791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791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E157A1-DD2B-82F9-3CBC-9A264ACFB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7A07BC-48F1-ADA3-5E7A-3C904A74C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0E9426-4ECB-322B-1507-EB27A5876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8B794-D6E2-482B-8270-1163EB208F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277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F4A470-107B-FDB6-EED5-9D283D241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471641-AECA-E580-FA4D-D8F6DBA3CA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234186-B827-9019-F50E-FB90BE3850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3061-F44F-4C57-B00C-2940387473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187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869E01-C135-6541-655A-37382862E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FFBD9B-738C-7918-A132-02425C8E31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48E78-B0DF-7449-00E9-3FFC6681A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EECD0-7201-42D0-A2E5-BE95AA90EE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824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90D98A-A4F0-1751-01ED-BBF2233EB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C7630-1A40-362D-4521-A8CE643DF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D128F3-64E1-95C7-1D64-0FA3ECF3A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0E6D3-97D3-4A61-AAE7-35FCD9BD9B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694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DEF368-0D47-5A99-3F62-146D4A977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E2A121-8331-8182-622E-7505F642E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D207AD-F249-E9DA-A030-7DDC9E54F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A3E15-07DD-4CDB-9F7A-DE21BE5571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594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B2FAAD-288E-FB52-0022-9AC6BA84E2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EE96BB-426D-C16D-5FE1-53F870FAF3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81586F-B490-50CD-A447-196E5FA3B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7A23C-31BD-466A-A23A-FD714436EA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717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7C110D-98F8-C7A9-8934-0BE14744C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DFE6A1-E926-A846-32C8-EE6CD181F5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778D4A-0E32-B50B-9F61-6AA58B792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652A-1B73-4A81-BA0C-B645E3633E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016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17ECA7-0945-935A-CA4F-D0E3902D14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A696E9-86DC-5771-CFBF-AFC580AE67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82D35E-F9D7-350B-9C0F-D5CA6ED6E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D3AC8-CFD6-4531-B342-B708677890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341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57ADC3-4AC0-4F03-F816-E4A3011FB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03DE0B-BFF3-6602-4197-017C3C8DE6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3C357D-414C-B60F-3827-086B36432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2B280-01EB-49F2-824E-1B7CB4CFC9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888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99A74-E22E-6232-CED8-C8D4DFCD7E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D8828-EDB5-9CD2-9600-B8CBD8F9DC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2F0663-904B-0CD6-01D8-8909E109A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0B353-D295-47B5-9722-6C67AB0106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29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E3D390-A320-380F-43B6-B008CB65C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1C429F-82FC-0E93-1355-71AC67DEF5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9622B7-21F2-3B88-41A8-CE899E6AF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CA5C9-D455-4733-ABB8-0E23C0485F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126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B7CFCF2-FFC3-CF63-08FA-B50980085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351FB0-3330-5AAA-D92C-0B5F2C9DA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944719-E6A4-1DE2-CEB7-687967994A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668D5E7-1B6E-DA7A-169A-BB24749A4D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E5836A1-765A-7EB7-CF43-AA01A4E9EF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3CCD4293-2660-4666-9A0E-DD63600A57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7" descr="圖片1">
            <a:extLst>
              <a:ext uri="{FF2B5EF4-FFF2-40B4-BE49-F238E27FC236}">
                <a16:creationId xmlns:a16="http://schemas.microsoft.com/office/drawing/2014/main" id="{321C621D-ADED-5DD3-CBA2-52E46825FB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7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4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5" Type="http://schemas.microsoft.com/office/2007/relationships/media" Target="../media/media5.mp3"/><Relationship Id="rId10" Type="http://schemas.openxmlformats.org/officeDocument/2006/relationships/image" Target="../media/image12.png"/><Relationship Id="rId4" Type="http://schemas.openxmlformats.org/officeDocument/2006/relationships/audio" Target="../media/media4.mp3"/><Relationship Id="rId9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>
            <a:extLst>
              <a:ext uri="{FF2B5EF4-FFF2-40B4-BE49-F238E27FC236}">
                <a16:creationId xmlns:a16="http://schemas.microsoft.com/office/drawing/2014/main" id="{DFCA8652-1A39-4705-6CF5-E07B99C32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4099" name="Text Box 8">
            <a:extLst>
              <a:ext uri="{FF2B5EF4-FFF2-40B4-BE49-F238E27FC236}">
                <a16:creationId xmlns:a16="http://schemas.microsoft.com/office/drawing/2014/main" id="{ECFA5B64-6698-3D8C-8E8A-DCC33D1CD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15888"/>
            <a:ext cx="1762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單元三</a:t>
            </a:r>
          </a:p>
        </p:txBody>
      </p:sp>
      <p:sp>
        <p:nvSpPr>
          <p:cNvPr id="4100" name="Text Box 11">
            <a:extLst>
              <a:ext uri="{FF2B5EF4-FFF2-40B4-BE49-F238E27FC236}">
                <a16:creationId xmlns:a16="http://schemas.microsoft.com/office/drawing/2014/main" id="{1877B08C-9360-5BC3-28AD-2037295F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96975"/>
            <a:ext cx="691197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第一課：描寫方法（一）</a:t>
            </a:r>
          </a:p>
        </p:txBody>
      </p:sp>
      <p:sp>
        <p:nvSpPr>
          <p:cNvPr id="4101" name="Rectangle 47">
            <a:hlinkClick r:id="rId3" action="ppaction://hlinksldjump"/>
            <a:extLst>
              <a:ext uri="{FF2B5EF4-FFF2-40B4-BE49-F238E27FC236}">
                <a16:creationId xmlns:a16="http://schemas.microsoft.com/office/drawing/2014/main" id="{680982D6-E793-3E4B-D22B-51B379DA4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1844675"/>
            <a:ext cx="3000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 b="0">
                <a:latin typeface="Times New Roman" panose="02020603050405020304" pitchFamily="18" charset="0"/>
                <a:ea typeface="標楷體" panose="03000509000000000000" pitchFamily="65" charset="-120"/>
              </a:rPr>
              <a:t>靜態描寫</a:t>
            </a:r>
            <a:r>
              <a:rPr lang="zh-TW" altLang="en-US" sz="2800" b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8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2" name="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876A8456-9E50-7E76-FD5A-D5BDDDB7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2493963"/>
            <a:ext cx="3000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 b="0">
                <a:latin typeface="Times New Roman" panose="02020603050405020304" pitchFamily="18" charset="0"/>
                <a:ea typeface="標楷體" panose="03000509000000000000" pitchFamily="65" charset="-120"/>
              </a:rPr>
              <a:t>動態描寫</a:t>
            </a:r>
            <a:r>
              <a:rPr lang="zh-TW" altLang="en-US" sz="2800" b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80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Rectangle 47">
            <a:hlinkClick r:id="rId5" action="ppaction://hlinksldjump"/>
            <a:extLst>
              <a:ext uri="{FF2B5EF4-FFF2-40B4-BE49-F238E27FC236}">
                <a16:creationId xmlns:a16="http://schemas.microsoft.com/office/drawing/2014/main" id="{EAC8E7A1-0E04-5360-8572-8811E8E11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76700"/>
            <a:ext cx="3635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TW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en-US" altLang="zh-CN" sz="2800" b="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 b="0">
                <a:latin typeface="Times New Roman" panose="02020603050405020304" pitchFamily="18" charset="0"/>
                <a:ea typeface="標楷體" panose="03000509000000000000" pitchFamily="65" charset="-120"/>
              </a:rPr>
              <a:t>人物描寫</a:t>
            </a:r>
          </a:p>
        </p:txBody>
      </p:sp>
      <p:sp>
        <p:nvSpPr>
          <p:cNvPr id="4104" name="Text Box 18">
            <a:extLst>
              <a:ext uri="{FF2B5EF4-FFF2-40B4-BE49-F238E27FC236}">
                <a16:creationId xmlns:a16="http://schemas.microsoft.com/office/drawing/2014/main" id="{1A98AC98-CF3A-0768-EC7A-A7FF4CCC7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429000"/>
            <a:ext cx="5256213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CN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課：描寫方法（二）</a:t>
            </a: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>
            <a:extLst>
              <a:ext uri="{FF2B5EF4-FFF2-40B4-BE49-F238E27FC236}">
                <a16:creationId xmlns:a16="http://schemas.microsoft.com/office/drawing/2014/main" id="{C817F909-9A75-D158-2CA7-206DC2854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263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描寫方法（一）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16387" name="Text Box 13">
            <a:extLst>
              <a:ext uri="{FF2B5EF4-FFF2-40B4-BE49-F238E27FC236}">
                <a16:creationId xmlns:a16="http://schemas.microsoft.com/office/drawing/2014/main" id="{DC6F68D1-BE62-63F8-E3F6-828DCBB37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>
                <a:latin typeface="Times New Roman" panose="02020603050405020304" pitchFamily="18" charset="0"/>
              </a:rPr>
              <a:t> </a:t>
            </a:r>
            <a:r>
              <a:rPr lang="zh-TW" altLang="en-US" sz="2400">
                <a:latin typeface="Times New Roman" panose="02020603050405020304" pitchFamily="18" charset="0"/>
              </a:rPr>
              <a:t>靜態描寫</a:t>
            </a:r>
          </a:p>
        </p:txBody>
      </p:sp>
      <p:sp>
        <p:nvSpPr>
          <p:cNvPr id="16388" name="Text Box 14">
            <a:extLst>
              <a:ext uri="{FF2B5EF4-FFF2-40B4-BE49-F238E27FC236}">
                <a16:creationId xmlns:a16="http://schemas.microsoft.com/office/drawing/2014/main" id="{8149A168-C814-A6F3-77B3-3B08A9DE9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16389" name="Text Box 17">
            <a:extLst>
              <a:ext uri="{FF2B5EF4-FFF2-40B4-BE49-F238E27FC236}">
                <a16:creationId xmlns:a16="http://schemas.microsoft.com/office/drawing/2014/main" id="{706EEDAF-F01A-A71C-5C2D-4E305B436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6390" name="Text Box 19">
            <a:extLst>
              <a:ext uri="{FF2B5EF4-FFF2-40B4-BE49-F238E27FC236}">
                <a16:creationId xmlns:a16="http://schemas.microsoft.com/office/drawing/2014/main" id="{C7C93556-87BD-697C-9F1C-25F6532C1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2425700"/>
            <a:ext cx="34242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新細明體" panose="02020500000000000000" pitchFamily="18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</a:rPr>
              <a:t>2.</a:t>
            </a:r>
            <a:r>
              <a:rPr lang="en-US" altLang="zh-TW" sz="2200">
                <a:latin typeface="新細明體" panose="02020500000000000000" pitchFamily="18" charset="-120"/>
              </a:rPr>
              <a:t> </a:t>
            </a:r>
            <a:r>
              <a:rPr lang="zh-TW" altLang="en-US" sz="2200">
                <a:latin typeface="新細明體" panose="02020500000000000000" pitchFamily="18" charset="-120"/>
              </a:rPr>
              <a:t>以動襯靜</a:t>
            </a:r>
          </a:p>
        </p:txBody>
      </p:sp>
      <p:sp>
        <p:nvSpPr>
          <p:cNvPr id="16391" name="Text Box 22">
            <a:extLst>
              <a:ext uri="{FF2B5EF4-FFF2-40B4-BE49-F238E27FC236}">
                <a16:creationId xmlns:a16="http://schemas.microsoft.com/office/drawing/2014/main" id="{66903950-8040-1D64-6D5A-BB787FD9B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3219450"/>
            <a:ext cx="7561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2000" b="0">
                <a:ea typeface="標楷體" panose="03000509000000000000" pitchFamily="65" charset="-120"/>
              </a:rPr>
              <a:t>　　描寫某一靜態事物時，可適當加入其他</a:t>
            </a:r>
            <a:r>
              <a:rPr kumimoji="0"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相關事物的動態描寫</a:t>
            </a:r>
            <a:r>
              <a:rPr kumimoji="0" lang="zh-TW" altLang="en-US" sz="2000" b="0">
                <a:ea typeface="標楷體" panose="03000509000000000000" pitchFamily="65" charset="-120"/>
              </a:rPr>
              <a:t>，以此來襯托該事物的靜態美。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BDB58586-E208-C274-AD37-BB6D3F2B3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437063"/>
            <a:ext cx="5040313" cy="10064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FF5050"/>
                </a:solidFill>
                <a:ea typeface="標楷體" panose="03000509000000000000" pitchFamily="65" charset="-120"/>
              </a:rPr>
              <a:t>靜態、動態描寫可同時出現在文章當中。另外，運用以動襯靜的手法時，須注意動態描寫的篇幅不可過多，以免本末倒置。</a:t>
            </a:r>
          </a:p>
        </p:txBody>
      </p:sp>
      <p:sp>
        <p:nvSpPr>
          <p:cNvPr id="36885" name="Rectangle 21">
            <a:extLst>
              <a:ext uri="{FF2B5EF4-FFF2-40B4-BE49-F238E27FC236}">
                <a16:creationId xmlns:a16="http://schemas.microsoft.com/office/drawing/2014/main" id="{CC1B26CB-8411-79AF-6780-A201D75B9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284538"/>
            <a:ext cx="669607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6871" name="Line 7">
            <a:extLst>
              <a:ext uri="{FF2B5EF4-FFF2-40B4-BE49-F238E27FC236}">
                <a16:creationId xmlns:a16="http://schemas.microsoft.com/office/drawing/2014/main" id="{825A1037-14AD-0B3A-5C2B-5E6AE0197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5" y="3644900"/>
            <a:ext cx="144463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95" name="AutoShape 23">
            <a:hlinkClick r:id="rId4" action="ppaction://hlinksldjump"/>
            <a:extLst>
              <a:ext uri="{FF2B5EF4-FFF2-40B4-BE49-F238E27FC236}">
                <a16:creationId xmlns:a16="http://schemas.microsoft.com/office/drawing/2014/main" id="{53090FC7-B237-AA9C-97E4-FD7BA9432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732597CB-18C1-8CAD-3B9E-A79F1552F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/>
              <a:t> </a:t>
            </a:r>
            <a:r>
              <a:rPr lang="zh-TW" altLang="en-US" sz="2400"/>
              <a:t>動態描寫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8B53B8D4-A1AA-8AD9-BE9F-98AB2EFD7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描寫方法（一）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8886A0D3-7A54-779C-9D9E-39ADA0063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8437" name="Text Box 6">
            <a:extLst>
              <a:ext uri="{FF2B5EF4-FFF2-40B4-BE49-F238E27FC236}">
                <a16:creationId xmlns:a16="http://schemas.microsoft.com/office/drawing/2014/main" id="{F767086D-F703-0DB4-1FFE-300151882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18438" name="Text Box 21">
            <a:extLst>
              <a:ext uri="{FF2B5EF4-FFF2-40B4-BE49-F238E27FC236}">
                <a16:creationId xmlns:a16="http://schemas.microsoft.com/office/drawing/2014/main" id="{2506CDDD-754F-8E66-7132-9D969FCCE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636838"/>
            <a:ext cx="7921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ea typeface="標楷體" panose="03000509000000000000" pitchFamily="65" charset="-120"/>
              </a:rPr>
              <a:t>　　相對於靜態描寫而言，動態描寫是對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事物在活動狀態下</a:t>
            </a:r>
            <a:r>
              <a:rPr lang="zh-TW" altLang="en-US" sz="2000" b="0">
                <a:ea typeface="標楷體" panose="03000509000000000000" pitchFamily="65" charset="-120"/>
              </a:rPr>
              <a:t>的描繪，以營造出活潑、生動的氣氛。</a:t>
            </a:r>
          </a:p>
        </p:txBody>
      </p:sp>
      <p:sp>
        <p:nvSpPr>
          <p:cNvPr id="66577" name="Text Box 17">
            <a:extLst>
              <a:ext uri="{FF2B5EF4-FFF2-40B4-BE49-F238E27FC236}">
                <a16:creationId xmlns:a16="http://schemas.microsoft.com/office/drawing/2014/main" id="{EB820C26-3DCE-F8E4-CAAB-E33803450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738" y="2636838"/>
            <a:ext cx="549275" cy="38576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zh-CN" sz="1800" b="0">
              <a:ea typeface="MS PMincho" panose="02020600040205080304" pitchFamily="18" charset="-128"/>
            </a:endParaRPr>
          </a:p>
        </p:txBody>
      </p:sp>
      <p:sp>
        <p:nvSpPr>
          <p:cNvPr id="66578" name="Line 18">
            <a:extLst>
              <a:ext uri="{FF2B5EF4-FFF2-40B4-BE49-F238E27FC236}">
                <a16:creationId xmlns:a16="http://schemas.microsoft.com/office/drawing/2014/main" id="{89AC2899-46CA-2EDF-DBAB-7327FDA00E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2588" y="3068638"/>
            <a:ext cx="792162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8DAD92C8-8978-3AFE-612C-5C6CDDAE8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3429000"/>
            <a:ext cx="4391025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只需要抓住幾個最能體現物體特徵的動作即可，描繪不必過於繁瑣。</a:t>
            </a:r>
          </a:p>
        </p:txBody>
      </p:sp>
      <p:sp>
        <p:nvSpPr>
          <p:cNvPr id="66580" name="Text Box 20">
            <a:extLst>
              <a:ext uri="{FF2B5EF4-FFF2-40B4-BE49-F238E27FC236}">
                <a16:creationId xmlns:a16="http://schemas.microsoft.com/office/drawing/2014/main" id="{33322384-53F0-8C94-FBBE-F88AFDFD9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221163"/>
            <a:ext cx="4392613" cy="7080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須注意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用詞要準確，所選用的動詞應將相互的動作準確地表達出來。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7" grpId="0" animBg="1"/>
      <p:bldP spid="66579" grpId="0" animBg="1"/>
      <p:bldP spid="665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5BB2ABB1-F978-536A-7BB9-01147D2E3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AD32AABA-DCD2-2161-A528-8D7BE0FE0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pic>
        <p:nvPicPr>
          <p:cNvPr id="88073" name="Picture 9">
            <a:extLst>
              <a:ext uri="{FF2B5EF4-FFF2-40B4-BE49-F238E27FC236}">
                <a16:creationId xmlns:a16="http://schemas.microsoft.com/office/drawing/2014/main" id="{4137B1C0-C059-9553-F659-26D603F4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6" t="61409" r="17563" b="18330"/>
          <a:stretch>
            <a:fillRect/>
          </a:stretch>
        </p:blipFill>
        <p:spPr bwMode="auto">
          <a:xfrm>
            <a:off x="900113" y="3429000"/>
            <a:ext cx="2879725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4" name="Picture 10">
            <a:extLst>
              <a:ext uri="{FF2B5EF4-FFF2-40B4-BE49-F238E27FC236}">
                <a16:creationId xmlns:a16="http://schemas.microsoft.com/office/drawing/2014/main" id="{0B3979E6-40F1-D2D3-C449-4BF8ADB58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t="32465" r="54454" b="47275"/>
          <a:stretch>
            <a:fillRect/>
          </a:stretch>
        </p:blipFill>
        <p:spPr bwMode="auto">
          <a:xfrm>
            <a:off x="395288" y="1196975"/>
            <a:ext cx="26638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5" name="Picture 11">
            <a:extLst>
              <a:ext uri="{FF2B5EF4-FFF2-40B4-BE49-F238E27FC236}">
                <a16:creationId xmlns:a16="http://schemas.microsoft.com/office/drawing/2014/main" id="{6457358E-86F6-1812-9DC6-FE88E7F1B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t="17993" r="58795" b="55957"/>
          <a:stretch>
            <a:fillRect/>
          </a:stretch>
        </p:blipFill>
        <p:spPr bwMode="auto">
          <a:xfrm>
            <a:off x="5435600" y="3573463"/>
            <a:ext cx="27368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6" name="Picture 12">
            <a:extLst>
              <a:ext uri="{FF2B5EF4-FFF2-40B4-BE49-F238E27FC236}">
                <a16:creationId xmlns:a16="http://schemas.microsoft.com/office/drawing/2014/main" id="{75792B5B-DF26-BCC9-A055-8BCE4109B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4" t="41148" r="15396" b="35696"/>
          <a:stretch>
            <a:fillRect/>
          </a:stretch>
        </p:blipFill>
        <p:spPr bwMode="auto">
          <a:xfrm>
            <a:off x="5795963" y="1811338"/>
            <a:ext cx="288131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8081" name="AutoShape 17">
            <a:extLst>
              <a:ext uri="{FF2B5EF4-FFF2-40B4-BE49-F238E27FC236}">
                <a16:creationId xmlns:a16="http://schemas.microsoft.com/office/drawing/2014/main" id="{3F8C4142-D618-8E78-E64F-9A00F7C94F4A}"/>
              </a:ext>
            </a:extLst>
          </p:cNvPr>
          <p:cNvCxnSpPr>
            <a:cxnSpLocks noChangeShapeType="1"/>
            <a:stCxn id="88074" idx="2"/>
            <a:endCxn id="88073" idx="0"/>
          </p:cNvCxnSpPr>
          <p:nvPr/>
        </p:nvCxnSpPr>
        <p:spPr bwMode="auto">
          <a:xfrm rot="16200000" flipH="1">
            <a:off x="1694657" y="2783681"/>
            <a:ext cx="677862" cy="612775"/>
          </a:xfrm>
          <a:prstGeom prst="curvedConnector3">
            <a:avLst>
              <a:gd name="adj1" fmla="val 49884"/>
            </a:avLst>
          </a:prstGeom>
          <a:noFill/>
          <a:ln w="50800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082" name="AutoShape 18">
            <a:extLst>
              <a:ext uri="{FF2B5EF4-FFF2-40B4-BE49-F238E27FC236}">
                <a16:creationId xmlns:a16="http://schemas.microsoft.com/office/drawing/2014/main" id="{B59909D5-CB25-4BE0-BA79-6B89402FB248}"/>
              </a:ext>
            </a:extLst>
          </p:cNvPr>
          <p:cNvCxnSpPr>
            <a:cxnSpLocks noChangeShapeType="1"/>
            <a:stCxn id="88073" idx="3"/>
          </p:cNvCxnSpPr>
          <p:nvPr/>
        </p:nvCxnSpPr>
        <p:spPr bwMode="auto">
          <a:xfrm>
            <a:off x="3779838" y="4165600"/>
            <a:ext cx="1658937" cy="639763"/>
          </a:xfrm>
          <a:prstGeom prst="curvedConnector3">
            <a:avLst>
              <a:gd name="adj1" fmla="val 49954"/>
            </a:avLst>
          </a:prstGeom>
          <a:noFill/>
          <a:ln w="50800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083" name="AutoShape 19">
            <a:extLst>
              <a:ext uri="{FF2B5EF4-FFF2-40B4-BE49-F238E27FC236}">
                <a16:creationId xmlns:a16="http://schemas.microsoft.com/office/drawing/2014/main" id="{EAD16B1D-D7B3-0407-48DB-58C6E0436654}"/>
              </a:ext>
            </a:extLst>
          </p:cNvPr>
          <p:cNvCxnSpPr>
            <a:cxnSpLocks noChangeShapeType="1"/>
            <a:stCxn id="88075" idx="3"/>
            <a:endCxn id="88076" idx="3"/>
          </p:cNvCxnSpPr>
          <p:nvPr/>
        </p:nvCxnSpPr>
        <p:spPr bwMode="auto">
          <a:xfrm flipV="1">
            <a:off x="8172450" y="2487613"/>
            <a:ext cx="504825" cy="1758950"/>
          </a:xfrm>
          <a:prstGeom prst="curvedConnector3">
            <a:avLst>
              <a:gd name="adj1" fmla="val 145282"/>
            </a:avLst>
          </a:prstGeom>
          <a:noFill/>
          <a:ln w="50800">
            <a:solidFill>
              <a:srgbClr val="66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85" name="Text Box 21">
            <a:extLst>
              <a:ext uri="{FF2B5EF4-FFF2-40B4-BE49-F238E27FC236}">
                <a16:creationId xmlns:a16="http://schemas.microsoft.com/office/drawing/2014/main" id="{8BBEA05D-66AC-BCE6-0859-F6EF367FC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2138363"/>
            <a:ext cx="2520950" cy="8540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0"/>
              </a:rPr>
              <a:t>位置：被雲所遮蔽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0"/>
              </a:rPr>
              <a:t>顏色：紅卻沒有光</a:t>
            </a:r>
          </a:p>
        </p:txBody>
      </p:sp>
      <p:sp>
        <p:nvSpPr>
          <p:cNvPr id="88086" name="Text Box 22">
            <a:extLst>
              <a:ext uri="{FF2B5EF4-FFF2-40B4-BE49-F238E27FC236}">
                <a16:creationId xmlns:a16="http://schemas.microsoft.com/office/drawing/2014/main" id="{1C90EE8E-ADA2-D48B-140A-519CD249F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919663"/>
            <a:ext cx="2735263" cy="8540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0"/>
              </a:rPr>
              <a:t>狀態：緩慢地往上升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2000">
                <a:solidFill>
                  <a:srgbClr val="FF0000"/>
                </a:solidFill>
                <a:ea typeface="標楷體" panose="03000509000000000000" pitchFamily="65" charset="-120"/>
              </a:rPr>
              <a:t>位置：露出了「稜角」</a:t>
            </a:r>
          </a:p>
        </p:txBody>
      </p:sp>
      <p:sp>
        <p:nvSpPr>
          <p:cNvPr id="88087" name="Text Box 23">
            <a:extLst>
              <a:ext uri="{FF2B5EF4-FFF2-40B4-BE49-F238E27FC236}">
                <a16:creationId xmlns:a16="http://schemas.microsoft.com/office/drawing/2014/main" id="{D7E80AFE-3B95-C6D2-7300-22ED35872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363" y="4897438"/>
            <a:ext cx="3240087" cy="8540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0"/>
              </a:rPr>
              <a:t>位置：掙脫了雲層的遮蔽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2000">
                <a:solidFill>
                  <a:srgbClr val="FF0000"/>
                </a:solidFill>
                <a:ea typeface="標楷體" panose="03000509000000000000" pitchFamily="65" charset="-120"/>
              </a:rPr>
              <a:t>顏色：依舊是紅卻沒有光</a:t>
            </a:r>
          </a:p>
        </p:txBody>
      </p:sp>
      <p:sp>
        <p:nvSpPr>
          <p:cNvPr id="88088" name="Text Box 24">
            <a:extLst>
              <a:ext uri="{FF2B5EF4-FFF2-40B4-BE49-F238E27FC236}">
                <a16:creationId xmlns:a16="http://schemas.microsoft.com/office/drawing/2014/main" id="{46A14F6B-ECE6-BE4E-97E2-01833E341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908050"/>
            <a:ext cx="2952750" cy="8540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0"/>
              </a:rPr>
              <a:t>顏色：紅得可愛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0"/>
              </a:rPr>
              <a:t>狀態：發出奪目的光芒</a:t>
            </a:r>
          </a:p>
        </p:txBody>
      </p:sp>
      <p:sp>
        <p:nvSpPr>
          <p:cNvPr id="20495" name="Rectangle 26">
            <a:extLst>
              <a:ext uri="{FF2B5EF4-FFF2-40B4-BE49-F238E27FC236}">
                <a16:creationId xmlns:a16="http://schemas.microsoft.com/office/drawing/2014/main" id="{F49B9D53-28D5-CF53-1043-8FBBB666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1120775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日出景象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5" grpId="0" animBg="1"/>
      <p:bldP spid="88086" grpId="0" animBg="1"/>
      <p:bldP spid="88087" grpId="0" animBg="1"/>
      <p:bldP spid="880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F5AA1993-7E5A-E767-0F31-CF6917F2E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/>
              <a:t> </a:t>
            </a:r>
            <a:r>
              <a:rPr lang="zh-TW" altLang="en-US" sz="2400"/>
              <a:t>動態描寫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3115968D-8821-56F2-CD25-CBD413D6C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描寫方法（一）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21508" name="Text Box 6">
            <a:extLst>
              <a:ext uri="{FF2B5EF4-FFF2-40B4-BE49-F238E27FC236}">
                <a16:creationId xmlns:a16="http://schemas.microsoft.com/office/drawing/2014/main" id="{D8DAFCDD-7E54-D119-3EE7-34896D6AB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21509" name="Text Box 10">
            <a:extLst>
              <a:ext uri="{FF2B5EF4-FFF2-40B4-BE49-F238E27FC236}">
                <a16:creationId xmlns:a16="http://schemas.microsoft.com/office/drawing/2014/main" id="{D6E86D58-0712-F363-8268-826775408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2420938"/>
            <a:ext cx="34242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新細明體" panose="02020500000000000000" pitchFamily="18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</a:rPr>
              <a:t>1.</a:t>
            </a:r>
            <a:r>
              <a:rPr lang="en-US" altLang="zh-TW" sz="2200">
                <a:latin typeface="新細明體" panose="02020500000000000000" pitchFamily="18" charset="-120"/>
              </a:rPr>
              <a:t> </a:t>
            </a:r>
            <a:r>
              <a:rPr lang="zh-TW" altLang="en-US" sz="2200">
                <a:latin typeface="新細明體" panose="02020500000000000000" pitchFamily="18" charset="-120"/>
              </a:rPr>
              <a:t>捕捉事物的動態</a:t>
            </a:r>
          </a:p>
        </p:txBody>
      </p:sp>
      <p:sp>
        <p:nvSpPr>
          <p:cNvPr id="21510" name="Text Box 16">
            <a:extLst>
              <a:ext uri="{FF2B5EF4-FFF2-40B4-BE49-F238E27FC236}">
                <a16:creationId xmlns:a16="http://schemas.microsoft.com/office/drawing/2014/main" id="{A8366B8A-DC69-376A-C6CE-E9016B8AB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437063"/>
            <a:ext cx="4968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zh-CN" sz="1800" b="0">
              <a:ea typeface="MS PMincho" panose="02020600040205080304" pitchFamily="18" charset="-128"/>
            </a:endParaRPr>
          </a:p>
        </p:txBody>
      </p:sp>
      <p:sp>
        <p:nvSpPr>
          <p:cNvPr id="21511" name="Text Box 18">
            <a:extLst>
              <a:ext uri="{FF2B5EF4-FFF2-40B4-BE49-F238E27FC236}">
                <a16:creationId xmlns:a16="http://schemas.microsoft.com/office/drawing/2014/main" id="{BF6E419B-D63C-E221-C46A-47DED3CA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1512" name="Text Box 19">
            <a:extLst>
              <a:ext uri="{FF2B5EF4-FFF2-40B4-BE49-F238E27FC236}">
                <a16:creationId xmlns:a16="http://schemas.microsoft.com/office/drawing/2014/main" id="{CA22E764-8C44-DA47-9601-C2ECA9920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357563"/>
            <a:ext cx="7343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ea typeface="標楷體" panose="03000509000000000000" pitchFamily="65" charset="-120"/>
              </a:rPr>
              <a:t>　　細心觀察事物，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捕捉事物在活動狀態下的特徵</a:t>
            </a:r>
            <a:r>
              <a:rPr lang="zh-TW" altLang="en-US" sz="2000" b="0">
                <a:ea typeface="標楷體" panose="03000509000000000000" pitchFamily="65" charset="-120"/>
              </a:rPr>
              <a:t>，然後發揮想像，將事物描寫得更形象、生動。</a:t>
            </a:r>
          </a:p>
        </p:txBody>
      </p:sp>
      <p:sp>
        <p:nvSpPr>
          <p:cNvPr id="68622" name="Rectangle 14">
            <a:extLst>
              <a:ext uri="{FF2B5EF4-FFF2-40B4-BE49-F238E27FC236}">
                <a16:creationId xmlns:a16="http://schemas.microsoft.com/office/drawing/2014/main" id="{B5BA3FA5-EBA4-FBA1-C3CA-B33B6359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3429000"/>
            <a:ext cx="504825" cy="28733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68623" name="Line 15">
            <a:extLst>
              <a:ext uri="{FF2B5EF4-FFF2-40B4-BE49-F238E27FC236}">
                <a16:creationId xmlns:a16="http://schemas.microsoft.com/office/drawing/2014/main" id="{8ACB8FD5-4693-762B-AAD1-1EB4A3BCB3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4525" y="3789363"/>
            <a:ext cx="576263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8625" name="Text Box 17">
            <a:extLst>
              <a:ext uri="{FF2B5EF4-FFF2-40B4-BE49-F238E27FC236}">
                <a16:creationId xmlns:a16="http://schemas.microsoft.com/office/drawing/2014/main" id="{B3950582-78ED-63CA-7B46-C10CA3DA2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437063"/>
            <a:ext cx="3240087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可從事物的型態、色彩、所處的位置等着手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338709C7-B4B3-4ACD-E57C-C6398CEC1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/>
              <a:t> </a:t>
            </a:r>
            <a:r>
              <a:rPr lang="zh-TW" altLang="en-US" sz="2400"/>
              <a:t>動態描寫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56EBC989-2C23-3377-52AF-AABE08EC2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描寫方法（一）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A5CEAF16-819D-1925-CBA8-D78E2EEF5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23557" name="Text Box 9">
            <a:extLst>
              <a:ext uri="{FF2B5EF4-FFF2-40B4-BE49-F238E27FC236}">
                <a16:creationId xmlns:a16="http://schemas.microsoft.com/office/drawing/2014/main" id="{6DA8E214-E4F1-0EF9-D290-097AAE3E0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2349500"/>
            <a:ext cx="3424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/>
              <a:t> </a:t>
            </a:r>
            <a:r>
              <a:rPr lang="en-US" altLang="zh-TW" sz="2200">
                <a:latin typeface="Times New Roman" panose="02020603050405020304" pitchFamily="18" charset="0"/>
              </a:rPr>
              <a:t>2.</a:t>
            </a:r>
            <a:r>
              <a:rPr lang="en-US" altLang="zh-TW" sz="2200">
                <a:latin typeface="新細明體" panose="02020500000000000000" pitchFamily="18" charset="-120"/>
              </a:rPr>
              <a:t> </a:t>
            </a:r>
            <a:r>
              <a:rPr lang="zh-TW" altLang="en-US" sz="2200">
                <a:latin typeface="新細明體" panose="02020500000000000000" pitchFamily="18" charset="-120"/>
              </a:rPr>
              <a:t>化靜態為動態</a:t>
            </a:r>
          </a:p>
        </p:txBody>
      </p:sp>
      <p:sp>
        <p:nvSpPr>
          <p:cNvPr id="23558" name="Text Box 14">
            <a:extLst>
              <a:ext uri="{FF2B5EF4-FFF2-40B4-BE49-F238E27FC236}">
                <a16:creationId xmlns:a16="http://schemas.microsoft.com/office/drawing/2014/main" id="{8E43AA92-A723-8B81-FB1E-A3223A17A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3559" name="Text Box 15">
            <a:extLst>
              <a:ext uri="{FF2B5EF4-FFF2-40B4-BE49-F238E27FC236}">
                <a16:creationId xmlns:a16="http://schemas.microsoft.com/office/drawing/2014/main" id="{0F66DB8F-73C7-570E-0CA3-A579DFE81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57346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ea typeface="標楷體" panose="03000509000000000000" pitchFamily="65" charset="-120"/>
              </a:rPr>
              <a:t>　　描寫景物的過程中，可發揮想像力，使用一些較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具動感的詞語</a:t>
            </a:r>
            <a:r>
              <a:rPr lang="zh-TW" altLang="en-US" sz="2000" b="0">
                <a:ea typeface="標楷體" panose="03000509000000000000" pitchFamily="65" charset="-120"/>
              </a:rPr>
              <a:t>及運用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比喻</a:t>
            </a:r>
            <a:r>
              <a:rPr lang="zh-TW" altLang="en-US" sz="2000" b="0">
                <a:ea typeface="標楷體" panose="03000509000000000000" pitchFamily="65" charset="-120"/>
              </a:rPr>
              <a:t>、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擬人</a:t>
            </a:r>
            <a:r>
              <a:rPr lang="zh-TW" altLang="en-US" sz="2000" b="0">
                <a:ea typeface="標楷體" panose="03000509000000000000" pitchFamily="65" charset="-120"/>
              </a:rPr>
              <a:t>等修辭手法，將靜態的事物化為動態，賦予事物更多活力。</a:t>
            </a: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5AAA1652-5150-A2A3-4306-EA1BE3C3C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636838"/>
            <a:ext cx="4392612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FF5050"/>
                </a:solidFill>
                <a:ea typeface="標楷體" panose="03000509000000000000" pitchFamily="65" charset="-120"/>
              </a:rPr>
              <a:t>可根據景物的活動特點展開聯想，但切勿過於誇張，要與實際情況相符。</a:t>
            </a:r>
          </a:p>
        </p:txBody>
      </p:sp>
      <p:sp>
        <p:nvSpPr>
          <p:cNvPr id="70667" name="Rectangle 11">
            <a:extLst>
              <a:ext uri="{FF2B5EF4-FFF2-40B4-BE49-F238E27FC236}">
                <a16:creationId xmlns:a16="http://schemas.microsoft.com/office/drawing/2014/main" id="{4E4C6A5F-0161-DB87-45AD-2F82B172D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573463"/>
            <a:ext cx="1296987" cy="431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0669" name="Line 13">
            <a:extLst>
              <a:ext uri="{FF2B5EF4-FFF2-40B4-BE49-F238E27FC236}">
                <a16:creationId xmlns:a16="http://schemas.microsoft.com/office/drawing/2014/main" id="{7B161349-130C-8A72-99C6-7AAA90C317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7538" y="3284538"/>
            <a:ext cx="144462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3" name="AutoShape 16">
            <a:hlinkClick r:id="rId4" action="ppaction://hlinksldjump"/>
            <a:extLst>
              <a:ext uri="{FF2B5EF4-FFF2-40B4-BE49-F238E27FC236}">
                <a16:creationId xmlns:a16="http://schemas.microsoft.com/office/drawing/2014/main" id="{69117FC8-9B78-3F0F-4DE8-443D549E8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6208713"/>
            <a:ext cx="663575" cy="388937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>
            <a:extLst>
              <a:ext uri="{FF2B5EF4-FFF2-40B4-BE49-F238E27FC236}">
                <a16:creationId xmlns:a16="http://schemas.microsoft.com/office/drawing/2014/main" id="{FABFE7DC-A47A-E011-CD8D-70C332D7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範文題目一：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一隻與眾不同的貓</a:t>
            </a:r>
          </a:p>
        </p:txBody>
      </p:sp>
      <p:sp>
        <p:nvSpPr>
          <p:cNvPr id="52230" name="Oval 6">
            <a:extLst>
              <a:ext uri="{FF2B5EF4-FFF2-40B4-BE49-F238E27FC236}">
                <a16:creationId xmlns:a16="http://schemas.microsoft.com/office/drawing/2014/main" id="{BC2161A7-423D-2100-F86C-BE3DE84C4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532063"/>
            <a:ext cx="1295400" cy="609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2231" name="AutoShape 7">
            <a:extLst>
              <a:ext uri="{FF2B5EF4-FFF2-40B4-BE49-F238E27FC236}">
                <a16:creationId xmlns:a16="http://schemas.microsoft.com/office/drawing/2014/main" id="{C6125805-4616-54AF-F3E1-0B2FCD865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2232" name="Text Box 8">
            <a:extLst>
              <a:ext uri="{FF2B5EF4-FFF2-40B4-BE49-F238E27FC236}">
                <a16:creationId xmlns:a16="http://schemas.microsoft.com/office/drawing/2014/main" id="{7C0E13C9-846F-2AFE-7CC4-E33243F1D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88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找出關鍵字詞：與眾不同</a:t>
            </a:r>
          </a:p>
        </p:txBody>
      </p:sp>
      <p:sp>
        <p:nvSpPr>
          <p:cNvPr id="52233" name="AutoShape 9">
            <a:extLst>
              <a:ext uri="{FF2B5EF4-FFF2-40B4-BE49-F238E27FC236}">
                <a16:creationId xmlns:a16="http://schemas.microsoft.com/office/drawing/2014/main" id="{1C9BD8FB-2FF4-F9F7-0BC2-CFAA7EB4446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6726C0F2-EA23-8A1B-F155-8806E6C8D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根據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寫作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重點聯想具體</a:t>
            </a:r>
            <a:endParaRPr lang="zh-TW" altLang="zh-CN" sz="2400" b="0">
              <a:solidFill>
                <a:srgbClr val="FF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內容</a:t>
            </a:r>
          </a:p>
        </p:txBody>
      </p:sp>
      <p:sp>
        <p:nvSpPr>
          <p:cNvPr id="52235" name="AutoShape 11">
            <a:extLst>
              <a:ext uri="{FF2B5EF4-FFF2-40B4-BE49-F238E27FC236}">
                <a16:creationId xmlns:a16="http://schemas.microsoft.com/office/drawing/2014/main" id="{B0AA3CE4-CF66-870C-617C-4BE1D6C8C67F}"/>
              </a:ext>
            </a:extLst>
          </p:cNvPr>
          <p:cNvSpPr>
            <a:spLocks/>
          </p:cNvSpPr>
          <p:nvPr/>
        </p:nvSpPr>
        <p:spPr bwMode="auto">
          <a:xfrm>
            <a:off x="4137025" y="1700213"/>
            <a:ext cx="506413" cy="4105275"/>
          </a:xfrm>
          <a:prstGeom prst="leftBrace">
            <a:avLst>
              <a:gd name="adj1" fmla="val 67555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2236" name="Text Box 12">
            <a:extLst>
              <a:ext uri="{FF2B5EF4-FFF2-40B4-BE49-F238E27FC236}">
                <a16:creationId xmlns:a16="http://schemas.microsoft.com/office/drawing/2014/main" id="{5C58F373-E61B-CC1C-CD78-18196B826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63" y="1700213"/>
            <a:ext cx="4556125" cy="41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來歷：</a:t>
            </a:r>
          </a:p>
          <a:p>
            <a:pPr eaLnBrk="1" hangingPunct="1">
              <a:spcBef>
                <a:spcPts val="238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自家的貓？鄰居的貓？店舖裏的貓</a:t>
            </a:r>
            <a:r>
              <a:rPr kumimoji="0" lang="en-US" altLang="zh-TW" sz="2000" b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靜態：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毛色？品種？習性</a:t>
            </a:r>
            <a:r>
              <a:rPr kumimoji="0" lang="en-US" altLang="zh-TW" sz="2000" b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en-US" altLang="zh-TW" sz="40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動態：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睡覺？覓食？撒嬌</a:t>
            </a:r>
            <a:r>
              <a:rPr kumimoji="0" lang="en-US" altLang="zh-TW" sz="2000" b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所反映的特點：</a:t>
            </a:r>
          </a:p>
          <a:p>
            <a:pPr eaLnBrk="1" hangingPunct="1">
              <a:spcBef>
                <a:spcPts val="238"/>
              </a:spcBef>
              <a:buFontTx/>
              <a:buNone/>
            </a:pPr>
            <a:r>
              <a:rPr kumimoji="0" lang="zh-TW" altLang="en-US" sz="1800" b="0">
                <a:ea typeface="標楷體" panose="03000509000000000000" pitchFamily="65" charset="-120"/>
              </a:rPr>
              <a:t>聰明？高傲？愛粘人？</a:t>
            </a:r>
            <a:r>
              <a:rPr kumimoji="0" lang="en-US" altLang="zh-TW" sz="1800" b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描寫的詞匯：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着色詞？擬聲詞？疊詞</a:t>
            </a:r>
            <a:r>
              <a:rPr kumimoji="0" lang="en-US" altLang="zh-TW" sz="2000" b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lnSpc>
                <a:spcPct val="50000"/>
              </a:lnSpc>
              <a:spcBef>
                <a:spcPct val="10000"/>
              </a:spcBef>
              <a:buFontTx/>
              <a:buNone/>
            </a:pP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25610" name="Text Box 13">
            <a:extLst>
              <a:ext uri="{FF2B5EF4-FFF2-40B4-BE49-F238E27FC236}">
                <a16:creationId xmlns:a16="http://schemas.microsoft.com/office/drawing/2014/main" id="{C0BB7045-A6F4-F23B-FED3-C3A0CE391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25611" name="Rectangle 15">
            <a:extLst>
              <a:ext uri="{FF2B5EF4-FFF2-40B4-BE49-F238E27FC236}">
                <a16:creationId xmlns:a16="http://schemas.microsoft.com/office/drawing/2014/main" id="{9FE4927D-D131-3AEE-939E-CC76EEA25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題目點撥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25612" name="Rectangle 17">
            <a:extLst>
              <a:ext uri="{FF2B5EF4-FFF2-40B4-BE49-F238E27FC236}">
                <a16:creationId xmlns:a16="http://schemas.microsoft.com/office/drawing/2014/main" id="{D6F0457B-77B2-EDE4-0DC5-8904744B5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58</a:t>
            </a:r>
          </a:p>
        </p:txBody>
      </p:sp>
      <p:sp>
        <p:nvSpPr>
          <p:cNvPr id="25613" name="Text Box 18">
            <a:extLst>
              <a:ext uri="{FF2B5EF4-FFF2-40B4-BE49-F238E27FC236}">
                <a16:creationId xmlns:a16="http://schemas.microsoft.com/office/drawing/2014/main" id="{41674A89-39C2-4F74-C3CD-FA8BED361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4" grpId="0"/>
      <p:bldP spid="522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>
            <a:extLst>
              <a:ext uri="{FF2B5EF4-FFF2-40B4-BE49-F238E27FC236}">
                <a16:creationId xmlns:a16="http://schemas.microsoft.com/office/drawing/2014/main" id="{90AFBDAE-940B-96D9-C681-942E62EFE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範文題目二：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美麗的離島</a:t>
            </a:r>
            <a:r>
              <a:rPr lang="en-US" altLang="zh-TW" sz="2400">
                <a:latin typeface="標楷體" panose="03000509000000000000" pitchFamily="65" charset="-120"/>
                <a:ea typeface="標楷體" panose="03000509000000000000" pitchFamily="65" charset="-120"/>
              </a:rPr>
              <a:t>——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長洲</a:t>
            </a:r>
          </a:p>
        </p:txBody>
      </p:sp>
      <p:sp>
        <p:nvSpPr>
          <p:cNvPr id="26627" name="Oval 6">
            <a:extLst>
              <a:ext uri="{FF2B5EF4-FFF2-40B4-BE49-F238E27FC236}">
                <a16:creationId xmlns:a16="http://schemas.microsoft.com/office/drawing/2014/main" id="{3EF37F7B-FD6C-3CD0-24ED-829086C40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36838"/>
            <a:ext cx="647700" cy="431800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6628" name="AutoShape 7">
            <a:extLst>
              <a:ext uri="{FF2B5EF4-FFF2-40B4-BE49-F238E27FC236}">
                <a16:creationId xmlns:a16="http://schemas.microsoft.com/office/drawing/2014/main" id="{FA63F83F-9A01-26B2-A989-A9DFCDB26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6629" name="Text Box 8">
            <a:extLst>
              <a:ext uri="{FF2B5EF4-FFF2-40B4-BE49-F238E27FC236}">
                <a16:creationId xmlns:a16="http://schemas.microsoft.com/office/drawing/2014/main" id="{165D9F44-9B31-BF57-F7DA-20DAAC655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573463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找出關鍵字詞：美麗</a:t>
            </a:r>
          </a:p>
        </p:txBody>
      </p:sp>
      <p:sp>
        <p:nvSpPr>
          <p:cNvPr id="26630" name="AutoShape 9">
            <a:extLst>
              <a:ext uri="{FF2B5EF4-FFF2-40B4-BE49-F238E27FC236}">
                <a16:creationId xmlns:a16="http://schemas.microsoft.com/office/drawing/2014/main" id="{5AF53DEB-88A9-1F01-6E03-CF6616AD019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225" y="404336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6631" name="Text Box 10">
            <a:extLst>
              <a:ext uri="{FF2B5EF4-FFF2-40B4-BE49-F238E27FC236}">
                <a16:creationId xmlns:a16="http://schemas.microsoft.com/office/drawing/2014/main" id="{37FC9D99-0AF1-5F47-FF72-F5F332058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5085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en-US" altLang="zh-TW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根據</a:t>
            </a:r>
            <a:r>
              <a:rPr lang="zh-CN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寫作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重點聯想具體</a:t>
            </a:r>
            <a:endParaRPr lang="zh-TW" altLang="zh-CN" sz="24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zh-CN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內容（請填充完整）</a:t>
            </a:r>
          </a:p>
        </p:txBody>
      </p:sp>
      <p:sp>
        <p:nvSpPr>
          <p:cNvPr id="26632" name="Text Box 22">
            <a:extLst>
              <a:ext uri="{FF2B5EF4-FFF2-40B4-BE49-F238E27FC236}">
                <a16:creationId xmlns:a16="http://schemas.microsoft.com/office/drawing/2014/main" id="{369D69AE-73C9-F0FD-9813-C6CCDE44C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26633" name="Rectangle 24">
            <a:extLst>
              <a:ext uri="{FF2B5EF4-FFF2-40B4-BE49-F238E27FC236}">
                <a16:creationId xmlns:a16="http://schemas.microsoft.com/office/drawing/2014/main" id="{56166A9C-FB76-A37E-F1BF-5035E5B07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題目點撥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grpSp>
        <p:nvGrpSpPr>
          <p:cNvPr id="53280" name="Group 32">
            <a:extLst>
              <a:ext uri="{FF2B5EF4-FFF2-40B4-BE49-F238E27FC236}">
                <a16:creationId xmlns:a16="http://schemas.microsoft.com/office/drawing/2014/main" id="{DFC39559-4F0B-1AF4-2C54-EB43B085A06A}"/>
              </a:ext>
            </a:extLst>
          </p:cNvPr>
          <p:cNvGrpSpPr>
            <a:grpSpLocks/>
          </p:cNvGrpSpPr>
          <p:nvPr/>
        </p:nvGrpSpPr>
        <p:grpSpPr bwMode="auto">
          <a:xfrm>
            <a:off x="4137025" y="1125538"/>
            <a:ext cx="4084638" cy="4679950"/>
            <a:chOff x="2606" y="709"/>
            <a:chExt cx="2573" cy="2948"/>
          </a:xfrm>
        </p:grpSpPr>
        <p:sp>
          <p:nvSpPr>
            <p:cNvPr id="26638" name="AutoShape 11">
              <a:extLst>
                <a:ext uri="{FF2B5EF4-FFF2-40B4-BE49-F238E27FC236}">
                  <a16:creationId xmlns:a16="http://schemas.microsoft.com/office/drawing/2014/main" id="{3ECD247E-DED6-84CC-E6A1-9839CE290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799"/>
              <a:ext cx="288" cy="2784"/>
            </a:xfrm>
            <a:prstGeom prst="leftBrace">
              <a:avLst>
                <a:gd name="adj1" fmla="val 80556"/>
                <a:gd name="adj2" fmla="val 8333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zh-CN" altLang="en-US" sz="180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26639" name="Text Box 12">
              <a:extLst>
                <a:ext uri="{FF2B5EF4-FFF2-40B4-BE49-F238E27FC236}">
                  <a16:creationId xmlns:a16="http://schemas.microsoft.com/office/drawing/2014/main" id="{8A09E4BE-33EA-CCC0-EEA5-D4E68A03C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1" y="709"/>
              <a:ext cx="2016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None/>
              </a:pPr>
              <a:r>
                <a:rPr lang="zh-TW" altLang="en-US" sz="2000">
                  <a:latin typeface="Verdana" panose="020B0604030504040204" pitchFamily="34" charset="0"/>
                </a:rPr>
                <a:t>特色活動：</a:t>
              </a:r>
            </a:p>
            <a:p>
              <a:pPr eaLnBrk="1" hangingPunct="1">
                <a:spcBef>
                  <a:spcPct val="10000"/>
                </a:spcBef>
                <a:buFontTx/>
                <a:buNone/>
              </a:pPr>
              <a:r>
                <a:rPr lang="zh-TW" altLang="en-US" sz="2000" b="0" u="sng">
                  <a:latin typeface="Verdana" panose="020B0604030504040204" pitchFamily="34" charset="0"/>
                  <a:ea typeface="標楷體" panose="03000509000000000000" pitchFamily="65" charset="-120"/>
                </a:rPr>
                <a:t>                                   </a:t>
              </a:r>
            </a:p>
          </p:txBody>
        </p:sp>
        <p:sp>
          <p:nvSpPr>
            <p:cNvPr id="26640" name="Rectangle 13">
              <a:extLst>
                <a:ext uri="{FF2B5EF4-FFF2-40B4-BE49-F238E27FC236}">
                  <a16:creationId xmlns:a16="http://schemas.microsoft.com/office/drawing/2014/main" id="{D73787CD-27C1-68C9-A1D9-2BF077A8D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" y="1184"/>
              <a:ext cx="20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10000"/>
                </a:spcBef>
                <a:buFontTx/>
                <a:buNone/>
              </a:pPr>
              <a:r>
                <a:rPr lang="zh-TW" altLang="en-US" sz="2000">
                  <a:latin typeface="Verdana" panose="020B0604030504040204" pitchFamily="34" charset="0"/>
                </a:rPr>
                <a:t>現場氛圍（動態）：</a:t>
              </a:r>
            </a:p>
          </p:txBody>
        </p:sp>
        <p:sp>
          <p:nvSpPr>
            <p:cNvPr id="26641" name="Rectangle 14">
              <a:extLst>
                <a:ext uri="{FF2B5EF4-FFF2-40B4-BE49-F238E27FC236}">
                  <a16:creationId xmlns:a16="http://schemas.microsoft.com/office/drawing/2014/main" id="{B30DC07F-FB07-85BD-7289-ED1ED8E9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1923"/>
              <a:ext cx="2031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10000"/>
                </a:spcBef>
                <a:buFontTx/>
                <a:buNone/>
              </a:pPr>
              <a:r>
                <a:rPr lang="zh-TW" altLang="en-US" sz="2000">
                  <a:latin typeface="Verdana" panose="020B0604030504040204" pitchFamily="34" charset="0"/>
                </a:rPr>
                <a:t>平日的風貌（靜態）：</a:t>
              </a:r>
            </a:p>
            <a:p>
              <a:pPr eaLnBrk="1" hangingPunct="1">
                <a:spcBef>
                  <a:spcPct val="10000"/>
                </a:spcBef>
                <a:buFontTx/>
                <a:buNone/>
              </a:pPr>
              <a:endParaRPr kumimoji="0" lang="en-US" altLang="zh-TW" sz="2000" b="0">
                <a:latin typeface="Verdan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26642" name="Rectangle 15">
              <a:extLst>
                <a:ext uri="{FF2B5EF4-FFF2-40B4-BE49-F238E27FC236}">
                  <a16:creationId xmlns:a16="http://schemas.microsoft.com/office/drawing/2014/main" id="{0D688557-5308-5CA8-0BD8-B73E6F45E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" y="3196"/>
              <a:ext cx="2208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10000"/>
                </a:spcBef>
                <a:buFontTx/>
                <a:buNone/>
              </a:pPr>
              <a:r>
                <a:rPr kumimoji="0" lang="zh-TW" altLang="en-US" sz="2000">
                  <a:latin typeface="Verdana" panose="020B0604030504040204" pitchFamily="34" charset="0"/>
                </a:rPr>
                <a:t>適用的</a:t>
              </a:r>
              <a:r>
                <a:rPr lang="zh-TW" altLang="en-US" sz="2000">
                  <a:latin typeface="Verdana" panose="020B0604030504040204" pitchFamily="34" charset="0"/>
                </a:rPr>
                <a:t>修辭手法：</a:t>
              </a:r>
            </a:p>
            <a:p>
              <a:pPr eaLnBrk="1" hangingPunct="1">
                <a:spcBef>
                  <a:spcPct val="10000"/>
                </a:spcBef>
                <a:buFontTx/>
                <a:buNone/>
              </a:pPr>
              <a:endParaRPr kumimoji="0" lang="en-US" altLang="zh-TW" sz="2000" b="0">
                <a:latin typeface="Verdan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26643" name="Rectangle 16">
              <a:extLst>
                <a:ext uri="{FF2B5EF4-FFF2-40B4-BE49-F238E27FC236}">
                  <a16:creationId xmlns:a16="http://schemas.microsoft.com/office/drawing/2014/main" id="{99152E37-3493-C91E-0A84-9A196D9DA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697"/>
              <a:ext cx="2208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10000"/>
                </a:spcBef>
                <a:buFontTx/>
                <a:buNone/>
              </a:pPr>
              <a:r>
                <a:rPr lang="zh-TW" altLang="en-US" sz="2000">
                  <a:latin typeface="Verdana" panose="020B0604030504040204" pitchFamily="34" charset="0"/>
                </a:rPr>
                <a:t>整體印象：</a:t>
              </a:r>
            </a:p>
            <a:p>
              <a:pPr eaLnBrk="1" hangingPunct="1">
                <a:spcBef>
                  <a:spcPct val="10000"/>
                </a:spcBef>
                <a:buFontTx/>
                <a:buNone/>
              </a:pPr>
              <a:endParaRPr kumimoji="0" lang="en-US" altLang="zh-TW" sz="2000" b="0">
                <a:latin typeface="Verdan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26644" name="Line 17">
              <a:extLst>
                <a:ext uri="{FF2B5EF4-FFF2-40B4-BE49-F238E27FC236}">
                  <a16:creationId xmlns:a16="http://schemas.microsoft.com/office/drawing/2014/main" id="{1A52CE77-E0E4-6173-6A79-BB5E48D2D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141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6645" name="Line 18">
              <a:extLst>
                <a:ext uri="{FF2B5EF4-FFF2-40B4-BE49-F238E27FC236}">
                  <a16:creationId xmlns:a16="http://schemas.microsoft.com/office/drawing/2014/main" id="{886DAF6B-C797-AA31-155B-9E7744B75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7" y="1608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6646" name="Line 19">
              <a:extLst>
                <a:ext uri="{FF2B5EF4-FFF2-40B4-BE49-F238E27FC236}">
                  <a16:creationId xmlns:a16="http://schemas.microsoft.com/office/drawing/2014/main" id="{A28190E9-AFA6-C106-EC0C-0C6DC709C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2" y="2659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6647" name="Line 20">
              <a:extLst>
                <a:ext uri="{FF2B5EF4-FFF2-40B4-BE49-F238E27FC236}">
                  <a16:creationId xmlns:a16="http://schemas.microsoft.com/office/drawing/2014/main" id="{A264A446-6F0B-CB1C-292A-7A39DC6D2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3126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6648" name="Line 21">
              <a:extLst>
                <a:ext uri="{FF2B5EF4-FFF2-40B4-BE49-F238E27FC236}">
                  <a16:creationId xmlns:a16="http://schemas.microsoft.com/office/drawing/2014/main" id="{9A61A930-AED7-41F3-E50D-339998E32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3612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6649" name="Line 27">
              <a:extLst>
                <a:ext uri="{FF2B5EF4-FFF2-40B4-BE49-F238E27FC236}">
                  <a16:creationId xmlns:a16="http://schemas.microsoft.com/office/drawing/2014/main" id="{2C03C8B8-2BF5-1487-7FB8-EBD9D3527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0" y="1893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26650" name="Line 28">
              <a:extLst>
                <a:ext uri="{FF2B5EF4-FFF2-40B4-BE49-F238E27FC236}">
                  <a16:creationId xmlns:a16="http://schemas.microsoft.com/office/drawing/2014/main" id="{7F230246-94AD-6684-A1B2-CE00F454D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" y="2387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6635" name="Rectangle 29">
            <a:extLst>
              <a:ext uri="{FF2B5EF4-FFF2-40B4-BE49-F238E27FC236}">
                <a16:creationId xmlns:a16="http://schemas.microsoft.com/office/drawing/2014/main" id="{9CBC5C28-6849-732A-09F8-B58B6787F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888" y="1211263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60</a:t>
            </a:r>
          </a:p>
        </p:txBody>
      </p:sp>
      <p:sp>
        <p:nvSpPr>
          <p:cNvPr id="26636" name="Text Box 30">
            <a:extLst>
              <a:ext uri="{FF2B5EF4-FFF2-40B4-BE49-F238E27FC236}">
                <a16:creationId xmlns:a16="http://schemas.microsoft.com/office/drawing/2014/main" id="{5A83BF1C-77A9-DB25-1238-36DA3982F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6637" name="AutoShape 31">
            <a:hlinkClick r:id="rId2" action="ppaction://hlinksldjump"/>
            <a:extLst>
              <a:ext uri="{FF2B5EF4-FFF2-40B4-BE49-F238E27FC236}">
                <a16:creationId xmlns:a16="http://schemas.microsoft.com/office/drawing/2014/main" id="{BA2B07E7-2BFD-156A-783F-7E1D71314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CA547F70-7637-51DA-AB40-CB6A38C14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3EAFDEF2-515E-A5F0-A383-2357E2931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48F7C601-D0D5-BC6F-F787-4DA42958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190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描寫方法（二）</a:t>
            </a:r>
          </a:p>
        </p:txBody>
      </p:sp>
      <p:sp>
        <p:nvSpPr>
          <p:cNvPr id="27653" name="Text Box 7">
            <a:extLst>
              <a:ext uri="{FF2B5EF4-FFF2-40B4-BE49-F238E27FC236}">
                <a16:creationId xmlns:a16="http://schemas.microsoft.com/office/drawing/2014/main" id="{668D0DD0-C007-0F81-D9FE-F1996A57C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/>
              <a:t> </a:t>
            </a:r>
            <a:r>
              <a:rPr lang="zh-TW" altLang="en-US" sz="2400"/>
              <a:t>人物描寫</a:t>
            </a:r>
          </a:p>
        </p:txBody>
      </p:sp>
      <p:sp>
        <p:nvSpPr>
          <p:cNvPr id="27654" name="Text Box 20">
            <a:extLst>
              <a:ext uri="{FF2B5EF4-FFF2-40B4-BE49-F238E27FC236}">
                <a16:creationId xmlns:a16="http://schemas.microsoft.com/office/drawing/2014/main" id="{1A3C8A28-61A5-1C23-2CA2-2B3BD7825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087688"/>
            <a:ext cx="8137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ea typeface="標楷體" panose="03000509000000000000" pitchFamily="65" charset="-120"/>
              </a:rPr>
              <a:t>　　人物描寫，一般可從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肖像</a:t>
            </a:r>
            <a:r>
              <a:rPr lang="zh-TW" altLang="en-US" sz="2000" b="0">
                <a:ea typeface="標楷體" panose="03000509000000000000" pitchFamily="65" charset="-120"/>
              </a:rPr>
              <a:t>、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語言</a:t>
            </a:r>
            <a:r>
              <a:rPr lang="zh-TW" altLang="en-US" sz="2000" b="0">
                <a:ea typeface="標楷體" panose="03000509000000000000" pitchFamily="65" charset="-120"/>
              </a:rPr>
              <a:t>、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行動</a:t>
            </a:r>
            <a:r>
              <a:rPr lang="zh-TW" altLang="en-US" sz="2000" b="0">
                <a:ea typeface="標楷體" panose="03000509000000000000" pitchFamily="65" charset="-120"/>
              </a:rPr>
              <a:t>、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心理</a:t>
            </a:r>
            <a:r>
              <a:rPr lang="zh-TW" altLang="en-US" sz="2000" b="0">
                <a:ea typeface="標楷體" panose="03000509000000000000" pitchFamily="65" charset="-120"/>
              </a:rPr>
              <a:t>四個角度入手描述，以表現人物的性格特徵或思想感情。</a:t>
            </a:r>
          </a:p>
        </p:txBody>
      </p:sp>
      <p:sp>
        <p:nvSpPr>
          <p:cNvPr id="55311" name="Rectangle 15">
            <a:extLst>
              <a:ext uri="{FF2B5EF4-FFF2-40B4-BE49-F238E27FC236}">
                <a16:creationId xmlns:a16="http://schemas.microsoft.com/office/drawing/2014/main" id="{CD340027-ED06-F927-C78A-395D6F16E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155950"/>
            <a:ext cx="5903913" cy="358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5312" name="Line 16">
            <a:extLst>
              <a:ext uri="{FF2B5EF4-FFF2-40B4-BE49-F238E27FC236}">
                <a16:creationId xmlns:a16="http://schemas.microsoft.com/office/drawing/2014/main" id="{D4DB8FEC-629F-378A-ADED-B1FC08EE41D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3438" y="3573463"/>
            <a:ext cx="287337" cy="3000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55313" name="Text Box 17">
            <a:extLst>
              <a:ext uri="{FF2B5EF4-FFF2-40B4-BE49-F238E27FC236}">
                <a16:creationId xmlns:a16="http://schemas.microsoft.com/office/drawing/2014/main" id="{8CEEEC69-830E-F8B9-E09D-AFA3F053B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933825"/>
            <a:ext cx="4392613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>
                <a:solidFill>
                  <a:srgbClr val="FF5050"/>
                </a:solidFill>
                <a:ea typeface="標楷體" panose="03000509000000000000" pitchFamily="65" charset="-120"/>
              </a:rPr>
              <a:t>描寫人</a:t>
            </a:r>
            <a:r>
              <a:rPr lang="zh-TW" altLang="en-US" sz="2000">
                <a:solidFill>
                  <a:srgbClr val="FF5050"/>
                </a:solidFill>
                <a:ea typeface="標楷體" panose="03000509000000000000" pitchFamily="65" charset="-120"/>
              </a:rPr>
              <a:t>物時要按一定次序（如由上而下，由外而內）來進行。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97CE70AF-E03A-73DD-63BC-D3C3E6255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/>
              <a:t> </a:t>
            </a:r>
            <a:r>
              <a:rPr lang="zh-TW" altLang="en-US" sz="2400"/>
              <a:t>人物描寫</a:t>
            </a: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8ACD6980-A361-9E47-142D-F470A8C6E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描寫方法（二）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28676" name="Text Box 5">
            <a:extLst>
              <a:ext uri="{FF2B5EF4-FFF2-40B4-BE49-F238E27FC236}">
                <a16:creationId xmlns:a16="http://schemas.microsoft.com/office/drawing/2014/main" id="{B3B1FCD9-707A-14A9-484A-E0805B07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68B18E2F-7059-897A-C505-CEBAB1D13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28678" name="Text Box 9">
            <a:extLst>
              <a:ext uri="{FF2B5EF4-FFF2-40B4-BE49-F238E27FC236}">
                <a16:creationId xmlns:a16="http://schemas.microsoft.com/office/drawing/2014/main" id="{4AECC951-2FE4-156E-5B24-E1E87ADA6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2420938"/>
            <a:ext cx="34242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新細明體" panose="02020500000000000000" pitchFamily="18" charset="-120"/>
              </a:rPr>
              <a:t> 1. </a:t>
            </a:r>
            <a:r>
              <a:rPr lang="zh-TW" altLang="en-US" sz="2200">
                <a:latin typeface="新細明體" panose="02020500000000000000" pitchFamily="18" charset="-120"/>
              </a:rPr>
              <a:t>肖像描寫</a:t>
            </a:r>
          </a:p>
        </p:txBody>
      </p:sp>
      <p:sp>
        <p:nvSpPr>
          <p:cNvPr id="28679" name="Text Box 22">
            <a:extLst>
              <a:ext uri="{FF2B5EF4-FFF2-40B4-BE49-F238E27FC236}">
                <a16:creationId xmlns:a16="http://schemas.microsoft.com/office/drawing/2014/main" id="{A52F1445-5228-53F2-B2AB-3E263FC3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3500438"/>
            <a:ext cx="8424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ea typeface="標楷體" panose="03000509000000000000" pitchFamily="65" charset="-120"/>
              </a:rPr>
              <a:t>　　描寫人物的外貌時，應抓住其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主要特徵</a:t>
            </a:r>
            <a:r>
              <a:rPr lang="zh-TW" altLang="en-US" sz="2000" b="0">
                <a:ea typeface="標楷體" panose="03000509000000000000" pitchFamily="65" charset="-120"/>
              </a:rPr>
              <a:t>來描繪，以凸顯人物的形象。而描述的內容須符合真實情況，避免過分誇張。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31A2CB71-744C-757A-3FFD-4DBEF96F9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636838"/>
            <a:ext cx="4464050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FF5050"/>
                </a:solidFill>
                <a:ea typeface="標楷體" panose="03000509000000000000" pitchFamily="65" charset="-120"/>
              </a:rPr>
              <a:t>一般包括人物的思想、性格和氣質。</a:t>
            </a:r>
          </a:p>
        </p:txBody>
      </p:sp>
      <p:sp>
        <p:nvSpPr>
          <p:cNvPr id="72715" name="Rectangle 11">
            <a:extLst>
              <a:ext uri="{FF2B5EF4-FFF2-40B4-BE49-F238E27FC236}">
                <a16:creationId xmlns:a16="http://schemas.microsoft.com/office/drawing/2014/main" id="{96277967-101D-E8A5-377D-C7731F289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3573463"/>
            <a:ext cx="1368425" cy="2873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2717" name="Line 13">
            <a:extLst>
              <a:ext uri="{FF2B5EF4-FFF2-40B4-BE49-F238E27FC236}">
                <a16:creationId xmlns:a16="http://schemas.microsoft.com/office/drawing/2014/main" id="{73C5FD58-B27E-5B3A-41CF-C1C8385C6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3022600"/>
            <a:ext cx="574675" cy="550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72718" name="Rectangle 14">
            <a:extLst>
              <a:ext uri="{FF2B5EF4-FFF2-40B4-BE49-F238E27FC236}">
                <a16:creationId xmlns:a16="http://schemas.microsoft.com/office/drawing/2014/main" id="{25A375DA-F9C6-256C-03D5-3B1A918F1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860800"/>
            <a:ext cx="15843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2719" name="Line 15">
            <a:extLst>
              <a:ext uri="{FF2B5EF4-FFF2-40B4-BE49-F238E27FC236}">
                <a16:creationId xmlns:a16="http://schemas.microsoft.com/office/drawing/2014/main" id="{3EFEE672-325E-349A-2BD5-0CA1A44633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08400" y="4221163"/>
            <a:ext cx="1582738" cy="6238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72720" name="Text Box 16">
            <a:extLst>
              <a:ext uri="{FF2B5EF4-FFF2-40B4-BE49-F238E27FC236}">
                <a16:creationId xmlns:a16="http://schemas.microsoft.com/office/drawing/2014/main" id="{811E832C-33E1-CFA7-C41A-2EAAF6D2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4795838"/>
            <a:ext cx="4464050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FF5050"/>
                </a:solidFill>
                <a:ea typeface="標楷體" panose="03000509000000000000" pitchFamily="65" charset="-120"/>
              </a:rPr>
              <a:t>所描寫的外貌需要符合人物的身份、年齡、性別等先行條件。</a:t>
            </a:r>
          </a:p>
        </p:txBody>
      </p:sp>
      <p:sp>
        <p:nvSpPr>
          <p:cNvPr id="72722" name="Rectangle 18">
            <a:extLst>
              <a:ext uri="{FF2B5EF4-FFF2-40B4-BE49-F238E27FC236}">
                <a16:creationId xmlns:a16="http://schemas.microsoft.com/office/drawing/2014/main" id="{9EEEEA71-BC7E-3E12-5F89-ABE170158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860800"/>
            <a:ext cx="574675" cy="2825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2723" name="Line 19">
            <a:extLst>
              <a:ext uri="{FF2B5EF4-FFF2-40B4-BE49-F238E27FC236}">
                <a16:creationId xmlns:a16="http://schemas.microsoft.com/office/drawing/2014/main" id="{3132D459-A2ED-01DD-F264-EA8B85BAA1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50" y="4221163"/>
            <a:ext cx="360363" cy="503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72725" name="Text Box 21">
            <a:extLst>
              <a:ext uri="{FF2B5EF4-FFF2-40B4-BE49-F238E27FC236}">
                <a16:creationId xmlns:a16="http://schemas.microsoft.com/office/drawing/2014/main" id="{A28232F1-2256-75B4-A79A-CA7D719FD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4733925"/>
            <a:ext cx="3095625" cy="10064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FF5050"/>
                </a:solidFill>
                <a:ea typeface="標楷體" panose="03000509000000000000" pitchFamily="65" charset="-120"/>
              </a:rPr>
              <a:t>描述需要按照一定的順序進行，如由上到下，由外到內。</a:t>
            </a:r>
          </a:p>
        </p:txBody>
      </p:sp>
      <p:sp>
        <p:nvSpPr>
          <p:cNvPr id="28689" name="AutoShape 24">
            <a:hlinkClick r:id="rId4" action="ppaction://hlinksldjump"/>
            <a:extLst>
              <a:ext uri="{FF2B5EF4-FFF2-40B4-BE49-F238E27FC236}">
                <a16:creationId xmlns:a16="http://schemas.microsoft.com/office/drawing/2014/main" id="{49250188-F19B-5169-C8BA-3B96C2392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6208713"/>
            <a:ext cx="663575" cy="388937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  <p:bldP spid="72720" grpId="0" animBg="1"/>
      <p:bldP spid="727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7EF1BE4B-8501-28EE-281D-3189CBE40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/>
              <a:t> </a:t>
            </a:r>
            <a:r>
              <a:rPr lang="zh-TW" altLang="en-US" sz="2400"/>
              <a:t>人物描寫</a:t>
            </a: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96E0E112-A70A-B6DB-9E8B-F23847BD9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852738"/>
            <a:ext cx="4752975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FF5050"/>
                </a:solidFill>
                <a:ea typeface="標楷體" panose="03000509000000000000" pitchFamily="65" charset="-120"/>
              </a:rPr>
              <a:t>描寫時可以從語調、語速、用詞等方面着手進行描寫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49FCC4B4-F60F-1A3F-2ACC-6CD53094A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描寫方法（二）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8671462B-0E97-B4F6-D361-AB0DD004D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31BC6C90-C86D-2D18-E271-F82D43385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74762" name="Rectangle 10">
            <a:extLst>
              <a:ext uri="{FF2B5EF4-FFF2-40B4-BE49-F238E27FC236}">
                <a16:creationId xmlns:a16="http://schemas.microsoft.com/office/drawing/2014/main" id="{344B9BB4-A98E-4599-F55E-4F0EA506E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860800"/>
            <a:ext cx="1081087" cy="3603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0728" name="Text Box 13">
            <a:extLst>
              <a:ext uri="{FF2B5EF4-FFF2-40B4-BE49-F238E27FC236}">
                <a16:creationId xmlns:a16="http://schemas.microsoft.com/office/drawing/2014/main" id="{F9ECCCBC-074C-20A8-30FA-2D4FF93E0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860800"/>
            <a:ext cx="8208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0"/>
              <a:t>　</a:t>
            </a:r>
            <a:r>
              <a:rPr lang="zh-TW" altLang="en-US" sz="2000" b="0">
                <a:ea typeface="標楷體" panose="03000509000000000000" pitchFamily="65" charset="-120"/>
              </a:rPr>
              <a:t>　語言描寫是指描寫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人物的言談話語</a:t>
            </a:r>
            <a:r>
              <a:rPr lang="zh-TW" altLang="en-US" sz="2000" b="0">
                <a:ea typeface="標楷體" panose="03000509000000000000" pitchFamily="65" charset="-120"/>
              </a:rPr>
              <a:t>，以表現人物的性格，透露人物的心理狀況。</a:t>
            </a:r>
            <a:endParaRPr lang="zh-TW" altLang="en-US" sz="2000" b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4770" name="Line 18">
            <a:extLst>
              <a:ext uri="{FF2B5EF4-FFF2-40B4-BE49-F238E27FC236}">
                <a16:creationId xmlns:a16="http://schemas.microsoft.com/office/drawing/2014/main" id="{209C4B6A-BF27-09DD-4B51-DC88B58072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8538" y="3500438"/>
            <a:ext cx="360362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30730" name="Rectangle 19">
            <a:extLst>
              <a:ext uri="{FF2B5EF4-FFF2-40B4-BE49-F238E27FC236}">
                <a16:creationId xmlns:a16="http://schemas.microsoft.com/office/drawing/2014/main" id="{382AA783-D455-5DDD-DF94-A3460BE4A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789363"/>
            <a:ext cx="18002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4772" name="Rectangle 20">
            <a:extLst>
              <a:ext uri="{FF2B5EF4-FFF2-40B4-BE49-F238E27FC236}">
                <a16:creationId xmlns:a16="http://schemas.microsoft.com/office/drawing/2014/main" id="{2748C89C-9801-191D-1429-2EBB927BE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3873500"/>
            <a:ext cx="1800225" cy="36036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4773" name="Line 21">
            <a:extLst>
              <a:ext uri="{FF2B5EF4-FFF2-40B4-BE49-F238E27FC236}">
                <a16:creationId xmlns:a16="http://schemas.microsoft.com/office/drawing/2014/main" id="{BC35622F-C847-FC19-BDDD-704B4C2D9A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32363" y="4221163"/>
            <a:ext cx="288925" cy="358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74774" name="Text Box 22">
            <a:extLst>
              <a:ext uri="{FF2B5EF4-FFF2-40B4-BE49-F238E27FC236}">
                <a16:creationId xmlns:a16="http://schemas.microsoft.com/office/drawing/2014/main" id="{4BCE70E7-28AC-CD77-4883-94D314E71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581525"/>
            <a:ext cx="3598863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要求簡潔，避免過於累贅</a:t>
            </a:r>
          </a:p>
        </p:txBody>
      </p:sp>
      <p:sp>
        <p:nvSpPr>
          <p:cNvPr id="30734" name="Text Box 8">
            <a:extLst>
              <a:ext uri="{FF2B5EF4-FFF2-40B4-BE49-F238E27FC236}">
                <a16:creationId xmlns:a16="http://schemas.microsoft.com/office/drawing/2014/main" id="{71F24F5D-74B1-DA58-0661-6156B9263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2420938"/>
            <a:ext cx="342423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新細明體" panose="02020500000000000000" pitchFamily="18" charset="-120"/>
              </a:rPr>
              <a:t> </a:t>
            </a:r>
            <a:r>
              <a:rPr lang="en-US" altLang="zh-TW" sz="2200">
                <a:solidFill>
                  <a:srgbClr val="FF0000"/>
                </a:solidFill>
                <a:latin typeface="新細明體" panose="02020500000000000000" pitchFamily="18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</a:rPr>
              <a:t>2.</a:t>
            </a:r>
            <a:r>
              <a:rPr lang="en-US" altLang="zh-TW" sz="2200">
                <a:latin typeface="新細明體" panose="02020500000000000000" pitchFamily="18" charset="-120"/>
              </a:rPr>
              <a:t> </a:t>
            </a:r>
            <a:r>
              <a:rPr lang="zh-TW" altLang="en-US" sz="2200">
                <a:latin typeface="新細明體" panose="02020500000000000000" pitchFamily="18" charset="-120"/>
              </a:rPr>
              <a:t>語言描寫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  <p:bldP spid="747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>
            <a:extLst>
              <a:ext uri="{FF2B5EF4-FFF2-40B4-BE49-F238E27FC236}">
                <a16:creationId xmlns:a16="http://schemas.microsoft.com/office/drawing/2014/main" id="{DF709736-4E8F-17DE-122B-0181AB37F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/>
              <a:t> </a:t>
            </a:r>
            <a:r>
              <a:rPr lang="zh-TW" altLang="en-US" sz="2400"/>
              <a:t>靜態描寫</a:t>
            </a:r>
          </a:p>
        </p:txBody>
      </p:sp>
      <p:sp>
        <p:nvSpPr>
          <p:cNvPr id="6147" name="Rectangle 11">
            <a:extLst>
              <a:ext uri="{FF2B5EF4-FFF2-40B4-BE49-F238E27FC236}">
                <a16:creationId xmlns:a16="http://schemas.microsoft.com/office/drawing/2014/main" id="{B6E90A60-FC95-81ED-B618-EC5D2FE63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描寫方法（一）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6148" name="Text Box 13">
            <a:extLst>
              <a:ext uri="{FF2B5EF4-FFF2-40B4-BE49-F238E27FC236}">
                <a16:creationId xmlns:a16="http://schemas.microsoft.com/office/drawing/2014/main" id="{F243164C-AB85-EDA7-87D1-318F16C47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6149" name="Text Box 14">
            <a:extLst>
              <a:ext uri="{FF2B5EF4-FFF2-40B4-BE49-F238E27FC236}">
                <a16:creationId xmlns:a16="http://schemas.microsoft.com/office/drawing/2014/main" id="{02EC4F24-4D18-69D3-779B-02137714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34852" name="Rectangle 36">
            <a:extLst>
              <a:ext uri="{FF2B5EF4-FFF2-40B4-BE49-F238E27FC236}">
                <a16:creationId xmlns:a16="http://schemas.microsoft.com/office/drawing/2014/main" id="{604B3B4A-402C-3D76-54EC-F5D263D94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82775"/>
            <a:ext cx="1441450" cy="36036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4854" name="Line 38">
            <a:extLst>
              <a:ext uri="{FF2B5EF4-FFF2-40B4-BE49-F238E27FC236}">
                <a16:creationId xmlns:a16="http://schemas.microsoft.com/office/drawing/2014/main" id="{E8EC0B94-661E-8386-4FB1-9C02779550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2275" y="2057400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55" name="Text Box 39">
            <a:extLst>
              <a:ext uri="{FF2B5EF4-FFF2-40B4-BE49-F238E27FC236}">
                <a16:creationId xmlns:a16="http://schemas.microsoft.com/office/drawing/2014/main" id="{84C98FD3-4303-DD91-AF0D-A97A2E16A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1839913"/>
            <a:ext cx="3817937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FF5050"/>
                </a:solidFill>
                <a:ea typeface="標楷體" panose="03000509000000000000" pitchFamily="65" charset="-120"/>
              </a:rPr>
              <a:t>有助於展現事物各方面的特徵</a:t>
            </a:r>
          </a:p>
        </p:txBody>
      </p:sp>
      <p:sp>
        <p:nvSpPr>
          <p:cNvPr id="6153" name="Text Box 40">
            <a:extLst>
              <a:ext uri="{FF2B5EF4-FFF2-40B4-BE49-F238E27FC236}">
                <a16:creationId xmlns:a16="http://schemas.microsoft.com/office/drawing/2014/main" id="{F5752241-8741-8F32-364F-68917E524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644900"/>
            <a:ext cx="7343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/>
              <a:t>　</a:t>
            </a:r>
            <a:r>
              <a:rPr lang="zh-TW" altLang="en-US" sz="2000" b="0">
                <a:latin typeface="標楷體" panose="03000509000000000000" pitchFamily="65" charset="-120"/>
                <a:ea typeface="標楷體" panose="03000509000000000000" pitchFamily="65" charset="-120"/>
              </a:rPr>
              <a:t>　靜態描寫，即</a:t>
            </a:r>
            <a:r>
              <a:rPr lang="zh-TW" altLang="en-US" sz="200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描繪事物靜止狀態下的情態</a:t>
            </a:r>
            <a:r>
              <a:rPr lang="zh-TW" altLang="en-US" sz="2000" b="0">
                <a:latin typeface="標楷體" panose="03000509000000000000" pitchFamily="65" charset="-120"/>
                <a:ea typeface="標楷體" panose="03000509000000000000" pitchFamily="65" charset="-120"/>
              </a:rPr>
              <a:t>，以營造寧靜、祥和的氣氛。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F1FEE5AB-AF90-260B-C885-C32C4218F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2420938"/>
            <a:ext cx="5113337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FF5050"/>
                </a:solidFill>
                <a:ea typeface="標楷體" panose="03000509000000000000" pitchFamily="65" charset="-120"/>
              </a:rPr>
              <a:t>運用靜態描寫方法時，須注意所用字詞的感情色彩，以配合靜態的環境氣氛。</a:t>
            </a:r>
          </a:p>
        </p:txBody>
      </p:sp>
      <p:sp>
        <p:nvSpPr>
          <p:cNvPr id="34842" name="Line 26">
            <a:extLst>
              <a:ext uri="{FF2B5EF4-FFF2-40B4-BE49-F238E27FC236}">
                <a16:creationId xmlns:a16="http://schemas.microsoft.com/office/drawing/2014/main" id="{90D169DB-8F04-F931-EED9-D5E41EE504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9613" y="3141663"/>
            <a:ext cx="504825" cy="574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43" name="Line 27">
            <a:extLst>
              <a:ext uri="{FF2B5EF4-FFF2-40B4-BE49-F238E27FC236}">
                <a16:creationId xmlns:a16="http://schemas.microsoft.com/office/drawing/2014/main" id="{4CEE3449-B76E-DDB0-E29B-BAAF71FB7F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5600" y="4076700"/>
            <a:ext cx="43180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46" name="Text Box 30">
            <a:extLst>
              <a:ext uri="{FF2B5EF4-FFF2-40B4-BE49-F238E27FC236}">
                <a16:creationId xmlns:a16="http://schemas.microsoft.com/office/drawing/2014/main" id="{97D7FD54-84C0-19E1-76B4-594AED8F0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508500"/>
            <a:ext cx="4392612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>
                <a:solidFill>
                  <a:srgbClr val="FF5050"/>
                </a:solidFill>
                <a:ea typeface="標楷體" panose="03000509000000000000" pitchFamily="65" charset="-120"/>
              </a:rPr>
              <a:t>不必過於細緻，只需選取能體現事物特性的情態進行描摹即可。</a:t>
            </a:r>
            <a:endParaRPr lang="zh-TW" altLang="en-US" sz="2000">
              <a:solidFill>
                <a:srgbClr val="FF5050"/>
              </a:solidFill>
              <a:ea typeface="標楷體" panose="03000509000000000000" pitchFamily="65" charset="-120"/>
            </a:endParaRPr>
          </a:p>
        </p:txBody>
      </p:sp>
      <p:sp>
        <p:nvSpPr>
          <p:cNvPr id="34849" name="Rectangle 33">
            <a:extLst>
              <a:ext uri="{FF2B5EF4-FFF2-40B4-BE49-F238E27FC236}">
                <a16:creationId xmlns:a16="http://schemas.microsoft.com/office/drawing/2014/main" id="{1732FBDD-4A32-78B0-42BA-BD77508E8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716338"/>
            <a:ext cx="1008063" cy="2889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4851" name="Rectangle 35">
            <a:extLst>
              <a:ext uri="{FF2B5EF4-FFF2-40B4-BE49-F238E27FC236}">
                <a16:creationId xmlns:a16="http://schemas.microsoft.com/office/drawing/2014/main" id="{DD9985C0-D1F2-6D00-6B90-A6CA9BCBD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438" y="3716338"/>
            <a:ext cx="550862" cy="2889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5" grpId="0" animBg="1"/>
      <p:bldP spid="34821" grpId="0" animBg="1"/>
      <p:bldP spid="348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25BAC3C1-3C6A-EED5-32D3-5396215C0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/>
              <a:t> </a:t>
            </a:r>
            <a:r>
              <a:rPr lang="zh-TW" altLang="en-US" sz="2400"/>
              <a:t>人物描寫</a:t>
            </a: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4DDFD92F-498E-9E5A-7E38-014564D73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描寫方法（二）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32772" name="Text Box 5">
            <a:extLst>
              <a:ext uri="{FF2B5EF4-FFF2-40B4-BE49-F238E27FC236}">
                <a16:creationId xmlns:a16="http://schemas.microsoft.com/office/drawing/2014/main" id="{AEE57390-AFDE-C890-F2BE-E3C55F0A0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32773" name="Text Box 6">
            <a:extLst>
              <a:ext uri="{FF2B5EF4-FFF2-40B4-BE49-F238E27FC236}">
                <a16:creationId xmlns:a16="http://schemas.microsoft.com/office/drawing/2014/main" id="{62C07FB3-A091-D0EC-9126-B350CF3EB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32774" name="Text Box 8">
            <a:extLst>
              <a:ext uri="{FF2B5EF4-FFF2-40B4-BE49-F238E27FC236}">
                <a16:creationId xmlns:a16="http://schemas.microsoft.com/office/drawing/2014/main" id="{D4E96F4E-9DE9-839B-5985-EB09D1776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2420938"/>
            <a:ext cx="342423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新細明體" panose="02020500000000000000" pitchFamily="18" charset="-120"/>
              </a:rPr>
              <a:t> </a:t>
            </a:r>
            <a:r>
              <a:rPr lang="en-US" altLang="zh-TW" sz="2200">
                <a:solidFill>
                  <a:srgbClr val="FF0000"/>
                </a:solidFill>
                <a:latin typeface="新細明體" panose="02020500000000000000" pitchFamily="18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</a:rPr>
              <a:t>2.</a:t>
            </a:r>
            <a:r>
              <a:rPr lang="en-US" altLang="zh-TW" sz="2200">
                <a:latin typeface="新細明體" panose="02020500000000000000" pitchFamily="18" charset="-120"/>
              </a:rPr>
              <a:t> </a:t>
            </a:r>
            <a:r>
              <a:rPr lang="zh-TW" altLang="en-US" sz="2200">
                <a:latin typeface="新細明體" panose="02020500000000000000" pitchFamily="18" charset="-120"/>
              </a:rPr>
              <a:t>語言描寫</a:t>
            </a:r>
          </a:p>
        </p:txBody>
      </p:sp>
      <p:sp>
        <p:nvSpPr>
          <p:cNvPr id="32775" name="Text Box 12">
            <a:extLst>
              <a:ext uri="{FF2B5EF4-FFF2-40B4-BE49-F238E27FC236}">
                <a16:creationId xmlns:a16="http://schemas.microsoft.com/office/drawing/2014/main" id="{A7230A4B-764A-5A4E-2ED5-9016FE68F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97200"/>
            <a:ext cx="367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（ </a:t>
            </a:r>
            <a:r>
              <a:rPr lang="en-US" altLang="zh-TW" sz="2000" b="0">
                <a:latin typeface="Times New Roman" panose="020206030504050203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1 </a:t>
            </a:r>
            <a:r>
              <a:rPr lang="zh-TW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TW" altLang="en-US" sz="2000" b="0">
                <a:latin typeface="Times New Roman" panose="02020603050405020304" pitchFamily="18" charset="0"/>
                <a:ea typeface="標楷體" panose="03000509000000000000" pitchFamily="65" charset="-120"/>
              </a:rPr>
              <a:t>貼合人物的身份和場合</a:t>
            </a:r>
          </a:p>
        </p:txBody>
      </p:sp>
      <p:sp>
        <p:nvSpPr>
          <p:cNvPr id="32776" name="Text Box 13">
            <a:extLst>
              <a:ext uri="{FF2B5EF4-FFF2-40B4-BE49-F238E27FC236}">
                <a16:creationId xmlns:a16="http://schemas.microsoft.com/office/drawing/2014/main" id="{158CEB77-3964-1196-9E50-05987CF92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3530600"/>
            <a:ext cx="820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0"/>
              <a:t>　　</a:t>
            </a:r>
            <a:r>
              <a:rPr lang="zh-TW" altLang="en-US" sz="2000" b="0">
                <a:ea typeface="標楷體" panose="03000509000000000000" pitchFamily="65" charset="-120"/>
              </a:rPr>
              <a:t>描寫人物的言談時，須留意話語的語氣、用詞等要符合其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身份</a:t>
            </a:r>
            <a:r>
              <a:rPr lang="zh-TW" altLang="en-US" sz="2000" b="0">
                <a:ea typeface="標楷體" panose="03000509000000000000" pitchFamily="65" charset="-120"/>
              </a:rPr>
              <a:t>和所在的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場合</a:t>
            </a:r>
            <a:r>
              <a:rPr lang="zh-TW" altLang="en-US" sz="2000" b="0">
                <a:ea typeface="標楷體" panose="03000509000000000000" pitchFamily="65" charset="-120"/>
              </a:rPr>
              <a:t>。</a:t>
            </a:r>
            <a:endParaRPr lang="zh-TW" altLang="en-US" sz="2000" b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777" name="Text Box 14">
            <a:extLst>
              <a:ext uri="{FF2B5EF4-FFF2-40B4-BE49-F238E27FC236}">
                <a16:creationId xmlns:a16="http://schemas.microsoft.com/office/drawing/2014/main" id="{B7674B67-1E3F-7017-B572-8559C0150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4337050"/>
            <a:ext cx="367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（ </a:t>
            </a:r>
            <a:r>
              <a:rPr lang="en-US" altLang="zh-TW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TW" alt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TW" altLang="en-US" sz="2000" b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展現人物的性格特徵</a:t>
            </a:r>
          </a:p>
        </p:txBody>
      </p:sp>
      <p:sp>
        <p:nvSpPr>
          <p:cNvPr id="32778" name="Text Box 15">
            <a:extLst>
              <a:ext uri="{FF2B5EF4-FFF2-40B4-BE49-F238E27FC236}">
                <a16:creationId xmlns:a16="http://schemas.microsoft.com/office/drawing/2014/main" id="{F09C5F7A-335C-93BE-5C7E-CE889790A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841875"/>
            <a:ext cx="8208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0"/>
              <a:t>　　</a:t>
            </a:r>
            <a:r>
              <a:rPr lang="zh-TW" altLang="en-US" sz="2000" b="0">
                <a:ea typeface="標楷體" panose="03000509000000000000" pitchFamily="65" charset="-120"/>
              </a:rPr>
              <a:t>人物的語言除了要清楚表現出人物的思想感情，還必須符合人物的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性格特點</a:t>
            </a:r>
            <a:r>
              <a:rPr lang="zh-TW" altLang="en-US" sz="2000" b="0">
                <a:ea typeface="標楷體" panose="03000509000000000000" pitchFamily="65" charset="-120"/>
              </a:rPr>
              <a:t>。</a:t>
            </a:r>
            <a:endParaRPr lang="zh-TW" altLang="en-US" sz="2000" b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779" name="AutoShape 16">
            <a:hlinkClick r:id="rId3" action="ppaction://hlinksldjump"/>
            <a:extLst>
              <a:ext uri="{FF2B5EF4-FFF2-40B4-BE49-F238E27FC236}">
                <a16:creationId xmlns:a16="http://schemas.microsoft.com/office/drawing/2014/main" id="{41A9FFF2-3265-467C-88F3-FCB760A8F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6208713"/>
            <a:ext cx="663575" cy="388937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E460BCCF-467E-E8D8-F311-1C927B639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0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4CCBC5B1-214A-E2F1-4E95-52405A720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842486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1.</a:t>
            </a:r>
            <a:r>
              <a:rPr lang="en-US" altLang="zh-CN" sz="2400" b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400" b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聆聽兩段錄音，掌握語言描寫的技巧。</a:t>
            </a:r>
          </a:p>
        </p:txBody>
      </p:sp>
      <p:sp>
        <p:nvSpPr>
          <p:cNvPr id="34820" name="Text Box 17">
            <a:extLst>
              <a:ext uri="{FF2B5EF4-FFF2-40B4-BE49-F238E27FC236}">
                <a16:creationId xmlns:a16="http://schemas.microsoft.com/office/drawing/2014/main" id="{4F7909A9-2557-6A4A-4F7B-DC99F8EB3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34821" name="Text Box 18">
            <a:extLst>
              <a:ext uri="{FF2B5EF4-FFF2-40B4-BE49-F238E27FC236}">
                <a16:creationId xmlns:a16="http://schemas.microsoft.com/office/drawing/2014/main" id="{0FA6AEFC-E598-65A7-5655-265FA2DC2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pic>
        <p:nvPicPr>
          <p:cNvPr id="34822" name="Picture 23">
            <a:extLst>
              <a:ext uri="{FF2B5EF4-FFF2-40B4-BE49-F238E27FC236}">
                <a16:creationId xmlns:a16="http://schemas.microsoft.com/office/drawing/2014/main" id="{AB80F3A8-5CBD-9D34-5CAF-42B3D1D32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25418" r="56821" b="29350"/>
          <a:stretch>
            <a:fillRect/>
          </a:stretch>
        </p:blipFill>
        <p:spPr bwMode="auto">
          <a:xfrm>
            <a:off x="1476375" y="2708275"/>
            <a:ext cx="2376488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6" name="AutoShape 24">
            <a:extLst>
              <a:ext uri="{FF2B5EF4-FFF2-40B4-BE49-F238E27FC236}">
                <a16:creationId xmlns:a16="http://schemas.microsoft.com/office/drawing/2014/main" id="{4C55884E-AF20-E73F-A73C-84E4BB198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565400"/>
            <a:ext cx="2952750" cy="1368425"/>
          </a:xfrm>
          <a:prstGeom prst="wedgeRectCallout">
            <a:avLst>
              <a:gd name="adj1" fmla="val -92634"/>
              <a:gd name="adj2" fmla="val 5801"/>
            </a:avLst>
          </a:prstGeom>
          <a:solidFill>
            <a:srgbClr val="FFFF99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lang="zh-TW" altLang="en-US" sz="2000" b="0" dirty="0">
                <a:solidFill>
                  <a:schemeClr val="tx1"/>
                </a:solidFill>
              </a:rPr>
              <a:t>　　我可以去，但我可不能陪你這個老頭釣魚！我得保留體力到另一艘船上打漁呢。</a:t>
            </a:r>
          </a:p>
        </p:txBody>
      </p:sp>
      <p:sp>
        <p:nvSpPr>
          <p:cNvPr id="59418" name="AutoShape 26">
            <a:extLst>
              <a:ext uri="{FF2B5EF4-FFF2-40B4-BE49-F238E27FC236}">
                <a16:creationId xmlns:a16="http://schemas.microsoft.com/office/drawing/2014/main" id="{E53ECBFF-E136-510E-5082-8E27EA740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365625"/>
            <a:ext cx="2952750" cy="1150938"/>
          </a:xfrm>
          <a:prstGeom prst="wedgeRectCallout">
            <a:avLst>
              <a:gd name="adj1" fmla="val -74088"/>
              <a:gd name="adj2" fmla="val -73722"/>
            </a:avLst>
          </a:prstGeom>
          <a:solidFill>
            <a:srgbClr val="FFFF99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lang="zh-TW" altLang="en-US" sz="2000" b="0" dirty="0">
                <a:solidFill>
                  <a:schemeClr val="tx1"/>
                </a:solidFill>
              </a:rPr>
              <a:t>　　我也很想去。即使不能陪你釣魚，我也很想給你多少做點事。</a:t>
            </a:r>
          </a:p>
        </p:txBody>
      </p:sp>
      <p:grpSp>
        <p:nvGrpSpPr>
          <p:cNvPr id="59426" name="Group 34">
            <a:extLst>
              <a:ext uri="{FF2B5EF4-FFF2-40B4-BE49-F238E27FC236}">
                <a16:creationId xmlns:a16="http://schemas.microsoft.com/office/drawing/2014/main" id="{9223A387-47BF-8BED-510F-736C98FD6A4F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3860800"/>
            <a:ext cx="4032250" cy="400050"/>
            <a:chOff x="2653" y="855"/>
            <a:chExt cx="2540" cy="252"/>
          </a:xfrm>
        </p:grpSpPr>
        <p:sp>
          <p:nvSpPr>
            <p:cNvPr id="34831" name="Rectangle 30">
              <a:extLst>
                <a:ext uri="{FF2B5EF4-FFF2-40B4-BE49-F238E27FC236}">
                  <a16:creationId xmlns:a16="http://schemas.microsoft.com/office/drawing/2014/main" id="{33C38B7F-626A-0233-2A32-E215D6D21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856"/>
              <a:ext cx="272" cy="25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>
              <a:prstShdw prst="shdw17" dist="17961" dir="2700000">
                <a:srgbClr val="007A99"/>
              </a:prstShdw>
            </a:effectLst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solidFill>
                    <a:schemeClr val="bg1"/>
                  </a:solidFill>
                </a:rPr>
                <a:t></a:t>
              </a:r>
            </a:p>
          </p:txBody>
        </p:sp>
        <p:sp>
          <p:nvSpPr>
            <p:cNvPr id="59424" name="Rectangle 32">
              <a:extLst>
                <a:ext uri="{FF2B5EF4-FFF2-40B4-BE49-F238E27FC236}">
                  <a16:creationId xmlns:a16="http://schemas.microsoft.com/office/drawing/2014/main" id="{04CE456E-3871-556F-8246-E24199471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855"/>
              <a:ext cx="2268" cy="2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zh-TW" altLang="en-US" sz="2000" b="0">
                  <a:solidFill>
                    <a:schemeClr val="tx1"/>
                  </a:solidFill>
                </a:rPr>
                <a:t>用詞無理，不切合徒弟的身份</a:t>
              </a:r>
            </a:p>
          </p:txBody>
        </p:sp>
      </p:grpSp>
      <p:grpSp>
        <p:nvGrpSpPr>
          <p:cNvPr id="59427" name="Group 35">
            <a:extLst>
              <a:ext uri="{FF2B5EF4-FFF2-40B4-BE49-F238E27FC236}">
                <a16:creationId xmlns:a16="http://schemas.microsoft.com/office/drawing/2014/main" id="{44C3F521-8D58-55AD-ABB7-8B74234134B4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5373688"/>
            <a:ext cx="4032250" cy="400050"/>
            <a:chOff x="2653" y="855"/>
            <a:chExt cx="2540" cy="252"/>
          </a:xfrm>
        </p:grpSpPr>
        <p:sp>
          <p:nvSpPr>
            <p:cNvPr id="34829" name="Rectangle 36">
              <a:extLst>
                <a:ext uri="{FF2B5EF4-FFF2-40B4-BE49-F238E27FC236}">
                  <a16:creationId xmlns:a16="http://schemas.microsoft.com/office/drawing/2014/main" id="{6FA1452C-2191-2D43-AC57-DCC788906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856"/>
              <a:ext cx="272" cy="25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ffectLst>
              <a:prstShdw prst="shdw17" dist="17961" dir="2700000">
                <a:srgbClr val="993D99"/>
              </a:prstShdw>
            </a:effectLst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solidFill>
                    <a:schemeClr val="bg1"/>
                  </a:solidFill>
                </a:rPr>
                <a:t></a:t>
              </a:r>
            </a:p>
          </p:txBody>
        </p:sp>
        <p:sp>
          <p:nvSpPr>
            <p:cNvPr id="34830" name="Rectangle 37">
              <a:extLst>
                <a:ext uri="{FF2B5EF4-FFF2-40B4-BE49-F238E27FC236}">
                  <a16:creationId xmlns:a16="http://schemas.microsoft.com/office/drawing/2014/main" id="{1B6BDF36-C96D-2827-0C87-E321683C0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855"/>
              <a:ext cx="2268" cy="25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prstShdw prst="shdw17" dist="17961" dir="2700000">
                <a:srgbClr val="997A99"/>
              </a:prstShdw>
            </a:effectLst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 b="0">
                  <a:ea typeface="標楷體" panose="03000509000000000000" pitchFamily="65" charset="-120"/>
                </a:rPr>
                <a:t>用語恭敬，切合徒弟的身份</a:t>
              </a:r>
            </a:p>
          </p:txBody>
        </p:sp>
      </p:grpSp>
      <p:pic>
        <p:nvPicPr>
          <p:cNvPr id="2" name="老人與海_1">
            <a:hlinkClick r:id="" action="ppaction://media"/>
            <a:extLst>
              <a:ext uri="{FF2B5EF4-FFF2-40B4-BE49-F238E27FC236}">
                <a16:creationId xmlns:a16="http://schemas.microsoft.com/office/drawing/2014/main" id="{5C3B311B-CA41-ABF9-87EC-9C94A3FB9B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86748" y="2536839"/>
            <a:ext cx="388939" cy="388939"/>
          </a:xfrm>
          <a:prstGeom prst="rect">
            <a:avLst/>
          </a:prstGeom>
        </p:spPr>
      </p:pic>
      <p:pic>
        <p:nvPicPr>
          <p:cNvPr id="3" name="老人與海_2">
            <a:hlinkClick r:id="" action="ppaction://media"/>
            <a:extLst>
              <a:ext uri="{FF2B5EF4-FFF2-40B4-BE49-F238E27FC236}">
                <a16:creationId xmlns:a16="http://schemas.microsoft.com/office/drawing/2014/main" id="{244AEBEA-DA5A-6872-A372-E4E4121EF8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56100" y="4341812"/>
            <a:ext cx="396875" cy="39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3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57ABFD4-D986-30C7-B676-114D3BD55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ea typeface="標楷體" panose="03000509000000000000" pitchFamily="65" charset="-120"/>
              </a:rPr>
              <a:t>課堂活動</a:t>
            </a:r>
            <a:endParaRPr lang="en-US" altLang="zh-CN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id="{1B9728C9-ED1F-F002-463C-F26996F39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pic>
        <p:nvPicPr>
          <p:cNvPr id="35844" name="Picture 13">
            <a:extLst>
              <a:ext uri="{FF2B5EF4-FFF2-40B4-BE49-F238E27FC236}">
                <a16:creationId xmlns:a16="http://schemas.microsoft.com/office/drawing/2014/main" id="{F6FA3C2D-FE78-6BA5-DF68-C4217815E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5" t="41711" r="52373" b="42754"/>
          <a:stretch>
            <a:fillRect/>
          </a:stretch>
        </p:blipFill>
        <p:spPr bwMode="auto">
          <a:xfrm>
            <a:off x="3059113" y="4011613"/>
            <a:ext cx="193833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AutoShape 14">
            <a:extLst>
              <a:ext uri="{FF2B5EF4-FFF2-40B4-BE49-F238E27FC236}">
                <a16:creationId xmlns:a16="http://schemas.microsoft.com/office/drawing/2014/main" id="{9A950573-90F7-BE49-C16B-7D16FA8D6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290888"/>
            <a:ext cx="2916237" cy="792162"/>
          </a:xfrm>
          <a:prstGeom prst="wedgeRoundRectCallout">
            <a:avLst>
              <a:gd name="adj1" fmla="val 56644"/>
              <a:gd name="adj2" fmla="val 97093"/>
              <a:gd name="adj3" fmla="val 16667"/>
            </a:avLst>
          </a:prstGeom>
          <a:noFill/>
          <a:ln w="19050" algn="ctr">
            <a:solidFill>
              <a:srgbClr val="FFCC00"/>
            </a:solidFill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0" dirty="0">
                <a:ea typeface="標楷體" panose="03000509000000000000" pitchFamily="65" charset="-120"/>
              </a:rPr>
              <a:t>　　我是個不尋常的老頭兒。</a:t>
            </a:r>
          </a:p>
        </p:txBody>
      </p:sp>
      <p:sp>
        <p:nvSpPr>
          <p:cNvPr id="35846" name="AutoShape 15">
            <a:extLst>
              <a:ext uri="{FF2B5EF4-FFF2-40B4-BE49-F238E27FC236}">
                <a16:creationId xmlns:a16="http://schemas.microsoft.com/office/drawing/2014/main" id="{CFA07020-4E17-A8B9-1D11-3169DD290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565400"/>
            <a:ext cx="3311525" cy="1152525"/>
          </a:xfrm>
          <a:prstGeom prst="wedgeRoundRectCallout">
            <a:avLst>
              <a:gd name="adj1" fmla="val -33125"/>
              <a:gd name="adj2" fmla="val 96005"/>
              <a:gd name="adj3" fmla="val 16667"/>
            </a:avLst>
          </a:prstGeom>
          <a:noFill/>
          <a:ln w="19050" algn="ctr">
            <a:solidFill>
              <a:srgbClr val="FFCC00"/>
            </a:solidFill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0" dirty="0">
                <a:ea typeface="標楷體" panose="03000509000000000000" pitchFamily="65" charset="-120"/>
              </a:rPr>
              <a:t>　　我也許不像我自以為的那樣強壯，可是我懂得不少竅門，而且有決心。</a:t>
            </a:r>
          </a:p>
        </p:txBody>
      </p:sp>
      <p:sp>
        <p:nvSpPr>
          <p:cNvPr id="35847" name="AutoShape 16">
            <a:extLst>
              <a:ext uri="{FF2B5EF4-FFF2-40B4-BE49-F238E27FC236}">
                <a16:creationId xmlns:a16="http://schemas.microsoft.com/office/drawing/2014/main" id="{EF4F1D73-5A29-415E-BE06-0459ABFAD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4227513"/>
            <a:ext cx="3311525" cy="1439862"/>
          </a:xfrm>
          <a:prstGeom prst="wedgeRoundRectCallout">
            <a:avLst>
              <a:gd name="adj1" fmla="val -74782"/>
              <a:gd name="adj2" fmla="val 12736"/>
              <a:gd name="adj3" fmla="val 16667"/>
            </a:avLst>
          </a:prstGeom>
          <a:noFill/>
          <a:ln w="19050" algn="ctr">
            <a:solidFill>
              <a:srgbClr val="FFCC00"/>
            </a:solidFill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0">
                <a:ea typeface="標楷體" panose="03000509000000000000" pitchFamily="65" charset="-120"/>
              </a:rPr>
              <a:t>　　我當然知道，也對自己有信心，而且，我知道你並不是因為對我沒信心才離開我的。</a:t>
            </a:r>
          </a:p>
        </p:txBody>
      </p:sp>
      <p:sp>
        <p:nvSpPr>
          <p:cNvPr id="78868" name="Text Box 20">
            <a:extLst>
              <a:ext uri="{FF2B5EF4-FFF2-40B4-BE49-F238E27FC236}">
                <a16:creationId xmlns:a16="http://schemas.microsoft.com/office/drawing/2014/main" id="{3756DBD9-E694-8BA5-F9F7-8749AFBEB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73238"/>
            <a:ext cx="8424863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24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2</a:t>
            </a:r>
            <a:r>
              <a:rPr lang="en-US" altLang="zh-CN" sz="24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. </a:t>
            </a:r>
            <a:r>
              <a:rPr lang="zh-TW" altLang="en-US" sz="24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聆聽三段錄音，分析人物的話語展現了他的哪些性格。</a:t>
            </a:r>
          </a:p>
        </p:txBody>
      </p:sp>
      <p:sp>
        <p:nvSpPr>
          <p:cNvPr id="78870" name="Line 22">
            <a:extLst>
              <a:ext uri="{FF2B5EF4-FFF2-40B4-BE49-F238E27FC236}">
                <a16:creationId xmlns:a16="http://schemas.microsoft.com/office/drawing/2014/main" id="{6998F292-91C5-8291-6D7C-D8CC4FD9DE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4076700"/>
            <a:ext cx="0" cy="433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78871" name="Text Box 23">
            <a:extLst>
              <a:ext uri="{FF2B5EF4-FFF2-40B4-BE49-F238E27FC236}">
                <a16:creationId xmlns:a16="http://schemas.microsoft.com/office/drawing/2014/main" id="{2DBD1DB3-8FDF-08C5-D44C-5F5E579BA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508500"/>
            <a:ext cx="720725" cy="396875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FF5050"/>
                </a:solidFill>
                <a:ea typeface="標楷體" panose="03000509000000000000" pitchFamily="65" charset="-120"/>
              </a:rPr>
              <a:t>自信</a:t>
            </a:r>
          </a:p>
        </p:txBody>
      </p:sp>
      <p:sp>
        <p:nvSpPr>
          <p:cNvPr id="78872" name="Line 24">
            <a:extLst>
              <a:ext uri="{FF2B5EF4-FFF2-40B4-BE49-F238E27FC236}">
                <a16:creationId xmlns:a16="http://schemas.microsoft.com/office/drawing/2014/main" id="{16FB1010-B863-955E-138B-781E191103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8400" y="2924175"/>
            <a:ext cx="3603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78873" name="Text Box 25">
            <a:extLst>
              <a:ext uri="{FF2B5EF4-FFF2-40B4-BE49-F238E27FC236}">
                <a16:creationId xmlns:a16="http://schemas.microsoft.com/office/drawing/2014/main" id="{6131704A-8A8E-3A74-0436-7DDCC8BAA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708275"/>
            <a:ext cx="1295400" cy="396875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FF5050"/>
                </a:solidFill>
                <a:ea typeface="標楷體" panose="03000509000000000000" pitchFamily="65" charset="-120"/>
              </a:rPr>
              <a:t>永不言棄</a:t>
            </a:r>
          </a:p>
        </p:txBody>
      </p:sp>
      <p:sp>
        <p:nvSpPr>
          <p:cNvPr id="78874" name="Line 26">
            <a:extLst>
              <a:ext uri="{FF2B5EF4-FFF2-40B4-BE49-F238E27FC236}">
                <a16:creationId xmlns:a16="http://schemas.microsoft.com/office/drawing/2014/main" id="{ECDE5362-81CC-493B-ECA4-ECA83631D4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1013" y="3789363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78875" name="Text Box 27">
            <a:extLst>
              <a:ext uri="{FF2B5EF4-FFF2-40B4-BE49-F238E27FC236}">
                <a16:creationId xmlns:a16="http://schemas.microsoft.com/office/drawing/2014/main" id="{6CD537E5-716A-DA50-E4AF-A33D16E0E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3357563"/>
            <a:ext cx="719138" cy="396875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FF5050"/>
                </a:solidFill>
                <a:ea typeface="標楷體" panose="03000509000000000000" pitchFamily="65" charset="-120"/>
              </a:rPr>
              <a:t>堅毅</a:t>
            </a:r>
          </a:p>
        </p:txBody>
      </p:sp>
      <p:sp>
        <p:nvSpPr>
          <p:cNvPr id="35858" name="Text Box 28">
            <a:extLst>
              <a:ext uri="{FF2B5EF4-FFF2-40B4-BE49-F238E27FC236}">
                <a16:creationId xmlns:a16="http://schemas.microsoft.com/office/drawing/2014/main" id="{9C40E3D0-C501-DD77-C6AF-D1D7B3E6C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pic>
        <p:nvPicPr>
          <p:cNvPr id="2" name="老人與海_3.1">
            <a:hlinkClick r:id="" action="ppaction://media"/>
            <a:extLst>
              <a:ext uri="{FF2B5EF4-FFF2-40B4-BE49-F238E27FC236}">
                <a16:creationId xmlns:a16="http://schemas.microsoft.com/office/drawing/2014/main" id="{06C11FAE-249A-9030-9A8F-DEE5EFFDBB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37723" y="3327358"/>
            <a:ext cx="346489" cy="346489"/>
          </a:xfrm>
          <a:prstGeom prst="rect">
            <a:avLst/>
          </a:prstGeom>
        </p:spPr>
      </p:pic>
      <p:pic>
        <p:nvPicPr>
          <p:cNvPr id="3" name="老人與海_3.2">
            <a:hlinkClick r:id="" action="ppaction://media"/>
            <a:extLst>
              <a:ext uri="{FF2B5EF4-FFF2-40B4-BE49-F238E27FC236}">
                <a16:creationId xmlns:a16="http://schemas.microsoft.com/office/drawing/2014/main" id="{1317B46A-F885-50C4-8559-B996859544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54034" y="2600513"/>
            <a:ext cx="347008" cy="347008"/>
          </a:xfrm>
          <a:prstGeom prst="rect">
            <a:avLst/>
          </a:prstGeom>
        </p:spPr>
      </p:pic>
      <p:pic>
        <p:nvPicPr>
          <p:cNvPr id="4" name="老人與海_3.3">
            <a:hlinkClick r:id="" action="ppaction://media"/>
            <a:extLst>
              <a:ext uri="{FF2B5EF4-FFF2-40B4-BE49-F238E27FC236}">
                <a16:creationId xmlns:a16="http://schemas.microsoft.com/office/drawing/2014/main" id="{80D97399-F9A8-F4BF-1DC9-E113E1D76B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436096" y="4293394"/>
            <a:ext cx="376808" cy="37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3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8871" grpId="0" animBg="1"/>
      <p:bldP spid="78873" grpId="0" animBg="1"/>
      <p:bldP spid="788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081DEE50-F8C8-ADDA-9DE1-6C29EF11C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/>
              <a:t> </a:t>
            </a:r>
            <a:r>
              <a:rPr lang="zh-TW" altLang="en-US" sz="2400"/>
              <a:t>人物描寫</a:t>
            </a: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C8D035B0-7F8D-71D0-DF43-AC8C3CA0F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描寫方法（二）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36868" name="Text Box 6">
            <a:extLst>
              <a:ext uri="{FF2B5EF4-FFF2-40B4-BE49-F238E27FC236}">
                <a16:creationId xmlns:a16="http://schemas.microsoft.com/office/drawing/2014/main" id="{9B33200D-1520-24A9-9C68-2FB769ECB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36869" name="Text Box 8">
            <a:extLst>
              <a:ext uri="{FF2B5EF4-FFF2-40B4-BE49-F238E27FC236}">
                <a16:creationId xmlns:a16="http://schemas.microsoft.com/office/drawing/2014/main" id="{DFC36D4B-39E5-6C28-B03F-08712C23C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420938"/>
            <a:ext cx="34242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新細明體" panose="02020500000000000000" pitchFamily="18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</a:rPr>
              <a:t>3.</a:t>
            </a:r>
            <a:r>
              <a:rPr lang="en-US" altLang="zh-TW" sz="2200">
                <a:latin typeface="新細明體" panose="02020500000000000000" pitchFamily="18" charset="-120"/>
              </a:rPr>
              <a:t> </a:t>
            </a:r>
            <a:r>
              <a:rPr lang="zh-TW" altLang="en-US" sz="2200">
                <a:latin typeface="新細明體" panose="02020500000000000000" pitchFamily="18" charset="-120"/>
              </a:rPr>
              <a:t>行動描寫</a:t>
            </a:r>
          </a:p>
        </p:txBody>
      </p:sp>
      <p:sp>
        <p:nvSpPr>
          <p:cNvPr id="36870" name="Text Box 17">
            <a:extLst>
              <a:ext uri="{FF2B5EF4-FFF2-40B4-BE49-F238E27FC236}">
                <a16:creationId xmlns:a16="http://schemas.microsoft.com/office/drawing/2014/main" id="{77BE25DE-2489-97B5-65A8-8AB916F06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36871" name="Text Box 18">
            <a:extLst>
              <a:ext uri="{FF2B5EF4-FFF2-40B4-BE49-F238E27FC236}">
                <a16:creationId xmlns:a16="http://schemas.microsoft.com/office/drawing/2014/main" id="{ADDE1DA2-023B-3256-B899-46FE7422C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213100"/>
            <a:ext cx="806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ea typeface="標楷體" panose="03000509000000000000" pitchFamily="65" charset="-120"/>
              </a:rPr>
              <a:t>　　行動描寫是指通過描寫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人物的動作細節</a:t>
            </a:r>
            <a:r>
              <a:rPr lang="zh-TW" altLang="en-US" sz="2000" b="0">
                <a:ea typeface="標楷體" panose="03000509000000000000" pitchFamily="65" charset="-120"/>
              </a:rPr>
              <a:t>，反映人物的思想、性格，從中塑造人物的形象。</a:t>
            </a:r>
          </a:p>
        </p:txBody>
      </p:sp>
      <p:sp>
        <p:nvSpPr>
          <p:cNvPr id="79885" name="Rectangle 13">
            <a:extLst>
              <a:ext uri="{FF2B5EF4-FFF2-40B4-BE49-F238E27FC236}">
                <a16:creationId xmlns:a16="http://schemas.microsoft.com/office/drawing/2014/main" id="{3689125C-0498-9B58-66B2-1C3B6FFDC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284538"/>
            <a:ext cx="2376487" cy="2889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9886" name="Line 14">
            <a:extLst>
              <a:ext uri="{FF2B5EF4-FFF2-40B4-BE49-F238E27FC236}">
                <a16:creationId xmlns:a16="http://schemas.microsoft.com/office/drawing/2014/main" id="{4E3F52F1-D105-D908-DB74-FAAF7C0322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3438" y="3644900"/>
            <a:ext cx="433387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79887" name="Text Box 15">
            <a:extLst>
              <a:ext uri="{FF2B5EF4-FFF2-40B4-BE49-F238E27FC236}">
                <a16:creationId xmlns:a16="http://schemas.microsoft.com/office/drawing/2014/main" id="{55D44477-2049-CEDF-1F56-5D52A0AAA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005263"/>
            <a:ext cx="3743325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選擇恰當的動詞，描寫富有個性的習慣性動作。</a:t>
            </a:r>
          </a:p>
        </p:txBody>
      </p:sp>
      <p:sp>
        <p:nvSpPr>
          <p:cNvPr id="79888" name="Text Box 16">
            <a:extLst>
              <a:ext uri="{FF2B5EF4-FFF2-40B4-BE49-F238E27FC236}">
                <a16:creationId xmlns:a16="http://schemas.microsoft.com/office/drawing/2014/main" id="{88E7EDB5-15A0-811F-C6B5-C98D13F78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797425"/>
            <a:ext cx="3743325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描寫人物連續的動作，能使得文章富有動感。</a:t>
            </a:r>
          </a:p>
        </p:txBody>
      </p:sp>
      <p:sp>
        <p:nvSpPr>
          <p:cNvPr id="36876" name="AutoShape 19">
            <a:hlinkClick r:id="rId4" action="ppaction://hlinksldjump"/>
            <a:extLst>
              <a:ext uri="{FF2B5EF4-FFF2-40B4-BE49-F238E27FC236}">
                <a16:creationId xmlns:a16="http://schemas.microsoft.com/office/drawing/2014/main" id="{F9569115-7167-61B7-A411-0459B16F0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7" grpId="0" animBg="1"/>
      <p:bldP spid="798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AD7C949B-8F8A-C87E-CE29-06091847D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/>
              <a:t> </a:t>
            </a:r>
            <a:r>
              <a:rPr lang="zh-TW" altLang="en-US" sz="2400"/>
              <a:t>人物描寫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9EFA7E9-9A87-4FDB-50DC-252F95957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描寫方法（二）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52F88123-EA6E-32F0-1C67-484F24A04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38917" name="Text Box 7">
            <a:extLst>
              <a:ext uri="{FF2B5EF4-FFF2-40B4-BE49-F238E27FC236}">
                <a16:creationId xmlns:a16="http://schemas.microsoft.com/office/drawing/2014/main" id="{CEF1E48D-5AD0-FB58-3D9A-8989AFC6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2420938"/>
            <a:ext cx="3424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>
                <a:latin typeface="Times New Roman" panose="02020603050405020304" pitchFamily="18" charset="0"/>
              </a:rPr>
              <a:t> </a:t>
            </a:r>
            <a:r>
              <a:rPr lang="en-US" altLang="zh-TW" sz="2200" b="0">
                <a:latin typeface="Times New Roman" panose="02020603050405020304" pitchFamily="18" charset="0"/>
              </a:rPr>
              <a:t>4. </a:t>
            </a:r>
            <a:r>
              <a:rPr lang="zh-TW" altLang="en-US" sz="2200" b="0">
                <a:latin typeface="Times New Roman" panose="02020603050405020304" pitchFamily="18" charset="0"/>
              </a:rPr>
              <a:t>心理描寫</a:t>
            </a:r>
          </a:p>
        </p:txBody>
      </p:sp>
      <p:sp>
        <p:nvSpPr>
          <p:cNvPr id="38918" name="Text Box 10">
            <a:extLst>
              <a:ext uri="{FF2B5EF4-FFF2-40B4-BE49-F238E27FC236}">
                <a16:creationId xmlns:a16="http://schemas.microsoft.com/office/drawing/2014/main" id="{733976F8-5809-9399-7FF1-C8319B200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148138"/>
            <a:ext cx="367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b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 </a:t>
            </a:r>
            <a:r>
              <a:rPr lang="en-US" altLang="zh-TW" sz="2000" b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 </a:t>
            </a:r>
            <a:r>
              <a:rPr lang="zh-TW" altLang="en-US" sz="2000" b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sz="2000" b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直接描寫</a:t>
            </a:r>
          </a:p>
        </p:txBody>
      </p:sp>
      <p:sp>
        <p:nvSpPr>
          <p:cNvPr id="38919" name="Text Box 11">
            <a:extLst>
              <a:ext uri="{FF2B5EF4-FFF2-40B4-BE49-F238E27FC236}">
                <a16:creationId xmlns:a16="http://schemas.microsoft.com/office/drawing/2014/main" id="{B9428FF1-E262-1D98-DDC7-AC6CF76E2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300663"/>
            <a:ext cx="367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b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 </a:t>
            </a:r>
            <a:r>
              <a:rPr lang="en-US" altLang="zh-TW" sz="2000" b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 </a:t>
            </a:r>
            <a:r>
              <a:rPr lang="zh-TW" altLang="en-US" sz="2000" b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sz="2000" b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抒情獨白</a:t>
            </a:r>
          </a:p>
        </p:txBody>
      </p:sp>
      <p:sp>
        <p:nvSpPr>
          <p:cNvPr id="81932" name="Rectangle 12">
            <a:extLst>
              <a:ext uri="{FF2B5EF4-FFF2-40B4-BE49-F238E27FC236}">
                <a16:creationId xmlns:a16="http://schemas.microsoft.com/office/drawing/2014/main" id="{DE24ED03-3A2E-BA1C-C396-A1CDF335F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300663"/>
            <a:ext cx="576263" cy="360362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81934" name="Line 14">
            <a:extLst>
              <a:ext uri="{FF2B5EF4-FFF2-40B4-BE49-F238E27FC236}">
                <a16:creationId xmlns:a16="http://schemas.microsoft.com/office/drawing/2014/main" id="{8336FF5F-BCA6-A8C3-B7D2-F7A3CFAE0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5516563"/>
            <a:ext cx="5762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81935" name="Text Box 15">
            <a:extLst>
              <a:ext uri="{FF2B5EF4-FFF2-40B4-BE49-F238E27FC236}">
                <a16:creationId xmlns:a16="http://schemas.microsoft.com/office/drawing/2014/main" id="{54CBE327-30FA-EB57-2C06-6BF373164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5170488"/>
            <a:ext cx="5343525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一般使用第一人稱，有助於人物抒發自己內心的想法。</a:t>
            </a:r>
          </a:p>
        </p:txBody>
      </p:sp>
      <p:sp>
        <p:nvSpPr>
          <p:cNvPr id="81936" name="Rectangle 16">
            <a:extLst>
              <a:ext uri="{FF2B5EF4-FFF2-40B4-BE49-F238E27FC236}">
                <a16:creationId xmlns:a16="http://schemas.microsoft.com/office/drawing/2014/main" id="{D7086E7B-94F2-C1D0-2325-5C7B0D90B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0" y="4162425"/>
            <a:ext cx="504825" cy="360363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81937" name="Line 17">
            <a:extLst>
              <a:ext uri="{FF2B5EF4-FFF2-40B4-BE49-F238E27FC236}">
                <a16:creationId xmlns:a16="http://schemas.microsoft.com/office/drawing/2014/main" id="{5B05A431-9F3D-9526-353C-49054258F0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4365625"/>
            <a:ext cx="5762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81938" name="Text Box 18">
            <a:extLst>
              <a:ext uri="{FF2B5EF4-FFF2-40B4-BE49-F238E27FC236}">
                <a16:creationId xmlns:a16="http://schemas.microsoft.com/office/drawing/2014/main" id="{3C31EF9D-8029-7DFD-59AD-74E6FAEC3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3687763"/>
            <a:ext cx="5357813" cy="13239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一般使用第三人稱，作者可用旁觀者的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視角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對文章中的人物展開描寫。這不僅可以反映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不同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人物當時的思想活動，還可以概括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不同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人物的感情變化。</a:t>
            </a:r>
          </a:p>
        </p:txBody>
      </p:sp>
      <p:sp>
        <p:nvSpPr>
          <p:cNvPr id="38926" name="Text Box 19">
            <a:extLst>
              <a:ext uri="{FF2B5EF4-FFF2-40B4-BE49-F238E27FC236}">
                <a16:creationId xmlns:a16="http://schemas.microsoft.com/office/drawing/2014/main" id="{BC9F7B7F-1D41-AEB5-3E78-D04DAAEC4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38927" name="Text Box 20">
            <a:extLst>
              <a:ext uri="{FF2B5EF4-FFF2-40B4-BE49-F238E27FC236}">
                <a16:creationId xmlns:a16="http://schemas.microsoft.com/office/drawing/2014/main" id="{3B719862-6A4E-F8AF-6A64-B7E6D81A3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943225"/>
            <a:ext cx="806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ea typeface="標楷體" panose="03000509000000000000" pitchFamily="65" charset="-120"/>
              </a:rPr>
              <a:t>　　心理描寫是指通過描寫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人物在特定場景下的內心活動</a:t>
            </a:r>
            <a:r>
              <a:rPr lang="zh-TW" altLang="en-US" sz="2000" b="0">
                <a:ea typeface="標楷體" panose="03000509000000000000" pitchFamily="65" charset="-120"/>
              </a:rPr>
              <a:t>，表現人物的思想感情。</a:t>
            </a:r>
          </a:p>
        </p:txBody>
      </p:sp>
      <p:sp>
        <p:nvSpPr>
          <p:cNvPr id="38928" name="AutoShape 21">
            <a:hlinkClick r:id="rId4" action="ppaction://hlinksldjump"/>
            <a:extLst>
              <a:ext uri="{FF2B5EF4-FFF2-40B4-BE49-F238E27FC236}">
                <a16:creationId xmlns:a16="http://schemas.microsoft.com/office/drawing/2014/main" id="{DE7B8839-53A8-02F1-4E2A-10E95A4C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308725"/>
            <a:ext cx="663575" cy="388938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5" grpId="0" animBg="1"/>
      <p:bldP spid="819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id="{3818ADDB-6C03-3419-236E-0B22320CA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40963" name="Rectangle 6">
            <a:extLst>
              <a:ext uri="{FF2B5EF4-FFF2-40B4-BE49-F238E27FC236}">
                <a16:creationId xmlns:a16="http://schemas.microsoft.com/office/drawing/2014/main" id="{47452BB9-E9BB-7D66-C60D-5E0220BAB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題目點撥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40964" name="Rectangle 7">
            <a:extLst>
              <a:ext uri="{FF2B5EF4-FFF2-40B4-BE49-F238E27FC236}">
                <a16:creationId xmlns:a16="http://schemas.microsoft.com/office/drawing/2014/main" id="{57306B0B-B5BC-8C1E-1BF4-43915EC49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範文題目一：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一位對我影響深遠的人物</a:t>
            </a:r>
          </a:p>
        </p:txBody>
      </p:sp>
      <p:sp>
        <p:nvSpPr>
          <p:cNvPr id="61448" name="Oval 8">
            <a:extLst>
              <a:ext uri="{FF2B5EF4-FFF2-40B4-BE49-F238E27FC236}">
                <a16:creationId xmlns:a16="http://schemas.microsoft.com/office/drawing/2014/main" id="{137A21BD-C850-A480-7753-3CC35370E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532063"/>
            <a:ext cx="1296987" cy="609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61449" name="AutoShape 9">
            <a:extLst>
              <a:ext uri="{FF2B5EF4-FFF2-40B4-BE49-F238E27FC236}">
                <a16:creationId xmlns:a16="http://schemas.microsoft.com/office/drawing/2014/main" id="{15A97A28-4C25-CB18-3C6C-4785F3EF3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id="{EC84613F-F794-CF7E-4B54-1E10B33BA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95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找出關鍵字詞：影響深遠</a:t>
            </a:r>
          </a:p>
        </p:txBody>
      </p:sp>
      <p:sp>
        <p:nvSpPr>
          <p:cNvPr id="61451" name="AutoShape 11">
            <a:extLst>
              <a:ext uri="{FF2B5EF4-FFF2-40B4-BE49-F238E27FC236}">
                <a16:creationId xmlns:a16="http://schemas.microsoft.com/office/drawing/2014/main" id="{0296A2AB-F8F3-DAF6-5448-1BF7553BB5F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61452" name="Text Box 12">
            <a:extLst>
              <a:ext uri="{FF2B5EF4-FFF2-40B4-BE49-F238E27FC236}">
                <a16:creationId xmlns:a16="http://schemas.microsoft.com/office/drawing/2014/main" id="{6A8C45B1-8846-850D-F3A4-CD0EE0D16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en-US" altLang="zh-TW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根據</a:t>
            </a:r>
            <a:r>
              <a:rPr lang="zh-CN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寫作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重點聯想具體</a:t>
            </a:r>
            <a:endParaRPr lang="zh-TW" altLang="zh-CN" sz="2400" b="0">
              <a:solidFill>
                <a:srgbClr val="FF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zh-CN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內容</a:t>
            </a:r>
          </a:p>
        </p:txBody>
      </p:sp>
      <p:sp>
        <p:nvSpPr>
          <p:cNvPr id="61453" name="AutoShape 13">
            <a:extLst>
              <a:ext uri="{FF2B5EF4-FFF2-40B4-BE49-F238E27FC236}">
                <a16:creationId xmlns:a16="http://schemas.microsoft.com/office/drawing/2014/main" id="{E0F3804C-77AD-39F1-25BA-5D006AC7D513}"/>
              </a:ext>
            </a:extLst>
          </p:cNvPr>
          <p:cNvSpPr>
            <a:spLocks/>
          </p:cNvSpPr>
          <p:nvPr/>
        </p:nvSpPr>
        <p:spPr bwMode="auto">
          <a:xfrm>
            <a:off x="4137025" y="1341438"/>
            <a:ext cx="506413" cy="4248150"/>
          </a:xfrm>
          <a:prstGeom prst="leftBrace">
            <a:avLst>
              <a:gd name="adj1" fmla="val 69906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61454" name="Text Box 14">
            <a:extLst>
              <a:ext uri="{FF2B5EF4-FFF2-40B4-BE49-F238E27FC236}">
                <a16:creationId xmlns:a16="http://schemas.microsoft.com/office/drawing/2014/main" id="{95004F49-FD1B-8BCC-28F5-DA664E977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114425"/>
            <a:ext cx="4500562" cy="56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身份：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同學？師長？偉人</a:t>
            </a:r>
            <a:r>
              <a:rPr kumimoji="0" lang="en-US" altLang="zh-TW" sz="2000" b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/>
              <a:t>外貌特徵：</a:t>
            </a:r>
            <a:endParaRPr kumimoji="0" lang="zh-TW" altLang="en-US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容貌？衣</a:t>
            </a: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着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？年齡</a:t>
            </a:r>
            <a:r>
              <a:rPr kumimoji="0" lang="en-US" altLang="zh-TW" sz="2000" b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zh-TW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zh-TW" altLang="en-US" sz="2000">
                <a:latin typeface="Verdana" panose="020B0604030504040204" pitchFamily="34" charset="0"/>
              </a:rPr>
              <a:t>語言風格：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風趣？</a:t>
            </a:r>
            <a:r>
              <a:rPr kumimoji="0" lang="zh-CN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有深度</a:t>
            </a: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？枯燥</a:t>
            </a:r>
            <a:r>
              <a:rPr kumimoji="0" lang="en-US" altLang="zh-TW" sz="2000" b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lang="en-US" altLang="zh-TW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>
                <a:latin typeface="Verdana" panose="020B0604030504040204" pitchFamily="34" charset="0"/>
              </a:rPr>
              <a:t>行為表現：</a:t>
            </a:r>
            <a:endParaRPr lang="zh-TW" altLang="en-US" sz="2000">
              <a:latin typeface="Verdana" panose="020B0604030504040204" pitchFamily="34" charset="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博學多才？熱心公益？追求正義</a:t>
            </a:r>
            <a:r>
              <a:rPr kumimoji="0" lang="en-US" altLang="zh-TW" sz="2000" b="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/>
              <a:t>表現心理活動的方法：</a:t>
            </a:r>
            <a:endParaRPr kumimoji="0" lang="zh-TW" altLang="en-US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rPr>
              <a:t>人物獨白？直接描寫？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zh-TW" altLang="en-US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10000"/>
              </a:spcBef>
              <a:buFontTx/>
              <a:buNone/>
            </a:pPr>
            <a:endParaRPr kumimoji="0" lang="zh-TW" altLang="en-US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lnSpc>
                <a:spcPct val="50000"/>
              </a:lnSpc>
              <a:spcBef>
                <a:spcPct val="10000"/>
              </a:spcBef>
              <a:buFontTx/>
              <a:buNone/>
            </a:pPr>
            <a:endParaRPr kumimoji="0" lang="en-US" altLang="zh-TW" sz="2000" b="0"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40972" name="Rectangle 15">
            <a:extLst>
              <a:ext uri="{FF2B5EF4-FFF2-40B4-BE49-F238E27FC236}">
                <a16:creationId xmlns:a16="http://schemas.microsoft.com/office/drawing/2014/main" id="{C65364F2-3C8E-1D8B-E0FB-5A196E12D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1225550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66</a:t>
            </a:r>
          </a:p>
        </p:txBody>
      </p:sp>
      <p:sp>
        <p:nvSpPr>
          <p:cNvPr id="40973" name="Text Box 16">
            <a:extLst>
              <a:ext uri="{FF2B5EF4-FFF2-40B4-BE49-F238E27FC236}">
                <a16:creationId xmlns:a16="http://schemas.microsoft.com/office/drawing/2014/main" id="{C7FA2E48-1E43-5D76-97E2-91C29AED2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/>
      <p:bldP spid="61452" grpId="0"/>
      <p:bldP spid="614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>
            <a:extLst>
              <a:ext uri="{FF2B5EF4-FFF2-40B4-BE49-F238E27FC236}">
                <a16:creationId xmlns:a16="http://schemas.microsoft.com/office/drawing/2014/main" id="{37B2E29C-260E-6E02-6F74-C95ED735E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61E2D780-0D0D-043C-977C-6C1C6C169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題目點撥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41988" name="Rectangle 7">
            <a:extLst>
              <a:ext uri="{FF2B5EF4-FFF2-40B4-BE49-F238E27FC236}">
                <a16:creationId xmlns:a16="http://schemas.microsoft.com/office/drawing/2014/main" id="{AE5FE8B3-EB69-E6E3-5EA0-025C1CCE0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</a:rPr>
              <a:t>範文題目二：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繁榮背後的拾荒者</a:t>
            </a:r>
          </a:p>
        </p:txBody>
      </p:sp>
      <p:sp>
        <p:nvSpPr>
          <p:cNvPr id="41989" name="Oval 8">
            <a:extLst>
              <a:ext uri="{FF2B5EF4-FFF2-40B4-BE49-F238E27FC236}">
                <a16:creationId xmlns:a16="http://schemas.microsoft.com/office/drawing/2014/main" id="{1039ED3C-1DAB-C6D6-4107-15E924F11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636838"/>
            <a:ext cx="1081088" cy="431800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1990" name="AutoShape 9">
            <a:extLst>
              <a:ext uri="{FF2B5EF4-FFF2-40B4-BE49-F238E27FC236}">
                <a16:creationId xmlns:a16="http://schemas.microsoft.com/office/drawing/2014/main" id="{526023EC-3BA5-9C7D-9F57-D9DA2E164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1991" name="Text Box 10">
            <a:extLst>
              <a:ext uri="{FF2B5EF4-FFF2-40B4-BE49-F238E27FC236}">
                <a16:creationId xmlns:a16="http://schemas.microsoft.com/office/drawing/2014/main" id="{ECB8FA3F-2D88-8AF7-EF94-B37655D7E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73463"/>
            <a:ext cx="446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找出關鍵字詞：拾荒者</a:t>
            </a:r>
          </a:p>
        </p:txBody>
      </p:sp>
      <p:sp>
        <p:nvSpPr>
          <p:cNvPr id="41992" name="AutoShape 11">
            <a:extLst>
              <a:ext uri="{FF2B5EF4-FFF2-40B4-BE49-F238E27FC236}">
                <a16:creationId xmlns:a16="http://schemas.microsoft.com/office/drawing/2014/main" id="{770BF7BC-2028-D7BD-49C6-924BE2801C8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225" y="404336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1993" name="Text Box 12">
            <a:extLst>
              <a:ext uri="{FF2B5EF4-FFF2-40B4-BE49-F238E27FC236}">
                <a16:creationId xmlns:a16="http://schemas.microsoft.com/office/drawing/2014/main" id="{7E9C0D19-05CD-8D8B-C53C-0BA9EA6D5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085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en-US" altLang="zh-TW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根據</a:t>
            </a:r>
            <a:r>
              <a:rPr lang="zh-CN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寫作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重點聯想具體</a:t>
            </a:r>
            <a:endParaRPr lang="zh-TW" altLang="zh-CN" sz="2400" b="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CN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zh-CN" sz="2400" b="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 b="0">
                <a:latin typeface="Verdana" panose="020B0604030504040204" pitchFamily="34" charset="0"/>
                <a:ea typeface="標楷體" panose="03000509000000000000" pitchFamily="65" charset="-120"/>
              </a:rPr>
              <a:t>內容（請填充完整）</a:t>
            </a:r>
          </a:p>
        </p:txBody>
      </p:sp>
      <p:grpSp>
        <p:nvGrpSpPr>
          <p:cNvPr id="62492" name="Group 28">
            <a:extLst>
              <a:ext uri="{FF2B5EF4-FFF2-40B4-BE49-F238E27FC236}">
                <a16:creationId xmlns:a16="http://schemas.microsoft.com/office/drawing/2014/main" id="{E1D752D3-7B4E-DAB9-7635-90E2C4ACD926}"/>
              </a:ext>
            </a:extLst>
          </p:cNvPr>
          <p:cNvGrpSpPr>
            <a:grpSpLocks/>
          </p:cNvGrpSpPr>
          <p:nvPr/>
        </p:nvGrpSpPr>
        <p:grpSpPr bwMode="auto">
          <a:xfrm>
            <a:off x="4137025" y="1663700"/>
            <a:ext cx="4084638" cy="4024313"/>
            <a:chOff x="2606" y="1048"/>
            <a:chExt cx="2573" cy="2535"/>
          </a:xfrm>
        </p:grpSpPr>
        <p:sp>
          <p:nvSpPr>
            <p:cNvPr id="41997" name="AutoShape 13">
              <a:extLst>
                <a:ext uri="{FF2B5EF4-FFF2-40B4-BE49-F238E27FC236}">
                  <a16:creationId xmlns:a16="http://schemas.microsoft.com/office/drawing/2014/main" id="{0CAF34F4-E4C3-9748-6E4A-3E047F705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1207"/>
              <a:ext cx="288" cy="2376"/>
            </a:xfrm>
            <a:prstGeom prst="leftBrace">
              <a:avLst>
                <a:gd name="adj1" fmla="val 68750"/>
                <a:gd name="adj2" fmla="val 8333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zh-CN" altLang="en-US" sz="180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  <p:sp>
          <p:nvSpPr>
            <p:cNvPr id="41998" name="Text Box 14">
              <a:extLst>
                <a:ext uri="{FF2B5EF4-FFF2-40B4-BE49-F238E27FC236}">
                  <a16:creationId xmlns:a16="http://schemas.microsoft.com/office/drawing/2014/main" id="{1ED1C178-C0C1-3C3F-F06F-4D37226E3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2" y="1048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None/>
              </a:pPr>
              <a:r>
                <a:rPr lang="zh-TW" altLang="en-US" sz="2000">
                  <a:latin typeface="Verdana" panose="020B0604030504040204" pitchFamily="34" charset="0"/>
                </a:rPr>
                <a:t>外貌特徵：</a:t>
              </a:r>
              <a:r>
                <a:rPr lang="zh-TW" altLang="en-US" sz="2000" b="0" u="sng">
                  <a:latin typeface="Verdana" panose="020B0604030504040204" pitchFamily="34" charset="0"/>
                  <a:ea typeface="標楷體" panose="03000509000000000000" pitchFamily="65" charset="-120"/>
                </a:rPr>
                <a:t>                                   </a:t>
              </a:r>
            </a:p>
          </p:txBody>
        </p:sp>
        <p:sp>
          <p:nvSpPr>
            <p:cNvPr id="41999" name="Rectangle 15">
              <a:extLst>
                <a:ext uri="{FF2B5EF4-FFF2-40B4-BE49-F238E27FC236}">
                  <a16:creationId xmlns:a16="http://schemas.microsoft.com/office/drawing/2014/main" id="{9FAD7DAF-F5DA-20CA-2316-DDDA6C050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1570"/>
              <a:ext cx="20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10000"/>
                </a:spcBef>
                <a:buFontTx/>
                <a:buNone/>
              </a:pPr>
              <a:r>
                <a:rPr kumimoji="0" lang="zh-TW" altLang="en-US" sz="2000">
                  <a:latin typeface="Verdana" panose="020B0604030504040204" pitchFamily="34" charset="0"/>
                </a:rPr>
                <a:t>性格特點：</a:t>
              </a:r>
              <a:endParaRPr lang="zh-TW" altLang="en-US" sz="2000">
                <a:latin typeface="Verdana" panose="020B0604030504040204" pitchFamily="34" charset="0"/>
              </a:endParaRPr>
            </a:p>
          </p:txBody>
        </p:sp>
        <p:sp>
          <p:nvSpPr>
            <p:cNvPr id="42000" name="Rectangle 16">
              <a:extLst>
                <a:ext uri="{FF2B5EF4-FFF2-40B4-BE49-F238E27FC236}">
                  <a16:creationId xmlns:a16="http://schemas.microsoft.com/office/drawing/2014/main" id="{8B3C4A90-9244-4674-6426-CF14F52F3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2614"/>
              <a:ext cx="1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10000"/>
                </a:spcBef>
                <a:buFontTx/>
                <a:buNone/>
              </a:pPr>
              <a:r>
                <a:rPr kumimoji="0" lang="zh-TW" altLang="en-US" sz="2000">
                  <a:latin typeface="Verdana" panose="020B0604030504040204" pitchFamily="34" charset="0"/>
                </a:rPr>
                <a:t>行為表現：</a:t>
              </a:r>
              <a:endPara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42001" name="Rectangle 18">
              <a:extLst>
                <a:ext uri="{FF2B5EF4-FFF2-40B4-BE49-F238E27FC236}">
                  <a16:creationId xmlns:a16="http://schemas.microsoft.com/office/drawing/2014/main" id="{7AA99F5C-B296-65F0-E81A-A550D94C3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069"/>
              <a:ext cx="2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10000"/>
                </a:spcBef>
                <a:buFontTx/>
                <a:buNone/>
              </a:pPr>
              <a:r>
                <a:rPr kumimoji="0" lang="zh-TW" altLang="en-US" sz="2000">
                  <a:latin typeface="Verdana" panose="020B0604030504040204" pitchFamily="34" charset="0"/>
                </a:rPr>
                <a:t>能夠體現性格的事例：</a:t>
              </a:r>
              <a:endPara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42002" name="Line 19">
              <a:extLst>
                <a:ext uri="{FF2B5EF4-FFF2-40B4-BE49-F238E27FC236}">
                  <a16:creationId xmlns:a16="http://schemas.microsoft.com/office/drawing/2014/main" id="{834C8700-F232-DDC0-B766-FD66B3B15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1525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42003" name="Line 20">
              <a:extLst>
                <a:ext uri="{FF2B5EF4-FFF2-40B4-BE49-F238E27FC236}">
                  <a16:creationId xmlns:a16="http://schemas.microsoft.com/office/drawing/2014/main" id="{CF0A7B3F-76FB-16B6-D197-8CC47C170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" y="2069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42004" name="Line 22">
              <a:extLst>
                <a:ext uri="{FF2B5EF4-FFF2-40B4-BE49-F238E27FC236}">
                  <a16:creationId xmlns:a16="http://schemas.microsoft.com/office/drawing/2014/main" id="{D32E2262-F1D0-74AC-B3F2-6F934E854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61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42005" name="Line 23">
              <a:extLst>
                <a:ext uri="{FF2B5EF4-FFF2-40B4-BE49-F238E27FC236}">
                  <a16:creationId xmlns:a16="http://schemas.microsoft.com/office/drawing/2014/main" id="{AA69F447-D515-2AC9-12F0-C1D553A87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" y="3566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42006" name="Rectangle 24">
              <a:extLst>
                <a:ext uri="{FF2B5EF4-FFF2-40B4-BE49-F238E27FC236}">
                  <a16:creationId xmlns:a16="http://schemas.microsoft.com/office/drawing/2014/main" id="{27FF17E5-4148-8EEC-CAB7-FF324BB11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3113"/>
              <a:ext cx="1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10000"/>
                </a:spcBef>
                <a:buFontTx/>
                <a:buNone/>
              </a:pPr>
              <a:r>
                <a:rPr kumimoji="0" lang="zh-TW" altLang="en-US" sz="2000">
                  <a:latin typeface="Verdana" panose="020B0604030504040204" pitchFamily="34" charset="0"/>
                </a:rPr>
                <a:t>語言風格：</a:t>
              </a:r>
              <a:endParaRPr kumimoji="0" lang="zh-TW" altLang="en-US" sz="2000" b="0">
                <a:latin typeface="Verdana" panose="020B0604030504040204" pitchFamily="34" charset="0"/>
                <a:ea typeface="標楷體" panose="03000509000000000000" pitchFamily="65" charset="-120"/>
              </a:endParaRPr>
            </a:p>
          </p:txBody>
        </p:sp>
        <p:sp>
          <p:nvSpPr>
            <p:cNvPr id="42007" name="Line 25">
              <a:extLst>
                <a:ext uri="{FF2B5EF4-FFF2-40B4-BE49-F238E27FC236}">
                  <a16:creationId xmlns:a16="http://schemas.microsoft.com/office/drawing/2014/main" id="{5D2AD555-EEC3-27EF-1DD8-438F30EE1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3113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41995" name="Rectangle 26">
            <a:extLst>
              <a:ext uri="{FF2B5EF4-FFF2-40B4-BE49-F238E27FC236}">
                <a16:creationId xmlns:a16="http://schemas.microsoft.com/office/drawing/2014/main" id="{9123B749-572B-1114-1146-A439FDB26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225550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配合內文Ｐ</a:t>
            </a:r>
            <a:r>
              <a:rPr lang="en-US" altLang="zh-TW" sz="2000" b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68</a:t>
            </a:r>
          </a:p>
        </p:txBody>
      </p:sp>
      <p:sp>
        <p:nvSpPr>
          <p:cNvPr id="41996" name="Text Box 27">
            <a:extLst>
              <a:ext uri="{FF2B5EF4-FFF2-40B4-BE49-F238E27FC236}">
                <a16:creationId xmlns:a16="http://schemas.microsoft.com/office/drawing/2014/main" id="{B68BDA60-A855-EF43-C1A2-59E137480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</a:t>
            </a:r>
            <a:r>
              <a:rPr lang="zh-TW" altLang="en-US" sz="2800">
                <a:latin typeface="Tahoma" panose="020B0604030504040204" pitchFamily="34" charset="0"/>
              </a:rPr>
              <a:t>二</a:t>
            </a:r>
            <a:r>
              <a:rPr lang="zh-CN" altLang="en-US" sz="2800">
                <a:latin typeface="Tahoma" panose="020B0604030504040204" pitchFamily="34" charset="0"/>
              </a:rPr>
              <a:t>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5FDB4BD9-BC6D-3B7C-C38A-8421764BD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0"/>
              <a:t> </a:t>
            </a:r>
            <a:r>
              <a:rPr lang="zh-TW" altLang="en-US" sz="2400"/>
              <a:t>靜態描寫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1FF36C2D-2E94-8FCB-FC1E-491668F10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997200"/>
            <a:ext cx="6227763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rgbClr val="FF5050"/>
                </a:solidFill>
                <a:ea typeface="標楷體" panose="03000509000000000000" pitchFamily="65" charset="-120"/>
              </a:rPr>
              <a:t>可以運用「五感」，從不同的角度進行描摹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58CAEDFC-A049-6023-9214-801FB6019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47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ea typeface="標楷體" panose="03000509000000000000" pitchFamily="65" charset="-120"/>
              </a:rPr>
              <a:t>描寫方法（一）</a:t>
            </a:r>
            <a:endParaRPr lang="zh-TW" altLang="en-US" b="0">
              <a:ea typeface="標楷體" panose="03000509000000000000" pitchFamily="65" charset="-120"/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85EF9536-8F18-C554-5E8E-6B617A88A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</a:t>
            </a:r>
            <a:r>
              <a:rPr lang="zh-TW" altLang="zh-CN" sz="2800">
                <a:latin typeface="Tahoma" panose="020B0604030504040204" pitchFamily="34" charset="0"/>
              </a:rPr>
              <a:t>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2D068C32-C69F-5566-80F4-571CEB26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8199" name="Text Box 11">
            <a:extLst>
              <a:ext uri="{FF2B5EF4-FFF2-40B4-BE49-F238E27FC236}">
                <a16:creationId xmlns:a16="http://schemas.microsoft.com/office/drawing/2014/main" id="{5232E171-1301-87BC-9E79-329084436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2420938"/>
            <a:ext cx="34242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新細明體" panose="02020500000000000000" pitchFamily="18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</a:rPr>
              <a:t>1.</a:t>
            </a:r>
            <a:r>
              <a:rPr lang="en-US" altLang="zh-TW" sz="2200">
                <a:latin typeface="新細明體" panose="02020500000000000000" pitchFamily="18" charset="-120"/>
              </a:rPr>
              <a:t> </a:t>
            </a:r>
            <a:r>
              <a:rPr lang="zh-TW" altLang="en-US" sz="2200">
                <a:latin typeface="新細明體" panose="02020500000000000000" pitchFamily="18" charset="-120"/>
              </a:rPr>
              <a:t>準確運用詞匯</a:t>
            </a:r>
          </a:p>
        </p:txBody>
      </p:sp>
      <p:sp>
        <p:nvSpPr>
          <p:cNvPr id="8200" name="Text Box 12">
            <a:extLst>
              <a:ext uri="{FF2B5EF4-FFF2-40B4-BE49-F238E27FC236}">
                <a16:creationId xmlns:a16="http://schemas.microsoft.com/office/drawing/2014/main" id="{1CBEC9D9-7AB0-1808-F878-59A40217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644900"/>
            <a:ext cx="8208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 b="0"/>
              <a:t>　　</a:t>
            </a:r>
            <a:r>
              <a:rPr lang="zh-TW" altLang="en-US" sz="2000" b="0">
                <a:ea typeface="標楷體" panose="03000509000000000000" pitchFamily="65" charset="-120"/>
              </a:rPr>
              <a:t>細心觀察，掌握靜態事物的特徵，然後準確運用各種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着色詞</a:t>
            </a:r>
            <a:r>
              <a:rPr lang="zh-TW" altLang="en-US" sz="2000" b="0">
                <a:ea typeface="標楷體" panose="03000509000000000000" pitchFamily="65" charset="-120"/>
              </a:rPr>
              <a:t>、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擬聲詞</a:t>
            </a:r>
            <a:r>
              <a:rPr lang="zh-TW" altLang="en-US" sz="2000" b="0">
                <a:ea typeface="標楷體" panose="03000509000000000000" pitchFamily="65" charset="-120"/>
              </a:rPr>
              <a:t>、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疊字</a:t>
            </a:r>
            <a:r>
              <a:rPr lang="zh-TW" altLang="en-US" sz="2000" b="0">
                <a:ea typeface="標楷體" panose="03000509000000000000" pitchFamily="65" charset="-120"/>
              </a:rPr>
              <a:t>及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形容詞</a:t>
            </a:r>
            <a:r>
              <a:rPr lang="zh-TW" altLang="en-US" sz="2000" b="0">
                <a:ea typeface="標楷體" panose="03000509000000000000" pitchFamily="65" charset="-120"/>
              </a:rPr>
              <a:t>等，呈現事物的靜態美。</a:t>
            </a:r>
            <a:endParaRPr lang="zh-TW" altLang="en-US" sz="2000" b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3501" name="Line 13">
            <a:extLst>
              <a:ext uri="{FF2B5EF4-FFF2-40B4-BE49-F238E27FC236}">
                <a16:creationId xmlns:a16="http://schemas.microsoft.com/office/drawing/2014/main" id="{759E1D9E-3B24-7DB9-2BC7-34A217BABD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975" y="3357563"/>
            <a:ext cx="431800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3504" name="Rectangle 16">
            <a:extLst>
              <a:ext uri="{FF2B5EF4-FFF2-40B4-BE49-F238E27FC236}">
                <a16:creationId xmlns:a16="http://schemas.microsoft.com/office/drawing/2014/main" id="{D3C24FB6-0D75-366A-C4B4-736EA18DA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644900"/>
            <a:ext cx="1081088" cy="360363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904CFAC-3FD8-7217-5410-A01672761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0">
                <a:ea typeface="標楷體" panose="03000509000000000000" pitchFamily="65" charset="-120"/>
              </a:rPr>
              <a:t>課堂活動</a:t>
            </a:r>
            <a:endParaRPr lang="en-US" altLang="zh-CN" b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005F631D-374B-2CCD-64E9-468EF9247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42486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1. </a:t>
            </a:r>
            <a:r>
              <a:rPr lang="zh-TW" altLang="en-US" sz="24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仔細觀察圖片，</a:t>
            </a:r>
            <a:r>
              <a:rPr lang="zh-CN" altLang="en-US" sz="24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找出</a:t>
            </a:r>
            <a:r>
              <a:rPr lang="zh-TW" altLang="en-US" sz="24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它們的特徵</a:t>
            </a:r>
            <a:r>
              <a:rPr lang="zh-CN" altLang="en-US" sz="24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，寫作一些</a:t>
            </a:r>
            <a:r>
              <a:rPr lang="zh-TW" altLang="en-US" sz="2400" b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片段。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54FD6A32-0FE7-6EFA-D030-ED1C71BA8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7AE3A4FB-708C-8E78-3B63-E734A7AE4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AC155837-40A1-17F7-A45E-0536A10E4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716338"/>
            <a:ext cx="59753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zh-CN" b="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pic>
        <p:nvPicPr>
          <p:cNvPr id="89095" name="Picture 7">
            <a:extLst>
              <a:ext uri="{FF2B5EF4-FFF2-40B4-BE49-F238E27FC236}">
                <a16:creationId xmlns:a16="http://schemas.microsoft.com/office/drawing/2014/main" id="{454FE108-7F1C-111B-7153-48691A8A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4464050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6" name="Text Box 8">
            <a:extLst>
              <a:ext uri="{FF2B5EF4-FFF2-40B4-BE49-F238E27FC236}">
                <a16:creationId xmlns:a16="http://schemas.microsoft.com/office/drawing/2014/main" id="{19FE68F3-25F9-915D-CAA4-0EB8949E5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160588"/>
            <a:ext cx="4032250" cy="34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遠離煩囂的</a:t>
            </a:r>
            <a:r>
              <a:rPr lang="zh-TW" altLang="en-US" sz="2000" b="0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大澳</a:t>
            </a:r>
            <a:r>
              <a:rPr lang="zh-TW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素有「東方威尼斯」的美譽，是</a:t>
            </a:r>
            <a:r>
              <a:rPr lang="zh-TW" altLang="en-US" sz="2000" b="0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zh-TW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的旅遊熱點之一。</a:t>
            </a:r>
            <a:r>
              <a:rPr lang="zh-CN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在大澳中，</a:t>
            </a:r>
            <a:r>
              <a:rPr lang="zh-TW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一排排「棚屋」錯落有致地依水而建，每間屋子均簡單而實在地以數支高柱架着，牆色主要為灰白色調，樸素自然，與山水和諧；水道上微波蕩漾，小艇浮泊，仿佛在細訴昔日</a:t>
            </a:r>
            <a:r>
              <a:rPr lang="zh-TW" altLang="en-US" sz="2000" b="0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zh-TW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漁鄉的獨特情懷，連繫古今風韻。小艇仍是當地居民的主要交通工具，</a:t>
            </a:r>
            <a:r>
              <a:rPr lang="zh-CN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足</a:t>
            </a:r>
            <a:r>
              <a:rPr lang="zh-TW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見他們對傳統的堅持和愛護。 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6682AA19-E25A-DDC6-7A81-1E1F13BDD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0575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zh-CN" sz="2400" b="0">
              <a:ea typeface="MS PMincho" panose="02020600040205080304" pitchFamily="18" charset="-128"/>
            </a:endParaRP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A9CE8006-C83E-1CDB-DD80-FA9C0D113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60575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 u="sng">
                <a:ea typeface="標楷體" panose="03000509000000000000" pitchFamily="65" charset="-120"/>
              </a:rPr>
              <a:t>大澳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62984A0-1F54-CEC3-945C-6D15CB709AD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341438"/>
            <a:ext cx="5543550" cy="4273550"/>
          </a:xfrm>
        </p:spPr>
      </p:pic>
      <p:sp>
        <p:nvSpPr>
          <p:cNvPr id="90115" name="Text Box 3">
            <a:extLst>
              <a:ext uri="{FF2B5EF4-FFF2-40B4-BE49-F238E27FC236}">
                <a16:creationId xmlns:a16="http://schemas.microsoft.com/office/drawing/2014/main" id="{2ED0B228-DBB9-4CEF-8C43-C5347CC3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938" y="1341438"/>
            <a:ext cx="32416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巨型的立體三角形</a:t>
            </a:r>
            <a:r>
              <a:rPr lang="zh-TW" altLang="en-US" sz="2000" b="0" u="sng">
                <a:solidFill>
                  <a:srgbClr val="FF0000"/>
                </a:solidFill>
                <a:ea typeface="標楷體" panose="03000509000000000000" pitchFamily="65" charset="-120"/>
              </a:rPr>
              <a:t>胡夫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金字塔座落於</a:t>
            </a:r>
            <a:r>
              <a:rPr lang="zh-TW" altLang="en-US" sz="2000" b="0" u="sng">
                <a:solidFill>
                  <a:srgbClr val="FF0000"/>
                </a:solidFill>
                <a:ea typeface="標楷體" panose="03000509000000000000" pitchFamily="65" charset="-120"/>
              </a:rPr>
              <a:t>埃及</a:t>
            </a:r>
            <a:r>
              <a:rPr lang="zh-TW" altLang="en-US" sz="500" b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000" b="0" u="sng">
                <a:solidFill>
                  <a:srgbClr val="FF0000"/>
                </a:solidFill>
                <a:ea typeface="標楷體" panose="03000509000000000000" pitchFamily="65" charset="-120"/>
              </a:rPr>
              <a:t>吉薩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，早在古</a:t>
            </a:r>
            <a:r>
              <a:rPr lang="zh-TW" altLang="en-US" sz="2000" b="0" u="sng">
                <a:solidFill>
                  <a:srgbClr val="FF0000"/>
                </a:solidFill>
                <a:ea typeface="標楷體" panose="03000509000000000000" pitchFamily="65" charset="-120"/>
              </a:rPr>
              <a:t>希臘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時代已被列為「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古代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世界七大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奇跡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」之一。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每當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烈日當空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、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萬里無雲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時，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陽光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會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灑落在這方錐體上，使頂端直指青天的金字塔金燦燦的，景致顯得格外宏偉；栩栩如生的「獅身人面像」屹立於金字塔前，威武地守護着法老的陵墓已近五千年！儘管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這裏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風塵襲人，但每年仍是遊人如鯽，彷彿在向充滿智慧的古</a:t>
            </a:r>
            <a:r>
              <a:rPr lang="zh-TW" altLang="en-US" sz="2000" b="0" u="sng">
                <a:solidFill>
                  <a:srgbClr val="FF0000"/>
                </a:solidFill>
                <a:ea typeface="標楷體" panose="03000509000000000000" pitchFamily="65" charset="-120"/>
              </a:rPr>
              <a:t>埃及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人致敬。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E5572C4B-2B5E-4745-553F-8AF282BAD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>
                <a:ea typeface="標楷體" panose="03000509000000000000" pitchFamily="65" charset="-120"/>
              </a:rPr>
              <a:t>金字塔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28304F97-FA4E-4D6C-24E9-89946B621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40C6F522-0D4C-CA23-649D-A278CEA75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C2F6A5B-D4A5-D84E-808E-D9F8FA9B8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52768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3">
            <a:extLst>
              <a:ext uri="{FF2B5EF4-FFF2-40B4-BE49-F238E27FC236}">
                <a16:creationId xmlns:a16="http://schemas.microsoft.com/office/drawing/2014/main" id="{279F45FE-ABAA-C20A-702A-27D1146B3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401763"/>
            <a:ext cx="3563938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若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把空中的藍天白雲帶到人間的蒼翠山脊上，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形成的景致就是</a:t>
            </a:r>
            <a:r>
              <a:rPr lang="zh-TW" altLang="en-US" sz="2000" b="0" u="sng">
                <a:solidFill>
                  <a:srgbClr val="FF0000"/>
                </a:solidFill>
                <a:ea typeface="標楷體" panose="03000509000000000000" pitchFamily="65" charset="-120"/>
              </a:rPr>
              <a:t>聖托里尼島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這座被譽為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「人間天堂」的</a:t>
            </a:r>
            <a:r>
              <a:rPr lang="zh-TW" altLang="en-US" sz="2000" b="0" u="sng">
                <a:solidFill>
                  <a:srgbClr val="FF0000"/>
                </a:solidFill>
                <a:ea typeface="標楷體" panose="03000509000000000000" pitchFamily="65" charset="-120"/>
              </a:rPr>
              <a:t>希臘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小島四面環海，島上曲線有致的建築羣以藍屋頂、白牆壁而聞名於世，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是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世界各地遊客的度假勝地。教堂般和諧純潔的建築物高低不一地依山而建，人們總能在迂迴轉角處尋見最美麗淳樸的景致。登上高處看海、聽浪，莫不叫人讚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歎</a:t>
            </a:r>
            <a:r>
              <a:rPr lang="zh-TW" altLang="en-US" sz="2000" b="0" u="sng">
                <a:solidFill>
                  <a:srgbClr val="FF0000"/>
                </a:solidFill>
                <a:ea typeface="標楷體" panose="03000509000000000000" pitchFamily="65" charset="-120"/>
              </a:rPr>
              <a:t>希臘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人的鬼斧神工，與大自然海天交融的奇妙。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A03896B5-FFBD-7748-B29D-31C64451D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1075"/>
            <a:ext cx="2087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 u="sng">
                <a:ea typeface="標楷體" panose="03000509000000000000" pitchFamily="65" charset="-120"/>
              </a:rPr>
              <a:t>聖托里尼島</a:t>
            </a:r>
            <a:r>
              <a:rPr lang="zh-TW" altLang="en-US" sz="2400" b="0">
                <a:ea typeface="MS PMincho" panose="02020600040205080304" pitchFamily="18" charset="-128"/>
              </a:rPr>
              <a:t> 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1D66AA03-E8F6-23F3-D3EF-A221FC41F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893A9326-FA23-82C0-BA1F-B86FB5BEF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D098EFA-6C88-A9AF-EA39-0D60DF27F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53276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24E21059-7BDB-0979-FE98-7AF142489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4843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2400" b="0">
              <a:ea typeface="MS PMincho" panose="02020600040205080304" pitchFamily="18" charset="-128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4E4CEF29-8427-B8DF-4702-3D9016F9B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484313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zh-CN" altLang="zh-CN" sz="2400" b="0">
              <a:ea typeface="MS PMincho" panose="02020600040205080304" pitchFamily="18" charset="-128"/>
            </a:endParaRPr>
          </a:p>
        </p:txBody>
      </p:sp>
      <p:sp>
        <p:nvSpPr>
          <p:cNvPr id="92165" name="Text Box 5">
            <a:extLst>
              <a:ext uri="{FF2B5EF4-FFF2-40B4-BE49-F238E27FC236}">
                <a16:creationId xmlns:a16="http://schemas.microsoft.com/office/drawing/2014/main" id="{55C27E6E-918F-AD9C-19FA-288C8307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385888"/>
            <a:ext cx="363537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 u="sng">
                <a:solidFill>
                  <a:srgbClr val="FF0000"/>
                </a:solidFill>
                <a:ea typeface="標楷體" panose="03000509000000000000" pitchFamily="65" charset="-120"/>
              </a:rPr>
              <a:t>萬里長城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聳立在</a:t>
            </a:r>
            <a:r>
              <a:rPr lang="zh-TW" altLang="en-US" sz="2000" b="0" u="sng">
                <a:solidFill>
                  <a:srgbClr val="FF0000"/>
                </a:solidFill>
                <a:ea typeface="標楷體" panose="03000509000000000000" pitchFamily="65" charset="-120"/>
              </a:rPr>
              <a:t>中國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邊境的巍峨山巒上，蔚為壯觀，是「世界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中古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七大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奇跡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」之一。現存的長城始建於</a:t>
            </a:r>
            <a:r>
              <a:rPr lang="zh-TW" altLang="en-US" sz="2000" b="0" u="sng">
                <a:solidFill>
                  <a:srgbClr val="FF0000"/>
                </a:solidFill>
                <a:ea typeface="標楷體" panose="03000509000000000000" pitchFamily="65" charset="-120"/>
              </a:rPr>
              <a:t>明朝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，距今已有七百多年。城牆上的每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個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磚塊，地上的每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塊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大石，俱埋藏了我國先人的血和汗。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在漫漫歷史長河中，</a:t>
            </a:r>
            <a:r>
              <a:rPr lang="zh-CN" altLang="en-US" sz="2000" b="0" u="sng">
                <a:solidFill>
                  <a:srgbClr val="FF0000"/>
                </a:solidFill>
                <a:ea typeface="標楷體" panose="03000509000000000000" pitchFamily="65" charset="-120"/>
              </a:rPr>
              <a:t>萬里</a:t>
            </a:r>
            <a:r>
              <a:rPr lang="zh-TW" altLang="en-US" sz="2000" b="0" u="sng">
                <a:solidFill>
                  <a:srgbClr val="FF0000"/>
                </a:solidFill>
                <a:ea typeface="標楷體" panose="03000509000000000000" pitchFamily="65" charset="-120"/>
              </a:rPr>
              <a:t>長城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抵禦了多少外敵的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入侵；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它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是古時的軍事要塞，也是今天的重要名勝。「不到長城非好漢！」踏在高而闊的</a:t>
            </a:r>
            <a:r>
              <a:rPr lang="zh-CN" altLang="en-US" sz="2000" b="0" u="sng">
                <a:solidFill>
                  <a:srgbClr val="FF0000"/>
                </a:solidFill>
                <a:ea typeface="標楷體" panose="03000509000000000000" pitchFamily="65" charset="-120"/>
              </a:rPr>
              <a:t>萬里</a:t>
            </a:r>
            <a:r>
              <a:rPr lang="zh-TW" altLang="en-US" sz="2000" b="0" u="sng">
                <a:solidFill>
                  <a:srgbClr val="FF0000"/>
                </a:solidFill>
                <a:ea typeface="標楷體" panose="03000509000000000000" pitchFamily="65" charset="-120"/>
              </a:rPr>
              <a:t>長城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，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能充分領略到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中華民族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英勇無畏的氣魄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  <a:r>
              <a:rPr lang="zh-TW" altLang="en-US" sz="2400" b="0">
                <a:solidFill>
                  <a:srgbClr val="FF0000"/>
                </a:solidFill>
                <a:ea typeface="MS PMincho" panose="02020600040205080304" pitchFamily="18" charset="-128"/>
              </a:rPr>
              <a:t> 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E2C4D891-3B7E-77C7-22C8-CCA67CFC7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52513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 u="sng">
                <a:ea typeface="標楷體" panose="03000509000000000000" pitchFamily="65" charset="-120"/>
              </a:rPr>
              <a:t>萬里長城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79EE8A37-B9DA-9ECD-516E-F9DA2B05B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DC92958B-4C53-A0F8-03FD-B7F58B56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682D3296-97FE-B0B3-2E62-8C4FFB724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52673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6A2DF0AF-DE98-1AF9-424E-8CDE54E16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81075"/>
            <a:ext cx="2881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 u="sng">
                <a:latin typeface="標楷體" panose="03000509000000000000" pitchFamily="65" charset="-120"/>
                <a:ea typeface="標楷體" panose="03000509000000000000" pitchFamily="65" charset="-120"/>
              </a:rPr>
              <a:t>阿爾卑斯山區 </a:t>
            </a:r>
          </a:p>
        </p:txBody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7A0AB5D9-387B-4C10-8793-D1EAE2AD9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1377950"/>
            <a:ext cx="3671888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瑞士</a:t>
            </a:r>
            <a:r>
              <a:rPr lang="zh-TW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000" b="0" u="sng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阿爾卑斯山區</a:t>
            </a:r>
            <a:r>
              <a:rPr lang="zh-TW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，山頂長年披着白皚皚的雪紗，</a:t>
            </a:r>
            <a:r>
              <a:rPr lang="zh-CN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藍天白雲</a:t>
            </a:r>
            <a:r>
              <a:rPr lang="zh-CN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交相輝映</a:t>
            </a:r>
            <a:r>
              <a:rPr lang="zh-TW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，加上附近山羣的一大片翠綠，美</a:t>
            </a:r>
            <a:r>
              <a:rPr lang="zh-CN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zh-TW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份外動人。</a:t>
            </a:r>
            <a:r>
              <a:rPr lang="zh-CN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這裏</a:t>
            </a:r>
            <a:r>
              <a:rPr lang="zh-TW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清新怡人的空氣，藴釀出</a:t>
            </a:r>
            <a:r>
              <a:rPr lang="zh-CN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TW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一股</a:t>
            </a:r>
            <a:r>
              <a:rPr lang="zh-CN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人傑地靈</a:t>
            </a:r>
            <a:r>
              <a:rPr lang="zh-TW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的味道。小村莊裏的屋子疏落地分佈於山巒間，遠眺高山，鄰近湖泊，構築了世外桃源的優美景致，引領着人們走進童話</a:t>
            </a:r>
            <a:r>
              <a:rPr lang="zh-CN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般的</a:t>
            </a:r>
            <a:r>
              <a:rPr lang="zh-TW" altLang="en-US" sz="2000" b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世界。這壯麗山河宛如造物者的恩澤，在青葱的畫布上用心地留白、潑墨，描繪出醉人的風景，惹人留戀。 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77D422AA-5FF3-84EE-FB6C-AE99A546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AA2B8EB5-AFA7-E120-D011-CF084CEAF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7E1E81D4-D3D6-C39D-5474-57CDA03A9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54356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0F892EB8-BF83-273E-7EA1-14E5D3094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81075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 u="sng">
                <a:ea typeface="標楷體" panose="03000509000000000000" pitchFamily="65" charset="-120"/>
              </a:rPr>
              <a:t>維多利亞港</a:t>
            </a:r>
            <a:r>
              <a:rPr lang="zh-TW" altLang="en-US" sz="2000" b="0">
                <a:ea typeface="標楷體" panose="03000509000000000000" pitchFamily="65" charset="-120"/>
              </a:rPr>
              <a:t>夜景</a:t>
            </a:r>
            <a:r>
              <a:rPr lang="zh-TW" altLang="en-US" sz="2400" b="0">
                <a:ea typeface="MS PMincho" panose="02020600040205080304" pitchFamily="18" charset="-128"/>
              </a:rPr>
              <a:t> </a:t>
            </a:r>
          </a:p>
        </p:txBody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3342DD8B-7A19-0621-95B9-1F2DBF743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1560513"/>
            <a:ext cx="3348038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0" u="sng">
                <a:solidFill>
                  <a:srgbClr val="FF0000"/>
                </a:solidFill>
                <a:ea typeface="標楷體" panose="03000509000000000000" pitchFamily="65" charset="-120"/>
              </a:rPr>
              <a:t>香港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被譽為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「東方之珠」，</a:t>
            </a:r>
            <a:r>
              <a:rPr lang="zh-TW" altLang="en-US" sz="2000" b="0" u="sng">
                <a:solidFill>
                  <a:srgbClr val="FF0000"/>
                </a:solidFill>
                <a:ea typeface="標楷體" panose="03000509000000000000" pitchFamily="65" charset="-120"/>
              </a:rPr>
              <a:t>維多利亞港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的夜色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更是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聞名中外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但見那五光十色的霓虹夜燈隔岸相映，遙遙閃爍，娓娓道出這都市的繁榮之象。摩登高樓掛着明豔照人的衣裳，色調或紅或白，或黃或綠，或藍或紫，似是在爭妍鬥豔；黑暗的海面上倒映出一道道彩色的光柱，與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星光一同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點綴着黑夜，</a:t>
            </a:r>
            <a:r>
              <a:rPr lang="zh-CN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亦</a:t>
            </a:r>
            <a:r>
              <a:rPr lang="zh-TW" altLang="en-US" sz="2000" b="0">
                <a:solidFill>
                  <a:srgbClr val="FF0000"/>
                </a:solidFill>
                <a:ea typeface="標楷體" panose="03000509000000000000" pitchFamily="65" charset="-120"/>
              </a:rPr>
              <a:t>安撫着躍動不安的海浪，儼然是一幅浪漫迷人的油畫。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7B3B888D-176F-8905-4EC7-E832E1D91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latin typeface="Tahoma" panose="020B0604030504040204" pitchFamily="34" charset="0"/>
              </a:rPr>
              <a:t>初中課室作文（中一）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0F079CEE-2702-DBD5-F010-E5F436134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latin typeface="Tahoma" panose="020B0604030504040204" pitchFamily="34" charset="0"/>
              </a:rPr>
              <a:t>單元三  </a:t>
            </a:r>
            <a:r>
              <a:rPr lang="zh-CN" altLang="en-US" sz="2800">
                <a:latin typeface="Tahoma" panose="020B0604030504040204" pitchFamily="34" charset="0"/>
              </a:rPr>
              <a:t>第一課</a:t>
            </a:r>
            <a:endParaRPr lang="zh-TW" altLang="en-US" sz="2800">
              <a:latin typeface="Tahoma" panose="020B0604030504040204" pitchFamily="34" charset="0"/>
            </a:endParaRPr>
          </a:p>
        </p:txBody>
      </p:sp>
      <p:sp>
        <p:nvSpPr>
          <p:cNvPr id="15367" name="AutoShape 8">
            <a:hlinkClick r:id="rId3" action="ppaction://hlinksldjump"/>
            <a:extLst>
              <a:ext uri="{FF2B5EF4-FFF2-40B4-BE49-F238E27FC236}">
                <a16:creationId xmlns:a16="http://schemas.microsoft.com/office/drawing/2014/main" id="{6976E225-8E3B-0363-A1D1-6736BBFC6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6208713"/>
            <a:ext cx="663575" cy="388937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返回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ea typeface="標楷體" panose="03000509000000000000" pitchFamily="65" charset="-120"/>
            <a:sym typeface="Wingdings" panose="05000000000000000000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ea typeface="標楷體" panose="03000509000000000000" pitchFamily="65" charset="-120"/>
            <a:sym typeface="Wingdings" panose="05000000000000000000" pitchFamily="2" charset="2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3063</Words>
  <Application>Microsoft Office PowerPoint</Application>
  <PresentationFormat>全屏显示(4:3)</PresentationFormat>
  <Paragraphs>238</Paragraphs>
  <Slides>26</Slides>
  <Notes>12</Notes>
  <HiddenSlides>0</HiddenSlides>
  <MMClips>5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標楷體</vt:lpstr>
      <vt:lpstr>MS PMincho</vt:lpstr>
      <vt:lpstr>新細明體</vt:lpstr>
      <vt:lpstr>Arial</vt:lpstr>
      <vt:lpstr>Calibri</vt:lpstr>
      <vt:lpstr>Tahoma</vt:lpstr>
      <vt:lpstr>Times New Roman</vt:lpstr>
      <vt:lpstr>Verdana</vt:lpstr>
      <vt:lpstr>預設簡報設計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ocean.chan</dc:creator>
  <cp:lastModifiedBy>lei shi</cp:lastModifiedBy>
  <cp:revision>648</cp:revision>
  <dcterms:created xsi:type="dcterms:W3CDTF">2013-03-11T00:59:07Z</dcterms:created>
  <dcterms:modified xsi:type="dcterms:W3CDTF">2025-07-22T04:12:05Z</dcterms:modified>
</cp:coreProperties>
</file>