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4" r:id="rId3"/>
    <p:sldId id="292" r:id="rId4"/>
    <p:sldId id="259" r:id="rId5"/>
    <p:sldId id="289" r:id="rId6"/>
    <p:sldId id="260" r:id="rId7"/>
    <p:sldId id="268" r:id="rId8"/>
    <p:sldId id="269" r:id="rId9"/>
    <p:sldId id="293" r:id="rId10"/>
    <p:sldId id="271" r:id="rId11"/>
    <p:sldId id="284" r:id="rId12"/>
    <p:sldId id="285" r:id="rId13"/>
    <p:sldId id="290" r:id="rId14"/>
    <p:sldId id="291" r:id="rId15"/>
    <p:sldId id="277" r:id="rId16"/>
    <p:sldId id="278" r:id="rId1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EB9F"/>
    <a:srgbClr val="FF3300"/>
    <a:srgbClr val="99FF66"/>
    <a:srgbClr val="FFFF99"/>
    <a:srgbClr val="AEA2E2"/>
    <a:srgbClr val="E3BC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4660"/>
  </p:normalViewPr>
  <p:slideViewPr>
    <p:cSldViewPr>
      <p:cViewPr varScale="1">
        <p:scale>
          <a:sx n="120" d="100"/>
          <a:sy n="120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CD68111-C3E7-7F8B-8034-479C9606FC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D243645-C038-33BC-34EC-A1BBFC7E9D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A5D061E-B9EC-49CA-ADE4-764517446B98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6B6070F-B204-7E19-280E-4E7682A7D6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7D7CBE2-12DC-A745-196A-B2783D8537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F110481-4415-4223-9D70-4DFFE3A876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3B067E7-6FBC-DFB6-9299-D749DACEBB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DE8FF75-6832-F997-BFE7-BA83356EBD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ABA1F54-7654-47EF-B7B8-A1647237BD4C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FE3838E-BF44-BEBE-D538-6116E9EED0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316B688-D2D8-3354-2057-1EB199218A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C0A2FC80-7421-F734-B4F0-DE0B8AB1AA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833494C-7F4C-6C83-7811-E1142470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5E05BE3-1E7D-4447-ABD8-79E1F5DFF3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6A92E8C-E4F6-CCD8-5702-C8B67D40E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3A66D51-FC8F-3BA3-0470-E92B24951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C90DB12-524E-92D7-1F8B-84F499E38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7BDDE4-2A54-600D-872D-18EECFF29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A292A11-4E0D-16AB-0336-454A5A0FB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D9ED8AB-BA39-0B0F-18A1-9104F6AFD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DE22E6-79CE-18A3-9D65-5CA8BAAD5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916B6B8-D4D7-664F-C7EC-D901C4E4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5EE5310-56D6-8021-9821-783BDFB08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1B130B6-1B32-952E-E3F6-8DCD9FDEB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D330899-4161-11AE-83E9-0545D3184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9F5CB7A-D30A-5695-C919-D2F5CAE52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779BFBD-A0F9-F487-57B5-228D6C901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8995AE1-1959-D3BC-F679-DF8D0DD4D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FA15F53-A398-C759-FC2D-35CE0927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E65B249-6413-8455-A421-631C13815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E97D1-2462-6C6E-21B6-61DAF2F6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B9BD20-AC09-5703-B5E1-4F265568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884AC-EF2B-8147-6B84-AA3866A2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3F70B-EB52-42CB-B37C-D9F399F839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0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B35502-5CF9-3B3B-9C33-66502505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810D7-4EE0-16A1-4480-73A96195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E05FE9-A8E3-7DAE-9E3A-DD57A31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27318-CCD0-4CDD-A1ED-AF66A08840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60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15779-E0FA-CF82-A71B-48E9FBAC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20B650-E42C-375C-B672-10BE6655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492249-90E8-DBC2-BD79-90FE228C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7A354-4DFC-4984-9372-BF575BBFC0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17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3F3280-8827-F265-0336-86E5054F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91EC90-C6B8-FB94-83D3-8959555D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F7BB38-01E0-EC73-1218-0D399E6B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BA0CC-573E-4D5E-AAAB-673E907A20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10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CF3982-256F-10C5-7739-FD9616A6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8408C8-1229-3076-0BCB-F4A2E4E9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CFA971-A390-CB75-9FC4-34C6BB49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F8907-DCD5-433E-AE79-BCF1FF7D06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23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C47F5B-E68E-2591-A0D6-68ED7E5C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4039A-92EA-7F37-5ECE-A61104B0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17F28-43A5-30C1-B501-CAD6791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A9E0B-B601-45FD-974F-C55D62BDDE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8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617252-F9BC-DC4C-62ED-68ED4871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8D999-3711-6CFA-BD29-7791720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02C20-A2C1-111A-2918-314EFCBD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BF880D-3A5C-4AA6-B1F6-02F390E30B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89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BEAF-726F-3FB2-D9BF-924A3EA1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AF820D-FD0B-F332-AE35-A5630A0D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0F473C-98D3-658E-B51E-C254EE65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9F9A2-AA75-4F87-8C76-1879E165DD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30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7941FC-3E28-2AD8-6B55-1B79A7BB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D54544-763E-1B6F-CF3F-A1E252C1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9C5891-1645-7DA6-6D13-B297965F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2CC09-A131-4C37-B406-3239A9CF56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23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7B5CA7-DDAE-EDDF-6215-8A7F085F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1BBADD-A0CE-281D-521B-9A802F07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A6614-890B-B648-3660-33CF8FBF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D8579-0B63-401F-B5D3-2094D2AE65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58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9BBBD6-2A87-3783-994F-AA8C87F3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E96ED-DB6D-0BDB-5EB0-04C0E10C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F37494-C3EA-1468-0411-CE52C2E7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A3D49-F78A-417E-BDA0-C0F625BA47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76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BCB58C-CA59-5631-D8FE-2D3668FC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16F677-0E94-96FC-4DFD-CF0A25EA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8A221-3B18-82C5-D649-D904988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2FCAB5-DB42-44FB-8282-9A07ED052F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38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548AC5-2B9E-99E0-CFD0-FCDA26A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AB85C-2FAB-048B-FA47-40F02DC2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F3AFE-DBA9-ADD3-772C-E3186585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39719D-04D2-4475-89DF-201262FA3A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6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F423BF-4235-AB76-B07F-CF8E8F0D6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156123-AF0E-72B7-3FA3-95DD77CAF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50C780-9D6F-BD5C-3EE2-4CEB565457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CFB1DC-1198-394C-45D3-78C128794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8C6D52-AD6A-DFCD-5238-83B3C5B731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540CE59E-DA98-42BF-A116-48FBFCDFE3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3D44000D-1AF0-567C-5002-C12036391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B10513E1-7F4A-856E-3627-BB1EE84C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17411" name="Text Box 8">
            <a:extLst>
              <a:ext uri="{FF2B5EF4-FFF2-40B4-BE49-F238E27FC236}">
                <a16:creationId xmlns:a16="http://schemas.microsoft.com/office/drawing/2014/main" id="{8DF6656F-E343-21F7-85E1-3F444000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單元四</a:t>
            </a:r>
          </a:p>
        </p:txBody>
      </p:sp>
      <p:sp>
        <p:nvSpPr>
          <p:cNvPr id="17412" name="Text Box 11">
            <a:extLst>
              <a:ext uri="{FF2B5EF4-FFF2-40B4-BE49-F238E27FC236}">
                <a16:creationId xmlns:a16="http://schemas.microsoft.com/office/drawing/2014/main" id="{2C06811E-1039-0747-D2A3-38BEC03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第一課：說明對象的特徵</a:t>
            </a:r>
          </a:p>
        </p:txBody>
      </p:sp>
      <p:sp>
        <p:nvSpPr>
          <p:cNvPr id="17413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F78B02D9-AD2A-6D24-FBC1-1FCACCE5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844675"/>
            <a:ext cx="47736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掌握事物的外在特徵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AFDB1475-87D5-3072-2E9A-A1338FF0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493963"/>
            <a:ext cx="4778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歸納事物的內在特質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E21C89B8-9CF4-FCAE-71CF-BB5C0E2B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舉例說明</a:t>
            </a:r>
          </a:p>
        </p:txBody>
      </p:sp>
      <p:sp>
        <p:nvSpPr>
          <p:cNvPr id="17416" name="Text Box 18">
            <a:extLst>
              <a:ext uri="{FF2B5EF4-FFF2-40B4-BE49-F238E27FC236}">
                <a16:creationId xmlns:a16="http://schemas.microsoft.com/office/drawing/2014/main" id="{E2CB3EE1-2537-A460-2B94-8C350E03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5256213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CN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課：說明方法</a:t>
            </a:r>
          </a:p>
        </p:txBody>
      </p:sp>
      <p:sp>
        <p:nvSpPr>
          <p:cNvPr id="17417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757A3D5E-C5A8-D94C-38E2-F097FA9C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數據說明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4DE6DC83-FF04-8208-95F4-F1E399D3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EA0343AE-F3A8-9618-827E-E99D548A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24" name="Text Box 7">
            <a:extLst>
              <a:ext uri="{FF2B5EF4-FFF2-40B4-BE49-F238E27FC236}">
                <a16:creationId xmlns:a16="http://schemas.microsoft.com/office/drawing/2014/main" id="{E7AC2E54-BC90-2A81-EF6E-652CCBCE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558925"/>
            <a:ext cx="342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舉例說明</a:t>
            </a:r>
          </a:p>
        </p:txBody>
      </p:sp>
      <p:graphicFrame>
        <p:nvGraphicFramePr>
          <p:cNvPr id="55374" name="Group 78">
            <a:extLst>
              <a:ext uri="{FF2B5EF4-FFF2-40B4-BE49-F238E27FC236}">
                <a16:creationId xmlns:a16="http://schemas.microsoft.com/office/drawing/2014/main" id="{D4FEDDE4-B128-B4D9-1B9F-25CF2C18FE43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3141663"/>
          <a:ext cx="8207375" cy="2606674"/>
        </p:xfrm>
        <a:graphic>
          <a:graphicData uri="http://schemas.openxmlformats.org/drawingml/2006/table">
            <a:tbl>
              <a:tblPr/>
              <a:tblGrid>
                <a:gridCol w="93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類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                  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概念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                 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注意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事例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B9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引用社會時事或日常生活的事例。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B9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宜選用生活中常見的、典型的事情作為說明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例子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。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設例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2A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假設一些沒有真實發生而合乎情理的例子。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2A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例子切勿過於誇張，否則會影響文章的可信度。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史例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列舉歷史人物事跡或歷史事件作為例子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。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要尊重歷史的真實性，不可隨意進行纂改。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7" name="Text Box 79">
            <a:extLst>
              <a:ext uri="{FF2B5EF4-FFF2-40B4-BE49-F238E27FC236}">
                <a16:creationId xmlns:a16="http://schemas.microsoft.com/office/drawing/2014/main" id="{A33613ED-9E22-2288-B1FA-8CA61F9A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835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舉例說明，是指舉出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具體的事例</a:t>
            </a:r>
            <a:r>
              <a:rPr lang="zh-TW" altLang="en-US" sz="2000">
                <a:ea typeface="標楷體" panose="03000509000000000000" pitchFamily="65" charset="-120"/>
              </a:rPr>
              <a:t>來說明事物，讓讀者容易理解。所列舉的例子主要分為：事例、設例和史例。</a:t>
            </a:r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AA230CFD-2484-D6AC-328E-51BCE94C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33600"/>
            <a:ext cx="1295400" cy="3587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5318" name="Line 22">
            <a:extLst>
              <a:ext uri="{FF2B5EF4-FFF2-40B4-BE49-F238E27FC236}">
                <a16:creationId xmlns:a16="http://schemas.microsoft.com/office/drawing/2014/main" id="{A38724E2-9C9A-5E45-B50B-9BADECE18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738" y="1773238"/>
            <a:ext cx="576262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332BF585-7C1F-785F-050E-2B8D3DAF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03383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文章中所舉的例子必須有真實感，能讓人信服。</a:t>
            </a:r>
          </a:p>
        </p:txBody>
      </p:sp>
      <p:sp>
        <p:nvSpPr>
          <p:cNvPr id="30751" name="AutoShape 80">
            <a:hlinkClick r:id="rId3" action="ppaction://hlinksldjump"/>
            <a:extLst>
              <a:ext uri="{FF2B5EF4-FFF2-40B4-BE49-F238E27FC236}">
                <a16:creationId xmlns:a16="http://schemas.microsoft.com/office/drawing/2014/main" id="{39A5C4C8-29D6-BDB2-9AD5-FE3C3D822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  <p:sp>
        <p:nvSpPr>
          <p:cNvPr id="30752" name="Rectangle 4">
            <a:extLst>
              <a:ext uri="{FF2B5EF4-FFF2-40B4-BE49-F238E27FC236}">
                <a16:creationId xmlns:a16="http://schemas.microsoft.com/office/drawing/2014/main" id="{21B46A3A-F270-E86C-74E4-6F26971B5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E97BC52E-661A-362F-B667-36633BF9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數據說明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D054FAC0-11C0-C1A2-8C5F-AAD3969C0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B00928B-6DF9-8944-E4C6-C905261A5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A484EED5-2BE2-E152-C7E7-36774D7E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1750" name="Text Box 26">
            <a:extLst>
              <a:ext uri="{FF2B5EF4-FFF2-40B4-BE49-F238E27FC236}">
                <a16:creationId xmlns:a16="http://schemas.microsoft.com/office/drawing/2014/main" id="{F539C0CF-8CD1-8F83-DF9B-51A22631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3100"/>
            <a:ext cx="792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數據說明，是指引用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實際數據</a:t>
            </a:r>
            <a:r>
              <a:rPr lang="zh-TW" altLang="en-US" sz="2000">
                <a:ea typeface="標楷體" panose="03000509000000000000" pitchFamily="65" charset="-120"/>
              </a:rPr>
              <a:t>說明事物的狀況或事理，以加強內容的真確性和說服力。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8BAD8357-F079-996A-6EA0-31BB71D8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20938"/>
            <a:ext cx="4464050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數據說明的資料可透過報章、網頁等途徑尋找。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8433936D-BE72-8717-AE77-B121801F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1039813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4774" name="Text Box 22">
            <a:extLst>
              <a:ext uri="{FF2B5EF4-FFF2-40B4-BE49-F238E27FC236}">
                <a16:creationId xmlns:a16="http://schemas.microsoft.com/office/drawing/2014/main" id="{7B706E3B-32B3-20C0-2A83-35772570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05263"/>
            <a:ext cx="47529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引用數據不宜過多，否則會令文章冗長乏味。</a:t>
            </a:r>
          </a:p>
        </p:txBody>
      </p:sp>
      <p:sp>
        <p:nvSpPr>
          <p:cNvPr id="74775" name="Line 23">
            <a:extLst>
              <a:ext uri="{FF2B5EF4-FFF2-40B4-BE49-F238E27FC236}">
                <a16:creationId xmlns:a16="http://schemas.microsoft.com/office/drawing/2014/main" id="{CCA8F633-CBBD-EC21-CD2B-FE1469397D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6375" y="2924175"/>
            <a:ext cx="21590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4776" name="Rectangle 24">
            <a:extLst>
              <a:ext uri="{FF2B5EF4-FFF2-40B4-BE49-F238E27FC236}">
                <a16:creationId xmlns:a16="http://schemas.microsoft.com/office/drawing/2014/main" id="{50C76822-9688-361F-2163-2672BC51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13100"/>
            <a:ext cx="1050925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4777" name="Line 25">
            <a:extLst>
              <a:ext uri="{FF2B5EF4-FFF2-40B4-BE49-F238E27FC236}">
                <a16:creationId xmlns:a16="http://schemas.microsoft.com/office/drawing/2014/main" id="{42FD6F06-B1AD-6C90-7223-259C12EC4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3644900"/>
            <a:ext cx="503238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3AB94F2F-0ED9-D5D9-0F46-984DEF6F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數據說明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2D354D15-2EB9-B64B-011F-3AE3EF98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6A60D9F3-6D8C-89D4-87F6-91BD7F5A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DF46517C-94DB-9A77-C8EB-BD65925F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A9014A4C-904A-9FC0-6193-BDDEC341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數據說明的適用範圍</a:t>
            </a:r>
          </a:p>
        </p:txBody>
      </p:sp>
      <p:sp>
        <p:nvSpPr>
          <p:cNvPr id="33799" name="Text Box 12">
            <a:extLst>
              <a:ext uri="{FF2B5EF4-FFF2-40B4-BE49-F238E27FC236}">
                <a16:creationId xmlns:a16="http://schemas.microsoft.com/office/drawing/2014/main" id="{001D0EE9-F1E6-8087-CF7C-6052121F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248025"/>
            <a:ext cx="439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 </a:t>
            </a: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概括交代說明對象的情況</a:t>
            </a:r>
          </a:p>
        </p:txBody>
      </p:sp>
      <p:sp>
        <p:nvSpPr>
          <p:cNvPr id="33800" name="Text Box 14">
            <a:extLst>
              <a:ext uri="{FF2B5EF4-FFF2-40B4-BE49-F238E27FC236}">
                <a16:creationId xmlns:a16="http://schemas.microsoft.com/office/drawing/2014/main" id="{749B2641-F4E0-6EF5-C310-F157AA7F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43400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zh-CN" altLang="en-US" sz="20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估計說明對象的發展情況</a:t>
            </a: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1A954A45-D871-D8BE-3D16-A9C320905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3429000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6817" name="Text Box 17">
            <a:extLst>
              <a:ext uri="{FF2B5EF4-FFF2-40B4-BE49-F238E27FC236}">
                <a16:creationId xmlns:a16="http://schemas.microsoft.com/office/drawing/2014/main" id="{C0E3949A-71A6-D574-85E7-F9DC1A84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2927350"/>
            <a:ext cx="3816350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針對說明對象作籠統的概括，讓讀者對整體的概況有一個初步的理解。</a:t>
            </a:r>
            <a:endParaRPr lang="zh-TW" altLang="en-US" sz="2000" b="1">
              <a:solidFill>
                <a:srgbClr val="FF5050"/>
              </a:solidFill>
              <a:ea typeface="標楷體" panose="03000509000000000000" pitchFamily="65" charset="-120"/>
            </a:endParaRPr>
          </a:p>
        </p:txBody>
      </p:sp>
      <p:sp>
        <p:nvSpPr>
          <p:cNvPr id="76818" name="Line 18">
            <a:extLst>
              <a:ext uri="{FF2B5EF4-FFF2-40B4-BE49-F238E27FC236}">
                <a16:creationId xmlns:a16="http://schemas.microsoft.com/office/drawing/2014/main" id="{E1FA2E0C-ED62-D0BA-8A21-82D6AD42C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508500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15D31958-5901-392D-2F1F-CA3B35A8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038600"/>
            <a:ext cx="3889375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針對說明對象的現有情況作出估算，讓讀者能了解說明對象的發展情況。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7" grpId="0" animBg="1"/>
      <p:bldP spid="768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49C00DC-B9CC-8F94-1015-CF831F69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數據說明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C987A96-37BD-8670-D14D-B1E37C50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61A79EE8-A753-D5E9-10AD-9800D356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03D2A1F0-D44E-1047-F08D-D4BE66CB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50230424-7948-2406-971D-F8A43722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搜集數據的方法</a:t>
            </a:r>
          </a:p>
        </p:txBody>
      </p:sp>
      <p:pic>
        <p:nvPicPr>
          <p:cNvPr id="35847" name="Picture 10">
            <a:extLst>
              <a:ext uri="{FF2B5EF4-FFF2-40B4-BE49-F238E27FC236}">
                <a16:creationId xmlns:a16="http://schemas.microsoft.com/office/drawing/2014/main" id="{A77E404D-9165-669F-7DE1-44C0A14B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22598" r="19844" b="38950"/>
          <a:stretch>
            <a:fillRect/>
          </a:stretch>
        </p:blipFill>
        <p:spPr bwMode="auto">
          <a:xfrm>
            <a:off x="900113" y="2924175"/>
            <a:ext cx="69103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Text Box 12">
            <a:extLst>
              <a:ext uri="{FF2B5EF4-FFF2-40B4-BE49-F238E27FC236}">
                <a16:creationId xmlns:a16="http://schemas.microsoft.com/office/drawing/2014/main" id="{F7EFC6D1-62B8-B9B0-A255-AB9DC6D9A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81075"/>
            <a:ext cx="5473700" cy="7016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搜集得來的數據須經過對比核實後方能使用，以免數據失實，削弱文章的可信</a:t>
            </a:r>
            <a:r>
              <a:rPr lang="zh-CN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度</a:t>
            </a: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5009" name="Text Box 17">
            <a:extLst>
              <a:ext uri="{FF2B5EF4-FFF2-40B4-BE49-F238E27FC236}">
                <a16:creationId xmlns:a16="http://schemas.microsoft.com/office/drawing/2014/main" id="{E8A83018-6C47-BD10-2D26-235803FB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73238"/>
            <a:ext cx="5400675" cy="7016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000" b="1">
                <a:solidFill>
                  <a:srgbClr val="FF5050"/>
                </a:solidFill>
                <a:ea typeface="標楷體" panose="03000509000000000000" pitchFamily="65" charset="-120"/>
              </a:rPr>
              <a:t>2. </a:t>
            </a: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數據具有時效性，所以在收集數據時，要盡</a:t>
            </a:r>
          </a:p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    可能收集最新的有效數據。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/>
      <p:bldP spid="850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83149CFB-C653-E029-840A-6DF8E0A4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B2CDC259-FD2A-1FA9-C64D-6C42A65BB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27E8D067-1DC3-18A7-3F1C-7CAC74AD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F530670E-B5E7-7137-780B-E255EBF8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460625"/>
            <a:ext cx="34242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. </a:t>
            </a:r>
            <a:r>
              <a:rPr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運用數據說明的方法</a:t>
            </a:r>
          </a:p>
        </p:txBody>
      </p:sp>
      <p:sp>
        <p:nvSpPr>
          <p:cNvPr id="37894" name="Text Box 25">
            <a:extLst>
              <a:ext uri="{FF2B5EF4-FFF2-40B4-BE49-F238E27FC236}">
                <a16:creationId xmlns:a16="http://schemas.microsoft.com/office/drawing/2014/main" id="{2937FCC9-5451-40BC-A4E7-6E8915C5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997200"/>
            <a:ext cx="8208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寫作說明文時，所列舉的數據必須真實可靠、準確無誤。若有足夠時間搜集資料，應儘量舉出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精確的數據</a:t>
            </a:r>
            <a:r>
              <a:rPr lang="zh-TW" altLang="en-US" sz="2000">
                <a:ea typeface="標楷體" panose="03000509000000000000" pitchFamily="65" charset="-120"/>
              </a:rPr>
              <a:t>，以增強文章的說服力；若搜集資料的時間有限，亦可舉出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大約範圍內的數據</a:t>
            </a:r>
            <a:r>
              <a:rPr lang="zh-TW" altLang="en-US" sz="200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7062" name="Text Box 22">
            <a:extLst>
              <a:ext uri="{FF2B5EF4-FFF2-40B4-BE49-F238E27FC236}">
                <a16:creationId xmlns:a16="http://schemas.microsoft.com/office/drawing/2014/main" id="{4BD08F02-8592-AA27-A1CC-D52CDC07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81525"/>
            <a:ext cx="5040313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3300"/>
                </a:solidFill>
                <a:ea typeface="標楷體" panose="03000509000000000000" pitchFamily="65" charset="-120"/>
              </a:rPr>
              <a:t>常用的表述有：約為、大概、左右、若干等</a:t>
            </a:r>
          </a:p>
        </p:txBody>
      </p:sp>
      <p:sp>
        <p:nvSpPr>
          <p:cNvPr id="87063" name="Rectangle 23">
            <a:extLst>
              <a:ext uri="{FF2B5EF4-FFF2-40B4-BE49-F238E27FC236}">
                <a16:creationId xmlns:a16="http://schemas.microsoft.com/office/drawing/2014/main" id="{760EF761-E165-EEBD-38E9-6E2EB71D9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3644900"/>
            <a:ext cx="1046162" cy="3270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7064" name="Line 24">
            <a:extLst>
              <a:ext uri="{FF2B5EF4-FFF2-40B4-BE49-F238E27FC236}">
                <a16:creationId xmlns:a16="http://schemas.microsoft.com/office/drawing/2014/main" id="{8AA15608-6965-D336-9DF7-7222E1FB62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0200" y="4005263"/>
            <a:ext cx="431800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8" name="AutoShape 26">
            <a:hlinkClick r:id="rId4" action="ppaction://hlinksldjump"/>
            <a:extLst>
              <a:ext uri="{FF2B5EF4-FFF2-40B4-BE49-F238E27FC236}">
                <a16:creationId xmlns:a16="http://schemas.microsoft.com/office/drawing/2014/main" id="{C43BF6CA-D8E4-521D-7B64-461A26A0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  <p:sp>
        <p:nvSpPr>
          <p:cNvPr id="37899" name="Text Box 2">
            <a:extLst>
              <a:ext uri="{FF2B5EF4-FFF2-40B4-BE49-F238E27FC236}">
                <a16:creationId xmlns:a16="http://schemas.microsoft.com/office/drawing/2014/main" id="{F7FA822B-36F7-9C36-9EA6-CF2BF8D9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數據說明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299377DB-CDC2-B408-A111-73347EF2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991140A3-61AA-19AB-138C-24401A5A6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C754F32F-411C-5BF5-0C8A-8AFC691C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23E66E8D-405D-A814-BDE3-D42AC09C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培養青少年的運動習慣</a:t>
            </a:r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85564A28-A036-7099-1D3A-DCE9BAA9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492375"/>
            <a:ext cx="1296987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5D9CE43A-1E22-34C1-BA11-0D62D0D3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34432082-55E7-964D-B0CD-6EA07EF65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找出關鍵字詞：運動習慣</a:t>
            </a: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4F0634C7-581A-431A-FF56-4428B6FE62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93014AEE-2039-5EF7-3AEF-0F95F386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36F32FFA-B5B9-1214-67FE-C8101B21349D}"/>
              </a:ext>
            </a:extLst>
          </p:cNvPr>
          <p:cNvSpPr>
            <a:spLocks/>
          </p:cNvSpPr>
          <p:nvPr/>
        </p:nvSpPr>
        <p:spPr bwMode="auto">
          <a:xfrm>
            <a:off x="4211638" y="1844675"/>
            <a:ext cx="506412" cy="3744913"/>
          </a:xfrm>
          <a:prstGeom prst="leftBrace">
            <a:avLst>
              <a:gd name="adj1" fmla="val 61625"/>
              <a:gd name="adj2" fmla="val 7923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CDDA80E5-C9CD-EE0E-0FFE-C160BDCE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28775"/>
            <a:ext cx="417671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說明重點：</a:t>
            </a: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培養青少年運動習慣的好處？重要性？方法？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30000"/>
              </a:spcBef>
            </a:pPr>
            <a:endParaRPr kumimoji="0" lang="en-US" altLang="zh-TW" sz="8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運用數據加以說明的內容：</a:t>
            </a: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kumimoji="0" lang="zh-CN" altLang="en-US" sz="2000" u="sng">
                <a:latin typeface="Verdana" panose="020B0604030504040204" pitchFamily="34" charset="0"/>
                <a:ea typeface="標楷體" panose="03000509000000000000" pitchFamily="65" charset="-120"/>
              </a:rPr>
              <a:t>香城</a:t>
            </a: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青少年運動的習慣？父母對培養青少年運動習慣的影響？社區運動設施的配備情況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運用例子加以說明的內容：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造成青少年缺乏運動的原因？如何鼓勵學生多參加體育活動？政府應如何推廣體育活動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39949" name="Rectangle 15">
            <a:extLst>
              <a:ext uri="{FF2B5EF4-FFF2-40B4-BE49-F238E27FC236}">
                <a16:creationId xmlns:a16="http://schemas.microsoft.com/office/drawing/2014/main" id="{C762FC58-D752-B123-36DB-3E527683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12350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88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2" grpId="0"/>
      <p:bldP spid="614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8F110598-08A9-7480-9DD2-EB5C550E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4FF867C8-BDE9-5BA1-2621-E827E3FE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439668AC-A457-0679-FC54-AC8E7FA3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7DB1FD18-3F34-8216-BA88-F4475F7FE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範文題目二：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    「笑」的好處</a:t>
            </a:r>
          </a:p>
        </p:txBody>
      </p:sp>
      <p:sp>
        <p:nvSpPr>
          <p:cNvPr id="40966" name="Oval 8">
            <a:extLst>
              <a:ext uri="{FF2B5EF4-FFF2-40B4-BE49-F238E27FC236}">
                <a16:creationId xmlns:a16="http://schemas.microsoft.com/office/drawing/2014/main" id="{D325DF24-E8D5-0B17-88B9-DE25089FD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65400"/>
            <a:ext cx="2160587" cy="503238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7" name="AutoShape 9">
            <a:extLst>
              <a:ext uri="{FF2B5EF4-FFF2-40B4-BE49-F238E27FC236}">
                <a16:creationId xmlns:a16="http://schemas.microsoft.com/office/drawing/2014/main" id="{DA41E4C6-2912-F633-2D2B-AE20E8151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CE7B7FFD-81F6-3C67-65DA-A9AD9937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446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找出關鍵字詞：笑的好處</a:t>
            </a:r>
          </a:p>
        </p:txBody>
      </p:sp>
      <p:sp>
        <p:nvSpPr>
          <p:cNvPr id="40969" name="AutoShape 11">
            <a:extLst>
              <a:ext uri="{FF2B5EF4-FFF2-40B4-BE49-F238E27FC236}">
                <a16:creationId xmlns:a16="http://schemas.microsoft.com/office/drawing/2014/main" id="{371856D7-4430-090B-30C8-940AC6C4561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70" name="Text Box 12">
            <a:extLst>
              <a:ext uri="{FF2B5EF4-FFF2-40B4-BE49-F238E27FC236}">
                <a16:creationId xmlns:a16="http://schemas.microsoft.com/office/drawing/2014/main" id="{DD00BE73-1E77-D3E5-4608-D63D1DF7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40971" name="Rectangle 26">
            <a:extLst>
              <a:ext uri="{FF2B5EF4-FFF2-40B4-BE49-F238E27FC236}">
                <a16:creationId xmlns:a16="http://schemas.microsoft.com/office/drawing/2014/main" id="{E3538E77-D301-ABEB-7708-75DB9659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252538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90</a:t>
            </a:r>
            <a:endParaRPr lang="en-US" altLang="zh-TW"/>
          </a:p>
        </p:txBody>
      </p:sp>
      <p:grpSp>
        <p:nvGrpSpPr>
          <p:cNvPr id="62497" name="Group 33">
            <a:extLst>
              <a:ext uri="{FF2B5EF4-FFF2-40B4-BE49-F238E27FC236}">
                <a16:creationId xmlns:a16="http://schemas.microsoft.com/office/drawing/2014/main" id="{F883512C-DE48-C5B7-B60E-D6BF670C0B02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1196975"/>
            <a:ext cx="4003675" cy="4491038"/>
            <a:chOff x="2606" y="754"/>
            <a:chExt cx="2522" cy="2829"/>
          </a:xfrm>
        </p:grpSpPr>
        <p:sp>
          <p:nvSpPr>
            <p:cNvPr id="40973" name="AutoShape 13">
              <a:extLst>
                <a:ext uri="{FF2B5EF4-FFF2-40B4-BE49-F238E27FC236}">
                  <a16:creationId xmlns:a16="http://schemas.microsoft.com/office/drawing/2014/main" id="{ACFD3559-CC82-8D08-10F9-CB696039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754"/>
              <a:ext cx="288" cy="2829"/>
            </a:xfrm>
            <a:prstGeom prst="leftBrace">
              <a:avLst>
                <a:gd name="adj1" fmla="val 81858"/>
                <a:gd name="adj2" fmla="val 7384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974" name="Rectangle 16">
              <a:extLst>
                <a:ext uri="{FF2B5EF4-FFF2-40B4-BE49-F238E27FC236}">
                  <a16:creationId xmlns:a16="http://schemas.microsoft.com/office/drawing/2014/main" id="{C3B79792-918B-8215-E25A-0FD7EFDF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320"/>
              <a:ext cx="21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>
                <a:spcBef>
                  <a:spcPct val="10000"/>
                </a:spcBef>
              </a:pPr>
              <a:r>
                <a:rPr kumimoji="0" lang="zh-TW" altLang="en-US" sz="2000" b="1">
                  <a:latin typeface="Verdana" panose="020B0604030504040204" pitchFamily="34" charset="0"/>
                  <a:ea typeface="新細明體" panose="02020500000000000000" pitchFamily="18" charset="-120"/>
                </a:rPr>
                <a:t>概括說明「笑」的好處：</a:t>
              </a:r>
              <a:endPara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0975" name="Line 22">
              <a:extLst>
                <a:ext uri="{FF2B5EF4-FFF2-40B4-BE49-F238E27FC236}">
                  <a16:creationId xmlns:a16="http://schemas.microsoft.com/office/drawing/2014/main" id="{AEE2BA79-C7B4-9AEC-363B-385266BEB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84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0976" name="Line 23">
              <a:extLst>
                <a:ext uri="{FF2B5EF4-FFF2-40B4-BE49-F238E27FC236}">
                  <a16:creationId xmlns:a16="http://schemas.microsoft.com/office/drawing/2014/main" id="{3415C10A-784A-99F3-3503-F207A7B98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56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0977" name="Rectangle 24">
              <a:extLst>
                <a:ext uri="{FF2B5EF4-FFF2-40B4-BE49-F238E27FC236}">
                  <a16:creationId xmlns:a16="http://schemas.microsoft.com/office/drawing/2014/main" id="{619865F9-9364-0B2E-F8A5-BA5D87219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75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>
                <a:spcBef>
                  <a:spcPct val="10000"/>
                </a:spcBef>
              </a:pPr>
              <a:r>
                <a:rPr kumimoji="0" lang="zh-TW" altLang="en-US" sz="2000" b="1">
                  <a:latin typeface="Verdana" panose="020B0604030504040204" pitchFamily="34" charset="0"/>
                  <a:ea typeface="新細明體" panose="02020500000000000000" pitchFamily="18" charset="-120"/>
                </a:rPr>
                <a:t>說明重點：</a:t>
              </a:r>
              <a:endPara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0978" name="Line 25">
              <a:extLst>
                <a:ext uri="{FF2B5EF4-FFF2-40B4-BE49-F238E27FC236}">
                  <a16:creationId xmlns:a16="http://schemas.microsoft.com/office/drawing/2014/main" id="{58789FB2-5D8D-1140-E7CB-B3F39666C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253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0979" name="Line 28">
              <a:extLst>
                <a:ext uri="{FF2B5EF4-FFF2-40B4-BE49-F238E27FC236}">
                  <a16:creationId xmlns:a16="http://schemas.microsoft.com/office/drawing/2014/main" id="{7A7C1149-949E-1F45-E7E2-3758E4E90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471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0980" name="Rectangle 29">
              <a:extLst>
                <a:ext uri="{FF2B5EF4-FFF2-40B4-BE49-F238E27FC236}">
                  <a16:creationId xmlns:a16="http://schemas.microsoft.com/office/drawing/2014/main" id="{C9294127-2F39-0C41-27C5-5DD387032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910"/>
              <a:ext cx="21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>
                <a:spcBef>
                  <a:spcPct val="10000"/>
                </a:spcBef>
              </a:pPr>
              <a:r>
                <a:rPr kumimoji="0" lang="zh-TW" altLang="en-US" sz="2000" b="1">
                  <a:latin typeface="Verdana" panose="020B0604030504040204" pitchFamily="34" charset="0"/>
                  <a:ea typeface="新細明體" panose="02020500000000000000" pitchFamily="18" charset="-120"/>
                </a:rPr>
                <a:t>運用例子說明「笑」的好處：</a:t>
              </a:r>
              <a:endPara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0981" name="Rectangle 30">
              <a:extLst>
                <a:ext uri="{FF2B5EF4-FFF2-40B4-BE49-F238E27FC236}">
                  <a16:creationId xmlns:a16="http://schemas.microsoft.com/office/drawing/2014/main" id="{907800C9-94F8-6E2C-BBB6-3EF062360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786"/>
              <a:ext cx="21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>
                <a:spcBef>
                  <a:spcPct val="10000"/>
                </a:spcBef>
              </a:pPr>
              <a:r>
                <a:rPr kumimoji="0" lang="zh-TW" altLang="en-US" sz="2000" b="1">
                  <a:latin typeface="Verdana" panose="020B0604030504040204" pitchFamily="34" charset="0"/>
                  <a:ea typeface="新細明體" panose="02020500000000000000" pitchFamily="18" charset="-120"/>
                </a:rPr>
                <a:t>運用數據說明「笑」的好處：</a:t>
              </a:r>
              <a:endPara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0982" name="Line 31">
              <a:extLst>
                <a:ext uri="{FF2B5EF4-FFF2-40B4-BE49-F238E27FC236}">
                  <a16:creationId xmlns:a16="http://schemas.microsoft.com/office/drawing/2014/main" id="{7241E176-F133-F9CD-6021-EB3745C68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72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0983" name="Line 32">
              <a:extLst>
                <a:ext uri="{FF2B5EF4-FFF2-40B4-BE49-F238E27FC236}">
                  <a16:creationId xmlns:a16="http://schemas.microsoft.com/office/drawing/2014/main" id="{8B7D27D4-0498-02E4-3ADD-D680B2AD0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332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1">
            <a:extLst>
              <a:ext uri="{FF2B5EF4-FFF2-40B4-BE49-F238E27FC236}">
                <a16:creationId xmlns:a16="http://schemas.microsoft.com/office/drawing/2014/main" id="{FCE71FB1-4CE6-6C9A-F752-EE00C51B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65625"/>
            <a:ext cx="3241675" cy="1439863"/>
          </a:xfrm>
          <a:prstGeom prst="wedgeRoundRectCallout">
            <a:avLst>
              <a:gd name="adj1" fmla="val -10968"/>
              <a:gd name="adj2" fmla="val -48236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en-US" altLang="zh-TW" sz="240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>
                <a:ea typeface="標楷體" panose="03000509000000000000" pitchFamily="65" charset="-120"/>
              </a:rPr>
              <a:t>(</a:t>
            </a:r>
            <a:r>
              <a:rPr lang="zh-TW" altLang="en-US" sz="2400">
                <a:ea typeface="標楷體" panose="03000509000000000000" pitchFamily="65" charset="-120"/>
              </a:rPr>
              <a:t>二</a:t>
            </a:r>
            <a:r>
              <a:rPr lang="en-US" altLang="zh-TW" sz="2400">
                <a:ea typeface="標楷體" panose="03000509000000000000" pitchFamily="65" charset="-120"/>
              </a:rPr>
              <a:t>)</a:t>
            </a:r>
            <a:r>
              <a:rPr lang="zh-TW" altLang="en-US" sz="2400">
                <a:ea typeface="標楷體" panose="03000509000000000000" pitchFamily="65" charset="-120"/>
              </a:rPr>
              <a:t>平安包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F9BA559B-5872-A12D-920E-6663DF39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20938"/>
            <a:ext cx="3241675" cy="1439862"/>
          </a:xfrm>
          <a:prstGeom prst="wedgeRoundRectCallout">
            <a:avLst>
              <a:gd name="adj1" fmla="val -32861"/>
              <a:gd name="adj2" fmla="val 45588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endParaRPr lang="en-US" altLang="zh-TW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400">
                <a:ea typeface="標楷體" panose="03000509000000000000" pitchFamily="65" charset="-120"/>
              </a:rPr>
              <a:t>(</a:t>
            </a:r>
            <a:r>
              <a:rPr lang="zh-TW" altLang="en-US" sz="2400">
                <a:ea typeface="標楷體" panose="03000509000000000000" pitchFamily="65" charset="-120"/>
              </a:rPr>
              <a:t>一</a:t>
            </a:r>
            <a:r>
              <a:rPr lang="en-US" altLang="zh-TW" sz="2400">
                <a:ea typeface="標楷體" panose="03000509000000000000" pitchFamily="65" charset="-120"/>
              </a:rPr>
              <a:t>) </a:t>
            </a:r>
            <a:r>
              <a:rPr lang="zh-TW" altLang="en-US" sz="2400">
                <a:ea typeface="標楷體" panose="03000509000000000000" pitchFamily="65" charset="-120"/>
              </a:rPr>
              <a:t>萬花筒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946EA3C-24ED-A7B4-DBF8-5BADC6F0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D3DFEC8D-3252-5777-C197-2FEABF72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875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聆聽錄音，找出說明對象的特徵，掌握說明事物的技巧。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1D98BF12-FEDF-C5EA-AF6E-BC76A75D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9BD5007F-3276-A718-F09A-3817C1CEB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3196" name="AutoShape 12">
            <a:extLst>
              <a:ext uri="{FF2B5EF4-FFF2-40B4-BE49-F238E27FC236}">
                <a16:creationId xmlns:a16="http://schemas.microsoft.com/office/drawing/2014/main" id="{9CE9F237-6F23-62FC-CB54-315003A3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781300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gradFill rotWithShape="1">
            <a:gsLst>
              <a:gs pos="0">
                <a:srgbClr val="FFFF99"/>
              </a:gs>
              <a:gs pos="100000">
                <a:srgbClr val="99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3198" name="AutoShape 14">
            <a:extLst>
              <a:ext uri="{FF2B5EF4-FFF2-40B4-BE49-F238E27FC236}">
                <a16:creationId xmlns:a16="http://schemas.microsoft.com/office/drawing/2014/main" id="{7120AA84-0EF8-6119-BC67-51ABE7722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4826000"/>
            <a:ext cx="647700" cy="504825"/>
          </a:xfrm>
          <a:prstGeom prst="rightArrow">
            <a:avLst>
              <a:gd name="adj1" fmla="val 50000"/>
              <a:gd name="adj2" fmla="val 32075"/>
            </a:avLst>
          </a:prstGeom>
          <a:gradFill rotWithShape="1">
            <a:gsLst>
              <a:gs pos="0">
                <a:srgbClr val="FFFF99"/>
              </a:gs>
              <a:gs pos="100000">
                <a:srgbClr val="99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3201" name="AutoShape 17">
            <a:extLst>
              <a:ext uri="{FF2B5EF4-FFF2-40B4-BE49-F238E27FC236}">
                <a16:creationId xmlns:a16="http://schemas.microsoft.com/office/drawing/2014/main" id="{A882C4CF-B6EC-5E61-87DE-A6EF3178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420938"/>
            <a:ext cx="3241675" cy="1439862"/>
          </a:xfrm>
          <a:prstGeom prst="wedgeRoundRectCallout">
            <a:avLst>
              <a:gd name="adj1" fmla="val -32861"/>
              <a:gd name="adj2" fmla="val 45588"/>
              <a:gd name="adj3" fmla="val 16667"/>
            </a:avLst>
          </a:prstGeom>
          <a:solidFill>
            <a:srgbClr val="99FF66"/>
          </a:solidFill>
          <a:ln>
            <a:noFill/>
          </a:ln>
          <a:effectLst>
            <a:prstShdw prst="shdw17" dist="17961" dir="27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>
                <a:ea typeface="標楷體" panose="03000509000000000000" pitchFamily="65" charset="-120"/>
              </a:rPr>
              <a:t>商品特點：</a:t>
            </a:r>
          </a:p>
          <a:p>
            <a:pPr algn="l" eaLnBrk="1" hangingPunct="1"/>
            <a:r>
              <a:rPr lang="zh-TW" altLang="en-US">
                <a:ea typeface="標楷體" panose="03000509000000000000" pitchFamily="65" charset="-120"/>
              </a:rPr>
              <a:t>光學玩具、底部放有少量色彩鮮豔的紙片、組合千變萬化、實用和藝術價值兼備</a:t>
            </a:r>
          </a:p>
        </p:txBody>
      </p:sp>
      <p:sp>
        <p:nvSpPr>
          <p:cNvPr id="93202" name="AutoShape 18">
            <a:extLst>
              <a:ext uri="{FF2B5EF4-FFF2-40B4-BE49-F238E27FC236}">
                <a16:creationId xmlns:a16="http://schemas.microsoft.com/office/drawing/2014/main" id="{C3F3549E-688C-C39C-5FB8-C7E0673A4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365625"/>
            <a:ext cx="3241675" cy="1439863"/>
          </a:xfrm>
          <a:prstGeom prst="wedgeRoundRectCallout">
            <a:avLst>
              <a:gd name="adj1" fmla="val -26250"/>
              <a:gd name="adj2" fmla="val -31037"/>
              <a:gd name="adj3" fmla="val 16667"/>
            </a:avLst>
          </a:prstGeom>
          <a:solidFill>
            <a:srgbClr val="99FF66"/>
          </a:solidFill>
          <a:ln>
            <a:noFill/>
          </a:ln>
          <a:effectLst>
            <a:prstShdw prst="shdw17" dist="17961" dir="2700000">
              <a:srgbClr val="5C993D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>
                <a:ea typeface="標楷體" panose="03000509000000000000" pitchFamily="65" charset="-120"/>
              </a:rPr>
              <a:t>商品特點：</a:t>
            </a:r>
          </a:p>
          <a:p>
            <a:pPr algn="l" eaLnBrk="1" hangingPunct="1"/>
            <a:r>
              <a:rPr lang="zh-TW" altLang="en-US">
                <a:ea typeface="標楷體" panose="03000509000000000000" pitchFamily="65" charset="-120"/>
              </a:rPr>
              <a:t>傳統祭祀產物、多種口味、象徵平安健康、衍生出各種不同的紀念品</a:t>
            </a:r>
          </a:p>
        </p:txBody>
      </p:sp>
      <p:pic>
        <p:nvPicPr>
          <p:cNvPr id="2" name="萬花筒">
            <a:hlinkClick r:id="" action="ppaction://media"/>
            <a:extLst>
              <a:ext uri="{FF2B5EF4-FFF2-40B4-BE49-F238E27FC236}">
                <a16:creationId xmlns:a16="http://schemas.microsoft.com/office/drawing/2014/main" id="{175D421E-C10A-26D4-CCE0-F78391EF7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4506" y="3280162"/>
            <a:ext cx="518219" cy="518219"/>
          </a:xfrm>
          <a:prstGeom prst="rect">
            <a:avLst/>
          </a:prstGeom>
        </p:spPr>
      </p:pic>
      <p:pic>
        <p:nvPicPr>
          <p:cNvPr id="3" name="平安包">
            <a:hlinkClick r:id="" action="ppaction://media"/>
            <a:extLst>
              <a:ext uri="{FF2B5EF4-FFF2-40B4-BE49-F238E27FC236}">
                <a16:creationId xmlns:a16="http://schemas.microsoft.com/office/drawing/2014/main" id="{00173AAA-F8AF-47E0-666E-DB80255ECB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1285" y="5229200"/>
            <a:ext cx="484659" cy="484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3201" grpId="0" animBg="1"/>
      <p:bldP spid="93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44042B-FB3B-E955-9C0C-9FD94441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說明對象的特徵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22EEA49-B731-5FC3-15E0-861D5A2E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33594756-E756-C9F3-CE46-D7B7432B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0485" name="Text Box 13">
            <a:extLst>
              <a:ext uri="{FF2B5EF4-FFF2-40B4-BE49-F238E27FC236}">
                <a16:creationId xmlns:a16="http://schemas.microsoft.com/office/drawing/2014/main" id="{556E8E4B-0922-0112-8D08-07E36A54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24063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掌握說明對象的顯著特徵，才能將它與其他類型相近的事物區別開來。</a:t>
            </a:r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347711C9-F55F-1B8F-5CE8-423DF549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60575"/>
            <a:ext cx="1079500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9099" name="Line 11">
            <a:extLst>
              <a:ext uri="{FF2B5EF4-FFF2-40B4-BE49-F238E27FC236}">
                <a16:creationId xmlns:a16="http://schemas.microsoft.com/office/drawing/2014/main" id="{4968AC04-1B41-74E6-1317-370CE7045E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2492375"/>
            <a:ext cx="2159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100" name="Text Box 12">
            <a:extLst>
              <a:ext uri="{FF2B5EF4-FFF2-40B4-BE49-F238E27FC236}">
                <a16:creationId xmlns:a16="http://schemas.microsoft.com/office/drawing/2014/main" id="{E983AF69-3634-690A-9855-9ABEFE99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924175"/>
            <a:ext cx="6481762" cy="13112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說明對象可分為兩類：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具體事物，說明事物的狀態、 性質、功能和特徵。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kumimoji="0"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抽象事理，說明事物的本質、事物內部或事物之間內在的聯繫。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FB0FFE58-D08D-A61F-DF59-CFA61194E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531" name="Text Box 14">
            <a:extLst>
              <a:ext uri="{FF2B5EF4-FFF2-40B4-BE49-F238E27FC236}">
                <a16:creationId xmlns:a16="http://schemas.microsoft.com/office/drawing/2014/main" id="{17615433-8B8F-415F-705E-49489381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2532" name="Text Box 23">
            <a:extLst>
              <a:ext uri="{FF2B5EF4-FFF2-40B4-BE49-F238E27FC236}">
                <a16:creationId xmlns:a16="http://schemas.microsoft.com/office/drawing/2014/main" id="{5FEE7662-9CBA-AC88-3F6E-63B4AD6B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649413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掌握事物的外在特徵</a:t>
            </a:r>
          </a:p>
        </p:txBody>
      </p:sp>
      <p:graphicFrame>
        <p:nvGraphicFramePr>
          <p:cNvPr id="34919" name="Group 103">
            <a:extLst>
              <a:ext uri="{FF2B5EF4-FFF2-40B4-BE49-F238E27FC236}">
                <a16:creationId xmlns:a16="http://schemas.microsoft.com/office/drawing/2014/main" id="{4F3FA654-A30C-FFB2-E85F-ADF8CF08854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3213100"/>
          <a:ext cx="7704137" cy="2427487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6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 方法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　　　  具體做法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F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　    例子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　感官觀察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2E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運用五種感官感受：視覺、聽覺、嗅覺、味覺、觸覺，來說明事物。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2E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能直觀地說明事物的外在特點。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A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比較類似事物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比較說明對象與類似事物之間的差異。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能夠凸顯說明對象的獨特之處。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1" name="Text Box 104">
            <a:extLst>
              <a:ext uri="{FF2B5EF4-FFF2-40B4-BE49-F238E27FC236}">
                <a16:creationId xmlns:a16="http://schemas.microsoft.com/office/drawing/2014/main" id="{F9E9341A-CE5F-D4EC-536F-A3063E3D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49488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掌握事物的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形狀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味道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顏色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觸感</a:t>
            </a:r>
            <a:r>
              <a:rPr lang="zh-TW" altLang="en-US" sz="2000">
                <a:ea typeface="標楷體" panose="03000509000000000000" pitchFamily="65" charset="-120"/>
              </a:rPr>
              <a:t>等，寫作時就能使事物更具體、形象地呈現在讀者的眼前。</a:t>
            </a:r>
          </a:p>
        </p:txBody>
      </p:sp>
      <p:sp>
        <p:nvSpPr>
          <p:cNvPr id="22552" name="Rectangle 2">
            <a:extLst>
              <a:ext uri="{FF2B5EF4-FFF2-40B4-BE49-F238E27FC236}">
                <a16:creationId xmlns:a16="http://schemas.microsoft.com/office/drawing/2014/main" id="{FEB78C54-0483-E39A-B8CF-E38AF4AB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說明對象的特徵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7D9C0C-7D9E-FEBE-F506-C9F935BD6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A809B5A4-5CDD-3F24-65B5-82093ECB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719931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運用感官觀察的方法，掌握以下事物的外部特徵。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D1527BA3-0C19-0293-06BF-A274AD06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3EA9D89F-64AD-C379-DC2A-8B96B3580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9" name="Oval 11">
            <a:extLst>
              <a:ext uri="{FF2B5EF4-FFF2-40B4-BE49-F238E27FC236}">
                <a16:creationId xmlns:a16="http://schemas.microsoft.com/office/drawing/2014/main" id="{3A997706-6093-B271-E0B6-35A061D60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213100"/>
            <a:ext cx="1800225" cy="17287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3980" name="Text Box 12">
            <a:extLst>
              <a:ext uri="{FF2B5EF4-FFF2-40B4-BE49-F238E27FC236}">
                <a16:creationId xmlns:a16="http://schemas.microsoft.com/office/drawing/2014/main" id="{FD2F8ABC-5CD3-54C3-4CF1-90C1131C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8275"/>
            <a:ext cx="3097213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視覺：圓圓的、紅得發亮</a:t>
            </a:r>
          </a:p>
        </p:txBody>
      </p:sp>
      <p:grpSp>
        <p:nvGrpSpPr>
          <p:cNvPr id="83995" name="Group 27">
            <a:extLst>
              <a:ext uri="{FF2B5EF4-FFF2-40B4-BE49-F238E27FC236}">
                <a16:creationId xmlns:a16="http://schemas.microsoft.com/office/drawing/2014/main" id="{7C8169B3-9450-56EF-0B72-C4D2B0018EFB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141663"/>
            <a:ext cx="2087562" cy="574675"/>
            <a:chOff x="975" y="1979"/>
            <a:chExt cx="1315" cy="362"/>
          </a:xfrm>
        </p:grpSpPr>
        <p:sp>
          <p:nvSpPr>
            <p:cNvPr id="24599" name="Line 13">
              <a:extLst>
                <a:ext uri="{FF2B5EF4-FFF2-40B4-BE49-F238E27FC236}">
                  <a16:creationId xmlns:a16="http://schemas.microsoft.com/office/drawing/2014/main" id="{B40C4482-200F-91FD-AF4D-C3E069B90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2341"/>
              <a:ext cx="13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4600" name="Line 14">
              <a:extLst>
                <a:ext uri="{FF2B5EF4-FFF2-40B4-BE49-F238E27FC236}">
                  <a16:creationId xmlns:a16="http://schemas.microsoft.com/office/drawing/2014/main" id="{53C56018-8BAD-C332-9F06-F7F1F40AE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979"/>
              <a:ext cx="0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3983" name="Text Box 15">
            <a:extLst>
              <a:ext uri="{FF2B5EF4-FFF2-40B4-BE49-F238E27FC236}">
                <a16:creationId xmlns:a16="http://schemas.microsoft.com/office/drawing/2014/main" id="{10706B27-8396-F2ED-16DF-105A7827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81525"/>
            <a:ext cx="2519362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觸覺：硬的、冰涼的</a:t>
            </a:r>
          </a:p>
        </p:txBody>
      </p:sp>
      <p:sp>
        <p:nvSpPr>
          <p:cNvPr id="83986" name="Text Box 18">
            <a:extLst>
              <a:ext uri="{FF2B5EF4-FFF2-40B4-BE49-F238E27FC236}">
                <a16:creationId xmlns:a16="http://schemas.microsoft.com/office/drawing/2014/main" id="{55107AF8-0075-6FEE-D28A-BFAA65EE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229225"/>
            <a:ext cx="2376487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味覺：爽脆、清甜</a:t>
            </a:r>
          </a:p>
        </p:txBody>
      </p:sp>
      <p:grpSp>
        <p:nvGrpSpPr>
          <p:cNvPr id="83994" name="Group 26">
            <a:extLst>
              <a:ext uri="{FF2B5EF4-FFF2-40B4-BE49-F238E27FC236}">
                <a16:creationId xmlns:a16="http://schemas.microsoft.com/office/drawing/2014/main" id="{7B486706-488F-9DE3-803E-0A98008BEA9C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4292600"/>
            <a:ext cx="936625" cy="288925"/>
            <a:chOff x="1837" y="2704"/>
            <a:chExt cx="318" cy="136"/>
          </a:xfrm>
        </p:grpSpPr>
        <p:sp>
          <p:nvSpPr>
            <p:cNvPr id="24597" name="Line 17">
              <a:extLst>
                <a:ext uri="{FF2B5EF4-FFF2-40B4-BE49-F238E27FC236}">
                  <a16:creationId xmlns:a16="http://schemas.microsoft.com/office/drawing/2014/main" id="{E91CCFAD-E3AC-9198-9A00-FFEA92202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4"/>
              <a:ext cx="3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4598" name="Line 21">
              <a:extLst>
                <a:ext uri="{FF2B5EF4-FFF2-40B4-BE49-F238E27FC236}">
                  <a16:creationId xmlns:a16="http://schemas.microsoft.com/office/drawing/2014/main" id="{D4E6517F-B052-FC1A-1508-F578C1993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4"/>
              <a:ext cx="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3990" name="Text Box 22">
            <a:extLst>
              <a:ext uri="{FF2B5EF4-FFF2-40B4-BE49-F238E27FC236}">
                <a16:creationId xmlns:a16="http://schemas.microsoft.com/office/drawing/2014/main" id="{6272DBC6-FCAD-D6F7-D49E-7B81EC0C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789363"/>
            <a:ext cx="2376488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嗅覺：獨特的果香</a:t>
            </a:r>
          </a:p>
        </p:txBody>
      </p:sp>
      <p:grpSp>
        <p:nvGrpSpPr>
          <p:cNvPr id="83998" name="Group 30">
            <a:extLst>
              <a:ext uri="{FF2B5EF4-FFF2-40B4-BE49-F238E27FC236}">
                <a16:creationId xmlns:a16="http://schemas.microsoft.com/office/drawing/2014/main" id="{E9EA1245-BDE1-3D15-A5DC-C856ACA39368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437063"/>
            <a:ext cx="1657350" cy="790575"/>
            <a:chOff x="3061" y="2795"/>
            <a:chExt cx="1044" cy="498"/>
          </a:xfrm>
        </p:grpSpPr>
        <p:sp>
          <p:nvSpPr>
            <p:cNvPr id="24595" name="Line 19">
              <a:extLst>
                <a:ext uri="{FF2B5EF4-FFF2-40B4-BE49-F238E27FC236}">
                  <a16:creationId xmlns:a16="http://schemas.microsoft.com/office/drawing/2014/main" id="{EB3AC41F-F2ED-8B12-2380-FFBC94A64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795"/>
              <a:ext cx="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4596" name="Line 20">
              <a:extLst>
                <a:ext uri="{FF2B5EF4-FFF2-40B4-BE49-F238E27FC236}">
                  <a16:creationId xmlns:a16="http://schemas.microsoft.com/office/drawing/2014/main" id="{115261B0-ABD9-1C15-7798-78FBAFC45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2795"/>
              <a:ext cx="10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83996" name="Group 28">
            <a:extLst>
              <a:ext uri="{FF2B5EF4-FFF2-40B4-BE49-F238E27FC236}">
                <a16:creationId xmlns:a16="http://schemas.microsoft.com/office/drawing/2014/main" id="{326C7974-8104-FD34-6B8D-D5FAA5211DEC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924175"/>
            <a:ext cx="2808287" cy="863600"/>
            <a:chOff x="2789" y="1842"/>
            <a:chExt cx="1769" cy="544"/>
          </a:xfrm>
        </p:grpSpPr>
        <p:sp>
          <p:nvSpPr>
            <p:cNvPr id="24592" name="Line 23">
              <a:extLst>
                <a:ext uri="{FF2B5EF4-FFF2-40B4-BE49-F238E27FC236}">
                  <a16:creationId xmlns:a16="http://schemas.microsoft.com/office/drawing/2014/main" id="{0A6956F0-CF0D-99C6-4339-3BB5A76E6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1842"/>
              <a:ext cx="0" cy="5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4593" name="Line 24">
              <a:extLst>
                <a:ext uri="{FF2B5EF4-FFF2-40B4-BE49-F238E27FC236}">
                  <a16:creationId xmlns:a16="http://schemas.microsoft.com/office/drawing/2014/main" id="{C5C357E2-7E0A-6B03-C6FC-E01085914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9" y="1842"/>
              <a:ext cx="176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4594" name="Line 25">
              <a:extLst>
                <a:ext uri="{FF2B5EF4-FFF2-40B4-BE49-F238E27FC236}">
                  <a16:creationId xmlns:a16="http://schemas.microsoft.com/office/drawing/2014/main" id="{CF08F222-2AAC-E788-A851-ECF489DDC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842"/>
              <a:ext cx="0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4591" name="AutoShape 31">
            <a:hlinkClick r:id="rId4" action="ppaction://hlinksldjump"/>
            <a:extLst>
              <a:ext uri="{FF2B5EF4-FFF2-40B4-BE49-F238E27FC236}">
                <a16:creationId xmlns:a16="http://schemas.microsoft.com/office/drawing/2014/main" id="{A42A284B-1241-9126-5189-B93E716C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3" grpId="0" animBg="1"/>
      <p:bldP spid="83986" grpId="0" animBg="1"/>
      <p:bldP spid="839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>
            <a:extLst>
              <a:ext uri="{FF2B5EF4-FFF2-40B4-BE49-F238E27FC236}">
                <a16:creationId xmlns:a16="http://schemas.microsoft.com/office/drawing/2014/main" id="{B1EA942B-99BD-9FFD-1DD0-055F5096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98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說明對象的特徵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5603" name="Text Box 13">
            <a:extLst>
              <a:ext uri="{FF2B5EF4-FFF2-40B4-BE49-F238E27FC236}">
                <a16:creationId xmlns:a16="http://schemas.microsoft.com/office/drawing/2014/main" id="{BAECB0B2-1179-4B77-795B-E90B9C1F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69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歸納事物的內在特質</a:t>
            </a:r>
          </a:p>
        </p:txBody>
      </p:sp>
      <p:sp>
        <p:nvSpPr>
          <p:cNvPr id="25604" name="Text Box 14">
            <a:extLst>
              <a:ext uri="{FF2B5EF4-FFF2-40B4-BE49-F238E27FC236}">
                <a16:creationId xmlns:a16="http://schemas.microsoft.com/office/drawing/2014/main" id="{B854F03B-3276-065A-D108-5F447050B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5605" name="Text Box 17">
            <a:extLst>
              <a:ext uri="{FF2B5EF4-FFF2-40B4-BE49-F238E27FC236}">
                <a16:creationId xmlns:a16="http://schemas.microsoft.com/office/drawing/2014/main" id="{490703B8-582C-98F0-A0E3-E2602928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606" name="AutoShape 18">
            <a:hlinkClick r:id="rId3" action="ppaction://hlinksldjump"/>
            <a:extLst>
              <a:ext uri="{FF2B5EF4-FFF2-40B4-BE49-F238E27FC236}">
                <a16:creationId xmlns:a16="http://schemas.microsoft.com/office/drawing/2014/main" id="{6E9F8777-B363-132E-120F-1B796737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350B33C0-857E-6E48-A322-7BA7E1FB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844675"/>
            <a:ext cx="1368425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id="{2F415A6D-6CA4-1DCA-7C58-72E9653D38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06057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BF724420-286D-3FC3-2848-BBE57D0E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44675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3300"/>
                </a:solidFill>
                <a:ea typeface="標楷體" panose="03000509000000000000" pitchFamily="65" charset="-120"/>
              </a:rPr>
              <a:t>起補充說明的作用</a:t>
            </a:r>
          </a:p>
        </p:txBody>
      </p:sp>
      <p:sp>
        <p:nvSpPr>
          <p:cNvPr id="25610" name="Text Box 26">
            <a:extLst>
              <a:ext uri="{FF2B5EF4-FFF2-40B4-BE49-F238E27FC236}">
                <a16:creationId xmlns:a16="http://schemas.microsoft.com/office/drawing/2014/main" id="{CA5E7476-0ADC-83FA-32D7-3AF63C45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55888"/>
            <a:ext cx="8351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若未能單憑外觀來掌握說明對象的特徵，便可從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性質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用途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演變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製作過程</a:t>
            </a:r>
            <a:r>
              <a:rPr lang="zh-TW" altLang="en-US" sz="2000">
                <a:ea typeface="標楷體" panose="03000509000000000000" pitchFamily="65" charset="-120"/>
              </a:rPr>
              <a:t>等方面，把握說明對象的特質。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animBg="1"/>
      <p:bldP spid="36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28CBC4FD-86F1-930D-CA27-CEA3981A4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中國的活化石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018AF37E-122E-5215-5096-2F1C6D75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565400"/>
            <a:ext cx="936625" cy="5048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F0B35FEE-ECFA-BAAF-E9BB-79DB314C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F95C992D-04D8-A88D-B545-139873B2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88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找出關鍵字詞：活化石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7C09E48A-81A4-7FCC-D736-F31A5EC4FA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40A19299-A738-304C-B115-9B0E0A83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3303436A-E4BA-7DF1-FF1F-A79BAEAFAF51}"/>
              </a:ext>
            </a:extLst>
          </p:cNvPr>
          <p:cNvSpPr>
            <a:spLocks/>
          </p:cNvSpPr>
          <p:nvPr/>
        </p:nvSpPr>
        <p:spPr bwMode="auto">
          <a:xfrm>
            <a:off x="3995738" y="1700213"/>
            <a:ext cx="506412" cy="3816350"/>
          </a:xfrm>
          <a:prstGeom prst="leftBrace">
            <a:avLst>
              <a:gd name="adj1" fmla="val 62800"/>
              <a:gd name="adj2" fmla="val 814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7" name="Text Box 13">
            <a:extLst>
              <a:ext uri="{FF2B5EF4-FFF2-40B4-BE49-F238E27FC236}">
                <a16:creationId xmlns:a16="http://schemas.microsoft.com/office/drawing/2014/main" id="{3EF6BBFE-66BF-74BC-F96F-0525D744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7658" name="Rectangle 15">
            <a:extLst>
              <a:ext uri="{FF2B5EF4-FFF2-40B4-BE49-F238E27FC236}">
                <a16:creationId xmlns:a16="http://schemas.microsoft.com/office/drawing/2014/main" id="{88D06F8C-C446-F062-789D-A08E2AD3E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7659" name="Text Box 16">
            <a:extLst>
              <a:ext uri="{FF2B5EF4-FFF2-40B4-BE49-F238E27FC236}">
                <a16:creationId xmlns:a16="http://schemas.microsoft.com/office/drawing/2014/main" id="{D917B39B-DAEA-7F23-50DC-B9A57901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660" name="Rectangle 17">
            <a:extLst>
              <a:ext uri="{FF2B5EF4-FFF2-40B4-BE49-F238E27FC236}">
                <a16:creationId xmlns:a16="http://schemas.microsoft.com/office/drawing/2014/main" id="{504B1D8E-0214-F267-2E74-CC15DB6C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2604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79</a:t>
            </a:r>
            <a:endParaRPr lang="en-US" altLang="zh-TW"/>
          </a:p>
        </p:txBody>
      </p:sp>
      <p:sp>
        <p:nvSpPr>
          <p:cNvPr id="52242" name="Text Box 18">
            <a:extLst>
              <a:ext uri="{FF2B5EF4-FFF2-40B4-BE49-F238E27FC236}">
                <a16:creationId xmlns:a16="http://schemas.microsoft.com/office/drawing/2014/main" id="{02834551-ADFD-1764-4E43-ED107EBC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1570038"/>
            <a:ext cx="38893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主要的說明對象：</a:t>
            </a:r>
          </a:p>
          <a:p>
            <a:pPr algn="l" eaLnBrk="1" hangingPunct="1">
              <a:spcBef>
                <a:spcPts val="238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動物？植物？細菌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ts val="12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最顯著的特點：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歷史悠久？血統純正？罕見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sz="4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外在特徵：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體態？毛色？品相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內在特質：</a:t>
            </a:r>
          </a:p>
          <a:p>
            <a:pPr algn="l" eaLnBrk="1" hangingPunct="1">
              <a:spcBef>
                <a:spcPts val="238"/>
              </a:spcBef>
            </a:pPr>
            <a:r>
              <a:rPr kumimoji="0" lang="zh-TW" altLang="en-US">
                <a:ea typeface="標楷體" panose="03000509000000000000" pitchFamily="65" charset="-120"/>
              </a:rPr>
              <a:t>進化情況？生活習性？生理特點</a:t>
            </a:r>
            <a:r>
              <a:rPr kumimoji="0"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現時的生存情況：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安全？面臨威脅？備受保護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9672C89E-C24B-5FD7-44A4-39EF9E78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範文題目二：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    我的理想家居  </a:t>
            </a:r>
          </a:p>
        </p:txBody>
      </p:sp>
      <p:sp>
        <p:nvSpPr>
          <p:cNvPr id="28675" name="Oval 6">
            <a:extLst>
              <a:ext uri="{FF2B5EF4-FFF2-40B4-BE49-F238E27FC236}">
                <a16:creationId xmlns:a16="http://schemas.microsoft.com/office/drawing/2014/main" id="{177DE231-C888-C3C1-FF92-00CEDBE5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98738"/>
            <a:ext cx="1350962" cy="509587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28676" name="AutoShape 7">
            <a:extLst>
              <a:ext uri="{FF2B5EF4-FFF2-40B4-BE49-F238E27FC236}">
                <a16:creationId xmlns:a16="http://schemas.microsoft.com/office/drawing/2014/main" id="{6E9D8697-43A5-E958-8BE8-8A7D996E1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77" name="Text Box 8">
            <a:extLst>
              <a:ext uri="{FF2B5EF4-FFF2-40B4-BE49-F238E27FC236}">
                <a16:creationId xmlns:a16="http://schemas.microsoft.com/office/drawing/2014/main" id="{BEB37E87-C751-FC7E-8E0A-953ABFE2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找出關鍵字詞：理想家居</a:t>
            </a:r>
          </a:p>
        </p:txBody>
      </p:sp>
      <p:sp>
        <p:nvSpPr>
          <p:cNvPr id="28678" name="AutoShape 9">
            <a:extLst>
              <a:ext uri="{FF2B5EF4-FFF2-40B4-BE49-F238E27FC236}">
                <a16:creationId xmlns:a16="http://schemas.microsoft.com/office/drawing/2014/main" id="{DED7477A-416B-F8D9-FF18-4053B1EE4A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79" name="Text Box 10">
            <a:extLst>
              <a:ext uri="{FF2B5EF4-FFF2-40B4-BE49-F238E27FC236}">
                <a16:creationId xmlns:a16="http://schemas.microsoft.com/office/drawing/2014/main" id="{013AE020-1BED-981D-D116-99958796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28680" name="Text Box 22">
            <a:extLst>
              <a:ext uri="{FF2B5EF4-FFF2-40B4-BE49-F238E27FC236}">
                <a16:creationId xmlns:a16="http://schemas.microsoft.com/office/drawing/2014/main" id="{64570BE4-DBD9-27FE-F590-6904C270A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8681" name="Rectangle 24">
            <a:extLst>
              <a:ext uri="{FF2B5EF4-FFF2-40B4-BE49-F238E27FC236}">
                <a16:creationId xmlns:a16="http://schemas.microsoft.com/office/drawing/2014/main" id="{4C567ED2-B424-4313-DF33-04ABA79F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8682" name="Text Box 26">
            <a:extLst>
              <a:ext uri="{FF2B5EF4-FFF2-40B4-BE49-F238E27FC236}">
                <a16:creationId xmlns:a16="http://schemas.microsoft.com/office/drawing/2014/main" id="{6F633882-9CE3-E367-2F19-B42F8457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8683" name="Rectangle 31">
            <a:extLst>
              <a:ext uri="{FF2B5EF4-FFF2-40B4-BE49-F238E27FC236}">
                <a16:creationId xmlns:a16="http://schemas.microsoft.com/office/drawing/2014/main" id="{49175E2B-95CD-F47C-CDDB-EC5944B5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2477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81</a:t>
            </a:r>
            <a:endParaRPr lang="en-US" altLang="zh-TW"/>
          </a:p>
        </p:txBody>
      </p:sp>
      <p:grpSp>
        <p:nvGrpSpPr>
          <p:cNvPr id="53303" name="Group 55">
            <a:extLst>
              <a:ext uri="{FF2B5EF4-FFF2-40B4-BE49-F238E27FC236}">
                <a16:creationId xmlns:a16="http://schemas.microsoft.com/office/drawing/2014/main" id="{68F21F37-8023-351F-015A-FABC8334BD32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1557338"/>
            <a:ext cx="4060825" cy="4527550"/>
            <a:chOff x="2606" y="981"/>
            <a:chExt cx="2558" cy="2852"/>
          </a:xfrm>
        </p:grpSpPr>
        <p:sp>
          <p:nvSpPr>
            <p:cNvPr id="28686" name="Rectangle 34">
              <a:extLst>
                <a:ext uri="{FF2B5EF4-FFF2-40B4-BE49-F238E27FC236}">
                  <a16:creationId xmlns:a16="http://schemas.microsoft.com/office/drawing/2014/main" id="{57211079-B8C3-7136-BAC5-54495215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495"/>
              <a:ext cx="22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MS PMincho" panose="02020600040205080304" pitchFamily="18" charset="-128"/>
                  <a:sym typeface="Wingdings" panose="05000000000000000000" pitchFamily="2" charset="2"/>
                </a:defRPr>
              </a:lvl9pPr>
            </a:lstStyle>
            <a:p>
              <a:pPr algn="l" eaLnBrk="1" hangingPunct="1">
                <a:spcBef>
                  <a:spcPct val="10000"/>
                </a:spcBef>
              </a:pPr>
              <a:r>
                <a:rPr kumimoji="0" lang="zh-TW" altLang="en-US" b="1">
                  <a:latin typeface="Verdana" panose="020B0604030504040204" pitchFamily="34" charset="0"/>
                  <a:ea typeface="標楷體" panose="03000509000000000000" pitchFamily="65" charset="-120"/>
                </a:rPr>
                <a:t>擺設：</a:t>
              </a:r>
              <a:endParaRPr lang="zh-TW" altLang="en-US" b="1">
                <a:latin typeface="Verdana" panose="020B0604030504040204" pitchFamily="34" charset="0"/>
                <a:ea typeface="標楷體" panose="03000509000000000000" pitchFamily="65" charset="-120"/>
              </a:endParaRPr>
            </a:p>
            <a:p>
              <a:pPr algn="l" eaLnBrk="1" hangingPunct="1">
                <a:spcBef>
                  <a:spcPct val="10000"/>
                </a:spcBef>
              </a:pPr>
              <a:endParaRPr kumimoji="0" lang="en-US" altLang="zh-TW" sz="200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grpSp>
          <p:nvGrpSpPr>
            <p:cNvPr id="28687" name="Group 54">
              <a:extLst>
                <a:ext uri="{FF2B5EF4-FFF2-40B4-BE49-F238E27FC236}">
                  <a16:creationId xmlns:a16="http://schemas.microsoft.com/office/drawing/2014/main" id="{F6C3950C-5DE8-2653-773C-3B9F522DC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6" y="981"/>
              <a:ext cx="2558" cy="2852"/>
              <a:chOff x="2606" y="981"/>
              <a:chExt cx="2558" cy="2852"/>
            </a:xfrm>
          </p:grpSpPr>
          <p:sp>
            <p:nvSpPr>
              <p:cNvPr id="28688" name="AutoShape 11">
                <a:extLst>
                  <a:ext uri="{FF2B5EF4-FFF2-40B4-BE49-F238E27FC236}">
                    <a16:creationId xmlns:a16="http://schemas.microsoft.com/office/drawing/2014/main" id="{E6949A02-5989-D3B4-35D0-B1B59FA7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071"/>
                <a:ext cx="288" cy="2512"/>
              </a:xfrm>
              <a:prstGeom prst="leftBrace">
                <a:avLst>
                  <a:gd name="adj1" fmla="val 72685"/>
                  <a:gd name="adj2" fmla="val 7671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8689" name="Rectangle 15">
                <a:extLst>
                  <a:ext uri="{FF2B5EF4-FFF2-40B4-BE49-F238E27FC236}">
                    <a16:creationId xmlns:a16="http://schemas.microsoft.com/office/drawing/2014/main" id="{C46B46DB-4EC8-E0DD-EE44-1BB8C85BA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" y="1470"/>
                <a:ext cx="2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lang="zh-TW" altLang="en-US" sz="2000" b="1">
                    <a:latin typeface="Verdana" panose="020B0604030504040204" pitchFamily="34" charset="0"/>
                    <a:ea typeface="新細明體" panose="02020500000000000000" pitchFamily="18" charset="-120"/>
                  </a:rPr>
                  <a:t>說明的順序：</a:t>
                </a:r>
                <a:endParaRPr kumimoji="0" lang="zh-TW" altLang="en-US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690" name="Rectangle 16">
                <a:extLst>
                  <a:ext uri="{FF2B5EF4-FFF2-40B4-BE49-F238E27FC236}">
                    <a16:creationId xmlns:a16="http://schemas.microsoft.com/office/drawing/2014/main" id="{BFCC48D5-317C-9CBC-6CF6-228E230F0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2205"/>
                <a:ext cx="220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kumimoji="0" lang="zh-TW" altLang="en-US" b="1">
                    <a:latin typeface="Verdana" panose="020B0604030504040204" pitchFamily="34" charset="0"/>
                    <a:ea typeface="標楷體" panose="03000509000000000000" pitchFamily="65" charset="-120"/>
                  </a:rPr>
                  <a:t>形狀</a:t>
                </a:r>
                <a:r>
                  <a:rPr kumimoji="0" lang="zh-TW" altLang="en-US" sz="1600" b="1">
                    <a:latin typeface="Verdana" panose="020B0604030504040204" pitchFamily="34" charset="0"/>
                    <a:ea typeface="新細明體" panose="02020500000000000000" pitchFamily="18" charset="-120"/>
                  </a:rPr>
                  <a:t>：</a:t>
                </a:r>
                <a:endParaRPr lang="zh-TW" altLang="en-US" sz="1600" b="1">
                  <a:latin typeface="Verdana" panose="020B0604030504040204" pitchFamily="34" charset="0"/>
                  <a:ea typeface="新細明體" panose="02020500000000000000" pitchFamily="18" charset="-120"/>
                </a:endParaRPr>
              </a:p>
              <a:p>
                <a:pPr algn="l" eaLnBrk="1" hangingPunct="1">
                  <a:spcBef>
                    <a:spcPct val="10000"/>
                  </a:spcBef>
                </a:pPr>
                <a:endParaRPr kumimoji="0" lang="en-US" altLang="zh-TW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691" name="Line 20">
                <a:extLst>
                  <a:ext uri="{FF2B5EF4-FFF2-40B4-BE49-F238E27FC236}">
                    <a16:creationId xmlns:a16="http://schemas.microsoft.com/office/drawing/2014/main" id="{56EC3889-407F-913C-B6AC-B1EC7A2B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933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692" name="Line 21">
                <a:extLst>
                  <a:ext uri="{FF2B5EF4-FFF2-40B4-BE49-F238E27FC236}">
                    <a16:creationId xmlns:a16="http://schemas.microsoft.com/office/drawing/2014/main" id="{A21EE267-F7DF-9C57-E7D0-3F4402DD0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6" y="2405"/>
                <a:ext cx="17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693" name="Rectangle 27">
                <a:extLst>
                  <a:ext uri="{FF2B5EF4-FFF2-40B4-BE49-F238E27FC236}">
                    <a16:creationId xmlns:a16="http://schemas.microsoft.com/office/drawing/2014/main" id="{A7E4C1AF-A10A-33A2-58B8-25D69DB79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981"/>
                <a:ext cx="2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lang="zh-TW" altLang="en-US" sz="2000" b="1">
                    <a:latin typeface="Verdana" panose="020B0604030504040204" pitchFamily="34" charset="0"/>
                    <a:ea typeface="新細明體" panose="02020500000000000000" pitchFamily="18" charset="-120"/>
                  </a:rPr>
                  <a:t>整體印象：</a:t>
                </a:r>
                <a:endParaRPr kumimoji="0" lang="zh-TW" altLang="en-US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694" name="Line 28">
                <a:extLst>
                  <a:ext uri="{FF2B5EF4-FFF2-40B4-BE49-F238E27FC236}">
                    <a16:creationId xmlns:a16="http://schemas.microsoft.com/office/drawing/2014/main" id="{367BA963-FE4C-25FB-F772-32F9A2BA5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442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695" name="Rectangle 33">
                <a:extLst>
                  <a:ext uri="{FF2B5EF4-FFF2-40B4-BE49-F238E27FC236}">
                    <a16:creationId xmlns:a16="http://schemas.microsoft.com/office/drawing/2014/main" id="{A7E7C098-AB77-10EA-A4F7-8D3468644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1955"/>
                <a:ext cx="1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lang="zh-TW" altLang="en-US" sz="2000" b="1">
                    <a:latin typeface="Verdana" panose="020B0604030504040204" pitchFamily="34" charset="0"/>
                    <a:ea typeface="新細明體" panose="02020500000000000000" pitchFamily="18" charset="-120"/>
                  </a:rPr>
                  <a:t>外部特徵</a:t>
                </a:r>
                <a:endParaRPr kumimoji="0" lang="zh-TW" altLang="en-US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696" name="Rectangle 37">
                <a:extLst>
                  <a:ext uri="{FF2B5EF4-FFF2-40B4-BE49-F238E27FC236}">
                    <a16:creationId xmlns:a16="http://schemas.microsoft.com/office/drawing/2014/main" id="{184654EB-673A-52D9-4EE4-6D3A54575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" y="2783"/>
                <a:ext cx="220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kumimoji="0" lang="zh-TW" altLang="en-US" b="1">
                    <a:latin typeface="Verdana" panose="020B0604030504040204" pitchFamily="34" charset="0"/>
                    <a:ea typeface="標楷體" panose="03000509000000000000" pitchFamily="65" charset="-120"/>
                  </a:rPr>
                  <a:t>位置：</a:t>
                </a:r>
                <a:endParaRPr lang="zh-TW" altLang="en-US" b="1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  <a:p>
                <a:pPr algn="l" eaLnBrk="1" hangingPunct="1">
                  <a:spcBef>
                    <a:spcPct val="10000"/>
                  </a:spcBef>
                </a:pPr>
                <a:endParaRPr kumimoji="0" lang="en-US" altLang="zh-TW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697" name="Line 47">
                <a:extLst>
                  <a:ext uri="{FF2B5EF4-FFF2-40B4-BE49-F238E27FC236}">
                    <a16:creationId xmlns:a16="http://schemas.microsoft.com/office/drawing/2014/main" id="{01E1EBEF-7CD3-947F-E5CC-C2FCFAC4E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698"/>
                <a:ext cx="17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698" name="Line 48">
                <a:extLst>
                  <a:ext uri="{FF2B5EF4-FFF2-40B4-BE49-F238E27FC236}">
                    <a16:creationId xmlns:a16="http://schemas.microsoft.com/office/drawing/2014/main" id="{756AB008-E7D0-B144-1CE1-50C92F132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2978"/>
                <a:ext cx="17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8699" name="Rectangle 49">
                <a:extLst>
                  <a:ext uri="{FF2B5EF4-FFF2-40B4-BE49-F238E27FC236}">
                    <a16:creationId xmlns:a16="http://schemas.microsoft.com/office/drawing/2014/main" id="{842BB851-BBC9-196F-4838-4149C7344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089"/>
                <a:ext cx="18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lang="zh-TW" altLang="en-US" sz="2000" b="1">
                    <a:latin typeface="Verdana" panose="020B0604030504040204" pitchFamily="34" charset="0"/>
                    <a:ea typeface="新細明體" panose="02020500000000000000" pitchFamily="18" charset="-120"/>
                  </a:rPr>
                  <a:t>內部特徵</a:t>
                </a:r>
                <a:endParaRPr kumimoji="0" lang="zh-TW" altLang="en-US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700" name="Rectangle 51">
                <a:extLst>
                  <a:ext uri="{FF2B5EF4-FFF2-40B4-BE49-F238E27FC236}">
                    <a16:creationId xmlns:a16="http://schemas.microsoft.com/office/drawing/2014/main" id="{989CDF35-6F84-771B-94AE-87CA23E41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3391"/>
                <a:ext cx="154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1pPr>
                <a:lvl2pPr marL="742950" indent="-28575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2pPr>
                <a:lvl3pPr marL="11430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3pPr>
                <a:lvl4pPr marL="16002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4pPr>
                <a:lvl5pPr marL="2057400" indent="-228600" algn="ctr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MS PMincho" panose="02020600040205080304" pitchFamily="18" charset="-128"/>
                    <a:sym typeface="Wingdings" panose="05000000000000000000" pitchFamily="2" charset="2"/>
                  </a:defRPr>
                </a:lvl9pPr>
              </a:lstStyle>
              <a:p>
                <a:pPr algn="l" eaLnBrk="1" hangingPunct="1">
                  <a:spcBef>
                    <a:spcPct val="10000"/>
                  </a:spcBef>
                </a:pPr>
                <a:r>
                  <a:rPr kumimoji="0" lang="zh-TW" altLang="en-US" b="1">
                    <a:latin typeface="Verdana" panose="020B0604030504040204" pitchFamily="34" charset="0"/>
                    <a:ea typeface="標楷體" panose="03000509000000000000" pitchFamily="65" charset="-120"/>
                  </a:rPr>
                  <a:t>功能：</a:t>
                </a:r>
                <a:endParaRPr lang="zh-TW" altLang="en-US" b="1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  <a:p>
                <a:pPr algn="l" eaLnBrk="1" hangingPunct="1">
                  <a:spcBef>
                    <a:spcPct val="10000"/>
                  </a:spcBef>
                </a:pPr>
                <a:endParaRPr kumimoji="0" lang="en-US" altLang="zh-TW" sz="2000">
                  <a:latin typeface="Verdana" panose="020B060403050404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8701" name="Line 52">
                <a:extLst>
                  <a:ext uri="{FF2B5EF4-FFF2-40B4-BE49-F238E27FC236}">
                    <a16:creationId xmlns:a16="http://schemas.microsoft.com/office/drawing/2014/main" id="{C2541292-0D68-60B6-0D1A-945A8A5A5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4" y="3588"/>
                <a:ext cx="17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8685" name="AutoShape 53">
            <a:hlinkClick r:id="rId2" action="ppaction://hlinksldjump"/>
            <a:extLst>
              <a:ext uri="{FF2B5EF4-FFF2-40B4-BE49-F238E27FC236}">
                <a16:creationId xmlns:a16="http://schemas.microsoft.com/office/drawing/2014/main" id="{C1735B75-D122-3F42-D1F8-5A1DAB96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394BBFF0-BCC0-D8EE-D9DE-5894F152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11F850E-7FCD-0D93-ECEF-F5014866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單元四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B98F8E5-C9CE-1326-05C7-702A26D6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說明方法</a:t>
            </a:r>
          </a:p>
        </p:txBody>
      </p:sp>
      <p:sp>
        <p:nvSpPr>
          <p:cNvPr id="29701" name="Text Box 13">
            <a:extLst>
              <a:ext uri="{FF2B5EF4-FFF2-40B4-BE49-F238E27FC236}">
                <a16:creationId xmlns:a16="http://schemas.microsoft.com/office/drawing/2014/main" id="{A1B423C7-834A-F18F-B6B0-E88E46F8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說明的方法，是指運用適切的語言將事物的情況恰當地表達出來的方法。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3AF00E0D-0260-6AD6-DD9E-DCC375F5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16113"/>
            <a:ext cx="3313112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說明文的語言要求是簡明易懂而且具有科學性、嚴謹性和準確性。</a:t>
            </a:r>
          </a:p>
        </p:txBody>
      </p:sp>
      <p:sp>
        <p:nvSpPr>
          <p:cNvPr id="91147" name="Rectangle 11">
            <a:extLst>
              <a:ext uri="{FF2B5EF4-FFF2-40B4-BE49-F238E27FC236}">
                <a16:creationId xmlns:a16="http://schemas.microsoft.com/office/drawing/2014/main" id="{0A4ABBB0-01CA-4059-8424-97C2B76E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068638"/>
            <a:ext cx="1368425" cy="3603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1148" name="Line 12">
            <a:extLst>
              <a:ext uri="{FF2B5EF4-FFF2-40B4-BE49-F238E27FC236}">
                <a16:creationId xmlns:a16="http://schemas.microsoft.com/office/drawing/2014/main" id="{9780D94E-CBD8-C98B-FF4A-EB4A1D757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2708275"/>
            <a:ext cx="576263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1759</Words>
  <Application>Microsoft Office PowerPoint</Application>
  <PresentationFormat>全屏显示(4:3)</PresentationFormat>
  <Paragraphs>183</Paragraphs>
  <Slides>16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標楷體</vt:lpstr>
      <vt:lpstr>新細明體</vt:lpstr>
      <vt:lpstr>Arial</vt:lpstr>
      <vt:lpstr>Calibri</vt:lpstr>
      <vt:lpstr>Tahoma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628</cp:revision>
  <dcterms:created xsi:type="dcterms:W3CDTF">2013-03-11T00:59:07Z</dcterms:created>
  <dcterms:modified xsi:type="dcterms:W3CDTF">2025-07-22T04:13:50Z</dcterms:modified>
</cp:coreProperties>
</file>