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9" r:id="rId3"/>
    <p:sldId id="279" r:id="rId4"/>
    <p:sldId id="292" r:id="rId5"/>
    <p:sldId id="294" r:id="rId6"/>
    <p:sldId id="296" r:id="rId7"/>
    <p:sldId id="295" r:id="rId8"/>
    <p:sldId id="268" r:id="rId9"/>
    <p:sldId id="269" r:id="rId10"/>
    <p:sldId id="271" r:id="rId11"/>
    <p:sldId id="284" r:id="rId12"/>
    <p:sldId id="297" r:id="rId13"/>
    <p:sldId id="290" r:id="rId14"/>
    <p:sldId id="277" r:id="rId15"/>
    <p:sldId id="278" r:id="rId16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MS PMincho" panose="02020600040205080304" pitchFamily="18" charset="-128"/>
        <a:cs typeface="+mn-cs"/>
        <a:sym typeface="Wingdings" panose="05000000000000000000" pitchFamily="2" charset="2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MS PMincho" panose="02020600040205080304" pitchFamily="18" charset="-128"/>
        <a:cs typeface="+mn-cs"/>
        <a:sym typeface="Wingdings" panose="05000000000000000000" pitchFamily="2" charset="2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MS PMincho" panose="02020600040205080304" pitchFamily="18" charset="-128"/>
        <a:cs typeface="+mn-cs"/>
        <a:sym typeface="Wingdings" panose="05000000000000000000" pitchFamily="2" charset="2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MS PMincho" panose="02020600040205080304" pitchFamily="18" charset="-128"/>
        <a:cs typeface="+mn-cs"/>
        <a:sym typeface="Wingdings" panose="05000000000000000000" pitchFamily="2" charset="2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MS PMincho" panose="02020600040205080304" pitchFamily="18" charset="-128"/>
        <a:cs typeface="+mn-cs"/>
        <a:sym typeface="Wingdings" panose="05000000000000000000" pitchFamily="2" charset="2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MS PMincho" panose="02020600040205080304" pitchFamily="18" charset="-128"/>
        <a:cs typeface="+mn-cs"/>
        <a:sym typeface="Wingdings" panose="05000000000000000000" pitchFamily="2" charset="2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MS PMincho" panose="02020600040205080304" pitchFamily="18" charset="-128"/>
        <a:cs typeface="+mn-cs"/>
        <a:sym typeface="Wingdings" panose="05000000000000000000" pitchFamily="2" charset="2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MS PMincho" panose="02020600040205080304" pitchFamily="18" charset="-128"/>
        <a:cs typeface="+mn-cs"/>
        <a:sym typeface="Wingdings" panose="05000000000000000000" pitchFamily="2" charset="2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MS PMincho" panose="02020600040205080304" pitchFamily="18" charset="-128"/>
        <a:cs typeface="+mn-cs"/>
        <a:sym typeface="Wingdings" panose="05000000000000000000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66FF"/>
    <a:srgbClr val="FF6600"/>
    <a:srgbClr val="FF9933"/>
    <a:srgbClr val="3399FF"/>
    <a:srgbClr val="EDEDB1"/>
    <a:srgbClr val="80F0CB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0" autoAdjust="0"/>
    <p:restoredTop sz="94660"/>
  </p:normalViewPr>
  <p:slideViewPr>
    <p:cSldViewPr>
      <p:cViewPr varScale="1">
        <p:scale>
          <a:sx n="120" d="100"/>
          <a:sy n="120" d="100"/>
        </p:scale>
        <p:origin x="13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190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4F58BA02-4465-66A4-1774-2E764E9576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kumimoji="0"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22F82EF-3A34-0E6A-9B65-D160846DDAB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2C91726-7D46-4688-831E-7708CA502310}" type="datetimeFigureOut">
              <a:rPr lang="zh-TW" altLang="en-US"/>
              <a:pPr>
                <a:defRPr/>
              </a:pPr>
              <a:t>2025/7/22</a:t>
            </a:fld>
            <a:endParaRPr lang="en-US" altLang="zh-TW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2FAD4A7F-4F44-2145-ECC0-EE752D6610F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kumimoji="0"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41F72713-7FC4-B377-0142-F41E7A1F95B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6A3B654-C673-4ADF-84F6-A0A7A4802C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8E41748E-454D-3BBD-67E8-58EAFC736AC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kumimoji="0"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EA7107DD-F81D-9C73-A5DB-672E8C2086F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BD91C5C-E961-47CF-B9D3-2A64CDB10456}" type="datetimeFigureOut">
              <a:rPr lang="zh-TW" altLang="en-US"/>
              <a:pPr>
                <a:defRPr/>
              </a:pPr>
              <a:t>2025/7/22</a:t>
            </a:fld>
            <a:endParaRPr lang="en-US" altLang="zh-TW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DA4E256-E971-656C-91B5-C4CF3A3A095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722B775C-F163-424E-A91B-A636A1798A5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69FF1B6-92DD-1393-54FD-C5DE8D27F21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kumimoji="0"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355383B7-2F6D-4073-A026-A290E9DD0B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D008965B-6553-48DF-BC45-9C9E1B2779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D97824F-7B2A-E383-6CC7-F42D2EC557D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FCEFD71-30CD-EC0C-F6A6-4F24D558FD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zh-TW" altLang="en-US"/>
              <a:t>第一張</a:t>
            </a:r>
            <a:r>
              <a:rPr lang="en-US" altLang="zh-TW"/>
              <a:t>ppt</a:t>
            </a:r>
            <a:r>
              <a:rPr lang="zh-TW" altLang="en-US"/>
              <a:t>利用單元頁的圖片，引入學習重點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F79499F-439A-84B7-7B82-BE12DF693D9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AB74825-3284-5AE0-4434-4CE9A06A1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CN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8522540-C919-2F5C-ED3C-2F918A15F3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20C43A0-7E75-5FBE-098C-81D0738BDE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CN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B167E2D-F1F9-FE85-7CE8-94A69769F0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29EFA84-A9F4-1AB0-79F3-B37023B96B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CN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FF6F7AC-A9F4-FBF5-05DE-B760151F4E6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24EDC56-6B25-3E50-159B-0DA6ACC38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CN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38D205FD-BB30-C271-2005-5A4F7AC6D0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AEBB7F19-BCA0-EA98-5630-60F0EC3A56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CN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DAD0ECA-8D55-A4F3-E093-F96D1F09D2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9B75117C-E5BA-1E18-BBD4-70F644566B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CN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053BB73C-70A4-B892-5239-606954515F9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16E40CCE-EB3F-2AB6-4027-171A5BA539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CN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DB0FA591-3BF2-FF79-34EC-80ECB9F45E5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F15EBB1-22C8-BAF8-4D7D-AD8E7C6289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CN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450C9A-261F-7DAE-518C-48FF4B2D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497F822-2AB4-85D0-BE46-880DD0302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BFEDD4-B1A1-4E54-47AB-2948E1696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17C572-5B6E-433C-AC8C-7E9717B6A7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121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44ED16D-1BB5-6027-9765-92B3DE5A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31623DA-331B-2F8B-C4EA-43AEB76B9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4616D2-D9A8-FC4A-1954-E73ECFB69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0E8415B-AC38-45BA-AC31-60BA60CA56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3794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90E7DB0-3F51-4217-5E74-5036B1E4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29ECECA-23FB-1BB6-38AE-C2E6A623C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7AE27F4-EE9D-DEFB-BBA1-A29E3C891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620B05-3B9A-42A3-AF96-6A6D78C1C91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7680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标题和内容在文本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A1F4DC1-F17D-9BC5-B52D-63B6C319D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80CDD67-69CB-378C-1748-AE4C48DE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F5ACA4E-CC68-6615-F43D-71653D868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1F9A8D-B369-4C2F-8F58-3947C5A927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90099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5AA5D06-E34F-6600-07C6-57A75B436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54A98F0-2CF7-20FE-087E-7781C5A62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397BE04-3FE3-C85C-19D2-255C174C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ED330D-99C3-4BD7-BE40-464D6109501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9318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B566A08-7405-F7ED-5B98-31FBD2779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A59395-EE63-0FEC-6DEF-B0BFA31D9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FE23E5-2D87-92F9-56D4-7FE4FF6D2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1115D2-AEC1-4EA3-910C-56C9D61E9B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06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0D453CE-5596-1F6A-70B2-4E7AF4801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07BE23-5937-4EC2-66C8-602DD9E6D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E43060-5AB3-93C5-6CCD-515D3E06C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036B51-45D3-47F8-9EC5-6858046BFC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940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A7E92CE-5D46-4B4F-2AC8-0FBC64E1A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ECF7116-550E-1B4C-2315-9123E53AE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F085B48-5D82-BE71-6127-0CD4A7F3D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1360874-4974-439A-BBCE-C0A09EA4A9F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489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926F253-7F47-5E60-1252-89FA2E017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585A7F0-2DF4-02F2-642F-59C264D80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1D22218-DFD9-387D-4C18-D45D2FF0B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75A684-BA70-4782-A93F-B3B039AEE5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315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7FC56A1-0C5B-79B9-B142-0783C2906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A7758AB-937C-24D4-9021-2130F337C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2D13E1F-454B-994A-569A-0FA416987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1BA04C-1553-43B7-895C-3A0C220C63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486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8185957-0712-F0EF-4F7A-8B2D1CEE0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EB58F40-AE67-C02E-456B-32C52A067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15E8178-763C-2C04-57D6-BCD2E17BC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C278C6-E8F5-45D7-B3AE-B24BAA055E4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3880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2CCCE1C-3E89-A858-53E2-8AA703EF2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FA47D83-8EAC-3750-17EF-9865B7C4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C8CA8EA-8032-9F2E-2CA7-CF6E961C7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49C974-9623-4DA1-BDC0-3A2EF81642C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9919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BA5DA25-FB28-7F78-3B1D-356D4B79A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755874F-693E-9D7A-5F78-48FE07DBB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5FB033D-DE7B-F1F4-B6DF-EAFF311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59A3B8-6DB3-4E0C-A8AF-7865990B04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113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DD2D1FC-15FA-CBC6-DE62-49A61486B9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126618-87C6-FDDA-0DEC-DF8717BA26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F135A65-3D08-6F8E-F385-43A54696C1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A8E72A8-494C-DC94-6886-4585AC74E2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E4ECA19-AAF0-00F9-4A5E-7BEABC94C10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a typeface="+mn-ea"/>
              </a:defRPr>
            </a:lvl1pPr>
          </a:lstStyle>
          <a:p>
            <a:pPr>
              <a:defRPr/>
            </a:pPr>
            <a:fld id="{A35487EA-70B2-406F-8DB7-E5011CB873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1" name="Picture 7" descr="圖片1">
            <a:extLst>
              <a:ext uri="{FF2B5EF4-FFF2-40B4-BE49-F238E27FC236}">
                <a16:creationId xmlns:a16="http://schemas.microsoft.com/office/drawing/2014/main" id="{0403BAAD-4B99-13D1-A7D8-53FD961866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0.xml"/><Relationship Id="rId5" Type="http://schemas.openxmlformats.org/officeDocument/2006/relationships/slide" Target="slide13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>
            <a:extLst>
              <a:ext uri="{FF2B5EF4-FFF2-40B4-BE49-F238E27FC236}">
                <a16:creationId xmlns:a16="http://schemas.microsoft.com/office/drawing/2014/main" id="{FC96F6F1-7AAF-0D0F-CB2A-2BA472FFB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17411" name="Text Box 8">
            <a:extLst>
              <a:ext uri="{FF2B5EF4-FFF2-40B4-BE49-F238E27FC236}">
                <a16:creationId xmlns:a16="http://schemas.microsoft.com/office/drawing/2014/main" id="{5B45BDBB-1805-E4F8-03B4-5D3866D9E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115888"/>
            <a:ext cx="17621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單元五</a:t>
            </a:r>
          </a:p>
        </p:txBody>
      </p:sp>
      <p:sp>
        <p:nvSpPr>
          <p:cNvPr id="17412" name="Text Box 11">
            <a:extLst>
              <a:ext uri="{FF2B5EF4-FFF2-40B4-BE49-F238E27FC236}">
                <a16:creationId xmlns:a16="http://schemas.microsoft.com/office/drawing/2014/main" id="{9B83A531-5C28-D6AF-A72B-002AFE440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96975"/>
            <a:ext cx="6911975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5C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3600" b="1">
                <a:latin typeface="標楷體" pitchFamily="65" charset="-128"/>
                <a:ea typeface="標楷體" pitchFamily="65" charset="-128"/>
              </a:rPr>
              <a:t>第一課：議論三要素</a:t>
            </a:r>
          </a:p>
        </p:txBody>
      </p:sp>
      <p:sp>
        <p:nvSpPr>
          <p:cNvPr id="17413" name="Rectangle 47">
            <a:hlinkClick r:id="rId3" action="ppaction://hlinksldjump"/>
            <a:extLst>
              <a:ext uri="{FF2B5EF4-FFF2-40B4-BE49-F238E27FC236}">
                <a16:creationId xmlns:a16="http://schemas.microsoft.com/office/drawing/2014/main" id="{433E2623-4F8C-E96B-1A02-E058A2D64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1700213"/>
            <a:ext cx="477361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TW" sz="2800">
                <a:solidFill>
                  <a:srgbClr val="CC0099"/>
                </a:solidFill>
                <a:latin typeface="Times New Roman" panose="02020603050405020304" pitchFamily="18" charset="0"/>
                <a:ea typeface="標楷體" pitchFamily="65" charset="-128"/>
              </a:rPr>
              <a:t></a:t>
            </a:r>
            <a:r>
              <a:rPr lang="en-US" altLang="zh-CN" sz="2800">
                <a:solidFill>
                  <a:srgbClr val="CC0099"/>
                </a:solidFill>
                <a:latin typeface="Times New Roman" panose="02020603050405020304" pitchFamily="18" charset="0"/>
                <a:ea typeface="標楷體" pitchFamily="65" charset="-128"/>
              </a:rPr>
              <a:t> </a:t>
            </a:r>
            <a:r>
              <a:rPr lang="zh-TW" altLang="en-US" sz="2800">
                <a:latin typeface="Times New Roman" panose="02020603050405020304" pitchFamily="18" charset="0"/>
                <a:ea typeface="標楷體" pitchFamily="65" charset="-128"/>
              </a:rPr>
              <a:t>論點</a:t>
            </a:r>
            <a:r>
              <a:rPr lang="zh-TW" altLang="en-US" sz="280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</a:rPr>
              <a:t> </a:t>
            </a:r>
            <a:endParaRPr lang="zh-TW" altLang="en-US" sz="2800" b="1">
              <a:solidFill>
                <a:srgbClr val="66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4" name="Rectangle 47">
            <a:hlinkClick r:id="rId4" action="ppaction://hlinksldjump"/>
            <a:extLst>
              <a:ext uri="{FF2B5EF4-FFF2-40B4-BE49-F238E27FC236}">
                <a16:creationId xmlns:a16="http://schemas.microsoft.com/office/drawing/2014/main" id="{A2B4C27B-14A5-3603-769E-75C12F067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2276475"/>
            <a:ext cx="47783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TW" sz="2800">
                <a:solidFill>
                  <a:srgbClr val="CC0099"/>
                </a:solidFill>
                <a:latin typeface="Times New Roman" panose="02020603050405020304" pitchFamily="18" charset="0"/>
                <a:ea typeface="標楷體" pitchFamily="65" charset="-128"/>
              </a:rPr>
              <a:t></a:t>
            </a:r>
            <a:r>
              <a:rPr lang="en-US" altLang="zh-CN" sz="2800">
                <a:solidFill>
                  <a:srgbClr val="CC0099"/>
                </a:solidFill>
                <a:latin typeface="Times New Roman" panose="02020603050405020304" pitchFamily="18" charset="0"/>
                <a:ea typeface="標楷體" pitchFamily="65" charset="-128"/>
              </a:rPr>
              <a:t> </a:t>
            </a:r>
            <a:r>
              <a:rPr lang="zh-TW" altLang="en-US" sz="2800">
                <a:latin typeface="Times New Roman" panose="02020603050405020304" pitchFamily="18" charset="0"/>
                <a:ea typeface="標楷體" pitchFamily="65" charset="-128"/>
              </a:rPr>
              <a:t>論據</a:t>
            </a:r>
            <a:r>
              <a:rPr lang="zh-TW" altLang="en-US" sz="280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</a:rPr>
              <a:t> </a:t>
            </a:r>
            <a:endParaRPr lang="zh-TW" altLang="en-US" sz="2800" b="1">
              <a:solidFill>
                <a:srgbClr val="66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5" name="Rectangle 47">
            <a:hlinkClick r:id="rId5" action="ppaction://hlinksldjump"/>
            <a:extLst>
              <a:ext uri="{FF2B5EF4-FFF2-40B4-BE49-F238E27FC236}">
                <a16:creationId xmlns:a16="http://schemas.microsoft.com/office/drawing/2014/main" id="{1B1FA7AE-96B3-9D66-B683-E68832DC6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3" y="4941888"/>
            <a:ext cx="52927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zh-TW" sz="2800">
                <a:solidFill>
                  <a:srgbClr val="CC0099"/>
                </a:solidFill>
                <a:latin typeface="Times New Roman" panose="02020603050405020304" pitchFamily="18" charset="0"/>
                <a:ea typeface="標楷體" pitchFamily="65" charset="-128"/>
              </a:rPr>
              <a:t></a:t>
            </a:r>
            <a:r>
              <a:rPr lang="en-US" altLang="zh-CN" sz="2800">
                <a:solidFill>
                  <a:srgbClr val="CC0099"/>
                </a:solidFill>
                <a:latin typeface="Times New Roman" panose="02020603050405020304" pitchFamily="18" charset="0"/>
                <a:ea typeface="標楷體" pitchFamily="65" charset="-128"/>
              </a:rPr>
              <a:t> </a:t>
            </a:r>
            <a:r>
              <a:rPr lang="zh-TW" altLang="en-US" sz="2800">
                <a:latin typeface="Times New Roman" panose="02020603050405020304" pitchFamily="18" charset="0"/>
                <a:ea typeface="標楷體" pitchFamily="65" charset="-128"/>
              </a:rPr>
              <a:t>運用各種論證方法證明論點</a:t>
            </a:r>
          </a:p>
        </p:txBody>
      </p:sp>
      <p:sp>
        <p:nvSpPr>
          <p:cNvPr id="17416" name="Text Box 18">
            <a:extLst>
              <a:ext uri="{FF2B5EF4-FFF2-40B4-BE49-F238E27FC236}">
                <a16:creationId xmlns:a16="http://schemas.microsoft.com/office/drawing/2014/main" id="{2BF134B8-976E-1AC5-8153-82F750048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716338"/>
            <a:ext cx="5256213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5C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3600" b="1">
                <a:latin typeface="標楷體" pitchFamily="65" charset="-128"/>
                <a:ea typeface="標楷體" pitchFamily="65" charset="-128"/>
              </a:rPr>
              <a:t>第</a:t>
            </a:r>
            <a:r>
              <a:rPr lang="zh-CN" altLang="en-US" sz="3600" b="1">
                <a:latin typeface="標楷體" pitchFamily="65" charset="-128"/>
                <a:ea typeface="標楷體" pitchFamily="65" charset="-128"/>
              </a:rPr>
              <a:t>二</a:t>
            </a:r>
            <a:r>
              <a:rPr lang="zh-TW" altLang="en-US" sz="3600" b="1">
                <a:latin typeface="標楷體" pitchFamily="65" charset="-128"/>
                <a:ea typeface="標楷體" pitchFamily="65" charset="-128"/>
              </a:rPr>
              <a:t>課：立論</a:t>
            </a:r>
          </a:p>
        </p:txBody>
      </p:sp>
      <p:sp>
        <p:nvSpPr>
          <p:cNvPr id="17417" name="Rectangle 47">
            <a:hlinkClick r:id="rId6" action="ppaction://hlinksldjump"/>
            <a:extLst>
              <a:ext uri="{FF2B5EF4-FFF2-40B4-BE49-F238E27FC236}">
                <a16:creationId xmlns:a16="http://schemas.microsoft.com/office/drawing/2014/main" id="{51646ED1-F918-68EF-814B-BC5EE5960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4294188"/>
            <a:ext cx="36353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zh-TW" sz="2800">
                <a:solidFill>
                  <a:srgbClr val="CC0099"/>
                </a:solidFill>
                <a:latin typeface="Times New Roman" panose="02020603050405020304" pitchFamily="18" charset="0"/>
                <a:ea typeface="標楷體" pitchFamily="65" charset="-128"/>
              </a:rPr>
              <a:t></a:t>
            </a:r>
            <a:r>
              <a:rPr lang="en-US" altLang="zh-CN" sz="2800">
                <a:solidFill>
                  <a:srgbClr val="CC0099"/>
                </a:solidFill>
                <a:latin typeface="Times New Roman" panose="02020603050405020304" pitchFamily="18" charset="0"/>
                <a:ea typeface="標楷體" pitchFamily="65" charset="-128"/>
              </a:rPr>
              <a:t> </a:t>
            </a:r>
            <a:r>
              <a:rPr lang="zh-TW" altLang="en-US" sz="2800">
                <a:latin typeface="Times New Roman" panose="02020603050405020304" pitchFamily="18" charset="0"/>
                <a:ea typeface="標楷體" pitchFamily="65" charset="-128"/>
              </a:rPr>
              <a:t>立論的方法</a:t>
            </a:r>
          </a:p>
        </p:txBody>
      </p:sp>
      <p:sp>
        <p:nvSpPr>
          <p:cNvPr id="17418" name="Rectangle 47">
            <a:hlinkClick r:id="rId7" action="ppaction://hlinksldjump"/>
            <a:extLst>
              <a:ext uri="{FF2B5EF4-FFF2-40B4-BE49-F238E27FC236}">
                <a16:creationId xmlns:a16="http://schemas.microsoft.com/office/drawing/2014/main" id="{4A637FDA-BB41-A3AF-6AEB-3CF226D68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2852738"/>
            <a:ext cx="47783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TW" sz="2800">
                <a:solidFill>
                  <a:srgbClr val="CC0099"/>
                </a:solidFill>
                <a:latin typeface="Times New Roman" panose="02020603050405020304" pitchFamily="18" charset="0"/>
                <a:ea typeface="標楷體" pitchFamily="65" charset="-128"/>
              </a:rPr>
              <a:t></a:t>
            </a:r>
            <a:r>
              <a:rPr lang="en-US" altLang="zh-CN" sz="2800">
                <a:solidFill>
                  <a:srgbClr val="CC0099"/>
                </a:solidFill>
                <a:latin typeface="Times New Roman" panose="02020603050405020304" pitchFamily="18" charset="0"/>
                <a:ea typeface="標楷體" pitchFamily="65" charset="-128"/>
              </a:rPr>
              <a:t> </a:t>
            </a:r>
            <a:r>
              <a:rPr lang="zh-TW" altLang="en-US" sz="2800">
                <a:latin typeface="Times New Roman" panose="02020603050405020304" pitchFamily="18" charset="0"/>
                <a:ea typeface="標楷體" pitchFamily="65" charset="-128"/>
              </a:rPr>
              <a:t>論證</a:t>
            </a:r>
            <a:r>
              <a:rPr lang="zh-TW" altLang="en-US" sz="280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</a:rPr>
              <a:t> </a:t>
            </a:r>
            <a:endParaRPr lang="zh-TW" altLang="en-US" sz="2800" b="1">
              <a:solidFill>
                <a:srgbClr val="660033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ush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>
            <a:extLst>
              <a:ext uri="{FF2B5EF4-FFF2-40B4-BE49-F238E27FC236}">
                <a16:creationId xmlns:a16="http://schemas.microsoft.com/office/drawing/2014/main" id="{1D396575-63C3-E9A1-3EF6-B093CF375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32771" name="Text Box 5">
            <a:extLst>
              <a:ext uri="{FF2B5EF4-FFF2-40B4-BE49-F238E27FC236}">
                <a16:creationId xmlns:a16="http://schemas.microsoft.com/office/drawing/2014/main" id="{3C7FC64F-4E64-D8EB-F22C-29534D1B0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</a:t>
            </a: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二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2772" name="Text Box 25">
            <a:extLst>
              <a:ext uri="{FF2B5EF4-FFF2-40B4-BE49-F238E27FC236}">
                <a16:creationId xmlns:a16="http://schemas.microsoft.com/office/drawing/2014/main" id="{6E6C439E-D45A-B627-09E4-6A04822A8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357563"/>
            <a:ext cx="342423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en-US" altLang="zh-TW" sz="2200" b="1"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r>
              <a:rPr lang="en-US" altLang="zh-TW" sz="2200" b="1">
                <a:latin typeface="Times New Roman" panose="02020603050405020304" pitchFamily="18" charset="0"/>
                <a:ea typeface="新細明體" panose="02020500000000000000" pitchFamily="18" charset="-120"/>
              </a:rPr>
              <a:t>1.</a:t>
            </a:r>
            <a:r>
              <a:rPr lang="en-US" altLang="zh-TW" sz="2200" b="1"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r>
              <a:rPr lang="zh-TW" altLang="en-US" sz="2200" b="1">
                <a:latin typeface="新細明體" panose="02020500000000000000" pitchFamily="18" charset="-120"/>
                <a:ea typeface="新細明體" panose="02020500000000000000" pitchFamily="18" charset="-120"/>
              </a:rPr>
              <a:t>開門見山</a:t>
            </a:r>
          </a:p>
        </p:txBody>
      </p:sp>
      <p:sp>
        <p:nvSpPr>
          <p:cNvPr id="32773" name="Rectangle 33">
            <a:extLst>
              <a:ext uri="{FF2B5EF4-FFF2-40B4-BE49-F238E27FC236}">
                <a16:creationId xmlns:a16="http://schemas.microsoft.com/office/drawing/2014/main" id="{89E5D3FF-721D-9923-E43E-F632DD600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781300"/>
            <a:ext cx="181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r>
              <a:rPr lang="zh-TW" altLang="en-US" sz="2400" b="1">
                <a:ea typeface="新細明體" panose="02020500000000000000" pitchFamily="18" charset="-120"/>
              </a:rPr>
              <a:t>立論的方法</a:t>
            </a:r>
          </a:p>
        </p:txBody>
      </p:sp>
      <p:sp>
        <p:nvSpPr>
          <p:cNvPr id="32774" name="Text Box 34">
            <a:extLst>
              <a:ext uri="{FF2B5EF4-FFF2-40B4-BE49-F238E27FC236}">
                <a16:creationId xmlns:a16="http://schemas.microsoft.com/office/drawing/2014/main" id="{C3ED0765-7966-94C4-8748-6DF35C65E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9863" y="1989138"/>
            <a:ext cx="6264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8"/>
              </a:rPr>
              <a:t>立論，即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提出自己的論點或主張</a:t>
            </a:r>
            <a:r>
              <a:rPr lang="zh-TW" altLang="en-US" sz="2000">
                <a:ea typeface="標楷體" panose="03000509000000000000" pitchFamily="65" charset="-128"/>
              </a:rPr>
              <a:t>。</a:t>
            </a:r>
          </a:p>
        </p:txBody>
      </p:sp>
      <p:sp>
        <p:nvSpPr>
          <p:cNvPr id="55318" name="Text Box 22">
            <a:extLst>
              <a:ext uri="{FF2B5EF4-FFF2-40B4-BE49-F238E27FC236}">
                <a16:creationId xmlns:a16="http://schemas.microsoft.com/office/drawing/2014/main" id="{BA1EBFB2-61A1-E6A5-D3EB-B2865722B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981075"/>
            <a:ext cx="6480175" cy="70167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000" b="1">
                <a:solidFill>
                  <a:srgbClr val="FF5050"/>
                </a:solidFill>
                <a:ea typeface="標楷體" panose="03000509000000000000" pitchFamily="65" charset="-128"/>
              </a:rPr>
              <a:t>確立論點前，先考慮自己對論點的熟悉程度，以及該論點是否有充足、有力的論據作支持，以免作繭自縛。</a:t>
            </a:r>
          </a:p>
        </p:txBody>
      </p:sp>
      <p:sp>
        <p:nvSpPr>
          <p:cNvPr id="55320" name="Rectangle 24">
            <a:extLst>
              <a:ext uri="{FF2B5EF4-FFF2-40B4-BE49-F238E27FC236}">
                <a16:creationId xmlns:a16="http://schemas.microsoft.com/office/drawing/2014/main" id="{E80A2164-6953-B3F0-1F1B-8AFDA4181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060575"/>
            <a:ext cx="503237" cy="3603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5326" name="Line 30">
            <a:extLst>
              <a:ext uri="{FF2B5EF4-FFF2-40B4-BE49-F238E27FC236}">
                <a16:creationId xmlns:a16="http://schemas.microsoft.com/office/drawing/2014/main" id="{8F0B924D-B692-E8A6-7853-ABA6F9B873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8025" y="1628775"/>
            <a:ext cx="433388" cy="2873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2778" name="Text Box 35">
            <a:extLst>
              <a:ext uri="{FF2B5EF4-FFF2-40B4-BE49-F238E27FC236}">
                <a16:creationId xmlns:a16="http://schemas.microsoft.com/office/drawing/2014/main" id="{3C087D35-9522-94A8-9848-DA51EE8D7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675" y="4581525"/>
            <a:ext cx="79930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8"/>
              </a:rPr>
              <a:t>　　開門見山，是指在開篇時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直截了當地初入主題</a:t>
            </a:r>
            <a:r>
              <a:rPr lang="zh-TW" altLang="en-US" sz="2000">
                <a:ea typeface="標楷體" panose="03000509000000000000" pitchFamily="65" charset="-128"/>
              </a:rPr>
              <a:t>，先表明自己的論點，再進行論證。運用這種方法，能令文章的論點清晰明確，避免因入題太慢而導致論點模糊。</a:t>
            </a:r>
          </a:p>
        </p:txBody>
      </p:sp>
      <p:sp>
        <p:nvSpPr>
          <p:cNvPr id="55323" name="Text Box 27">
            <a:extLst>
              <a:ext uri="{FF2B5EF4-FFF2-40B4-BE49-F238E27FC236}">
                <a16:creationId xmlns:a16="http://schemas.microsoft.com/office/drawing/2014/main" id="{55253F6F-4D0B-0CDA-3B6B-9A7586B5E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4005263"/>
            <a:ext cx="4824412" cy="39687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000" b="1">
                <a:solidFill>
                  <a:srgbClr val="FF5050"/>
                </a:solidFill>
                <a:ea typeface="標楷體" panose="03000509000000000000" pitchFamily="65" charset="-128"/>
              </a:rPr>
              <a:t>能夠使讀者明確文章中心，了解文章題旨</a:t>
            </a:r>
          </a:p>
        </p:txBody>
      </p:sp>
      <p:sp>
        <p:nvSpPr>
          <p:cNvPr id="55325" name="Rectangle 29">
            <a:extLst>
              <a:ext uri="{FF2B5EF4-FFF2-40B4-BE49-F238E27FC236}">
                <a16:creationId xmlns:a16="http://schemas.microsoft.com/office/drawing/2014/main" id="{2E0AB849-058A-D889-0898-0143D1CF7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4652963"/>
            <a:ext cx="1008063" cy="28892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5327" name="Line 31">
            <a:extLst>
              <a:ext uri="{FF2B5EF4-FFF2-40B4-BE49-F238E27FC236}">
                <a16:creationId xmlns:a16="http://schemas.microsoft.com/office/drawing/2014/main" id="{E2BBE9D4-B3B2-421B-5ECA-B54BB9424D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5513" y="4437063"/>
            <a:ext cx="360362" cy="2873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2782" name="Rectangle 4">
            <a:extLst>
              <a:ext uri="{FF2B5EF4-FFF2-40B4-BE49-F238E27FC236}">
                <a16:creationId xmlns:a16="http://schemas.microsoft.com/office/drawing/2014/main" id="{4EFE360F-4F7D-7FE5-5396-83DE253F8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908050"/>
            <a:ext cx="347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anose="03000509000000000000" pitchFamily="65" charset="-128"/>
              </a:rPr>
              <a:t>立論</a:t>
            </a:r>
            <a:endParaRPr lang="zh-TW" altLang="en-US" sz="3200">
              <a:ea typeface="標楷體" panose="03000509000000000000" pitchFamily="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5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8" grpId="0" animBg="1"/>
      <p:bldP spid="553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>
            <a:extLst>
              <a:ext uri="{FF2B5EF4-FFF2-40B4-BE49-F238E27FC236}">
                <a16:creationId xmlns:a16="http://schemas.microsoft.com/office/drawing/2014/main" id="{27B8AC12-E2F2-8464-243E-5D6258B31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8" y="1557338"/>
            <a:ext cx="34242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en-US" altLang="zh-TW" sz="2200" b="1"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r>
              <a:rPr lang="en-US" altLang="zh-TW" sz="2200" b="1">
                <a:latin typeface="Times New Roman" panose="02020603050405020304" pitchFamily="18" charset="0"/>
                <a:ea typeface="新細明體" panose="02020500000000000000" pitchFamily="18" charset="-120"/>
              </a:rPr>
              <a:t>2.</a:t>
            </a:r>
            <a:r>
              <a:rPr lang="en-US" altLang="zh-TW" sz="2200" b="1"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r>
              <a:rPr lang="zh-TW" altLang="en-US" sz="2200" b="1">
                <a:latin typeface="新細明體" panose="02020500000000000000" pitchFamily="18" charset="-120"/>
                <a:ea typeface="新細明體" panose="02020500000000000000" pitchFamily="18" charset="-120"/>
              </a:rPr>
              <a:t>釋題立論</a:t>
            </a:r>
          </a:p>
        </p:txBody>
      </p:sp>
      <p:sp>
        <p:nvSpPr>
          <p:cNvPr id="33795" name="Rectangle 4">
            <a:extLst>
              <a:ext uri="{FF2B5EF4-FFF2-40B4-BE49-F238E27FC236}">
                <a16:creationId xmlns:a16="http://schemas.microsoft.com/office/drawing/2014/main" id="{DAB0AC37-EA8E-4170-8680-C7C7B2E60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908050"/>
            <a:ext cx="347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anose="03000509000000000000" pitchFamily="65" charset="-128"/>
              </a:rPr>
              <a:t>立論</a:t>
            </a:r>
            <a:endParaRPr lang="zh-TW" altLang="en-US" sz="3200">
              <a:ea typeface="標楷體" panose="03000509000000000000" pitchFamily="65" charset="-128"/>
            </a:endParaRPr>
          </a:p>
        </p:txBody>
      </p:sp>
      <p:sp>
        <p:nvSpPr>
          <p:cNvPr id="33796" name="Text Box 5">
            <a:extLst>
              <a:ext uri="{FF2B5EF4-FFF2-40B4-BE49-F238E27FC236}">
                <a16:creationId xmlns:a16="http://schemas.microsoft.com/office/drawing/2014/main" id="{DE511753-026B-5A8C-40C8-0CF4FCD0F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</a:t>
            </a: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二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3797" name="Text Box 6">
            <a:extLst>
              <a:ext uri="{FF2B5EF4-FFF2-40B4-BE49-F238E27FC236}">
                <a16:creationId xmlns:a16="http://schemas.microsoft.com/office/drawing/2014/main" id="{2F64EBED-83D1-8FD5-C20D-4088C3A18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33798" name="Text Box 28">
            <a:extLst>
              <a:ext uri="{FF2B5EF4-FFF2-40B4-BE49-F238E27FC236}">
                <a16:creationId xmlns:a16="http://schemas.microsoft.com/office/drawing/2014/main" id="{0B2E19CB-6F01-31F1-5BC9-E298BAE95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3562350"/>
            <a:ext cx="34242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en-US" altLang="zh-TW" sz="2200"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r>
              <a:rPr lang="en-US" altLang="zh-TW" sz="2200" b="1">
                <a:latin typeface="Times New Roman" panose="02020603050405020304" pitchFamily="18" charset="0"/>
                <a:ea typeface="新細明體" panose="02020500000000000000" pitchFamily="18" charset="-120"/>
              </a:rPr>
              <a:t>3.</a:t>
            </a:r>
            <a:r>
              <a:rPr lang="en-US" altLang="zh-TW" sz="2200" b="1"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r>
              <a:rPr lang="zh-TW" altLang="en-US" sz="2200" b="1">
                <a:latin typeface="新細明體" panose="02020500000000000000" pitchFamily="18" charset="-120"/>
                <a:ea typeface="新細明體" panose="02020500000000000000" pitchFamily="18" charset="-120"/>
              </a:rPr>
              <a:t>設問立論</a:t>
            </a:r>
          </a:p>
        </p:txBody>
      </p:sp>
      <p:sp>
        <p:nvSpPr>
          <p:cNvPr id="33799" name="Text Box 33">
            <a:extLst>
              <a:ext uri="{FF2B5EF4-FFF2-40B4-BE49-F238E27FC236}">
                <a16:creationId xmlns:a16="http://schemas.microsoft.com/office/drawing/2014/main" id="{DE297DAB-A691-AFD5-6726-B20C11191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060575"/>
            <a:ext cx="7848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8"/>
              </a:rPr>
              <a:t>　　釋題立論，是指通過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解釋論題中關鍵字詞的含意</a:t>
            </a:r>
            <a:r>
              <a:rPr lang="zh-TW" altLang="en-US" sz="2000">
                <a:ea typeface="標楷體" panose="03000509000000000000" pitchFamily="65" charset="-128"/>
              </a:rPr>
              <a:t>，從而確立文章的論點。這種方法能使讀者更清晰地了解論點，留下深刻的印象。</a:t>
            </a:r>
          </a:p>
        </p:txBody>
      </p:sp>
      <p:sp>
        <p:nvSpPr>
          <p:cNvPr id="33800" name="Text Box 34">
            <a:extLst>
              <a:ext uri="{FF2B5EF4-FFF2-40B4-BE49-F238E27FC236}">
                <a16:creationId xmlns:a16="http://schemas.microsoft.com/office/drawing/2014/main" id="{9F133B22-D158-F2E5-2D2B-FF5FBCB15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4078288"/>
            <a:ext cx="7848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8"/>
              </a:rPr>
              <a:t>　　設問立論，是指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圍繞論題來提問</a:t>
            </a:r>
            <a:r>
              <a:rPr lang="zh-TW" altLang="en-US" sz="2000">
                <a:ea typeface="標楷體" panose="03000509000000000000" pitchFamily="65" charset="-128"/>
              </a:rPr>
              <a:t>，引導讀者對論題進行思考，並以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自問自答</a:t>
            </a:r>
            <a:r>
              <a:rPr lang="zh-TW" altLang="en-US" sz="2000">
                <a:ea typeface="標楷體" panose="03000509000000000000" pitchFamily="65" charset="-128"/>
              </a:rPr>
              <a:t>的形式引出問題的答案，從而引出論點。這種方法能吸引讀者的注意，並啟發讀者深入思考。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>
            <a:extLst>
              <a:ext uri="{FF2B5EF4-FFF2-40B4-BE49-F238E27FC236}">
                <a16:creationId xmlns:a16="http://schemas.microsoft.com/office/drawing/2014/main" id="{55FF9BC7-44CD-6BAA-8B2C-2389EA1B4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73238"/>
            <a:ext cx="342423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en-US" altLang="zh-TW" sz="2200" b="1"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r>
              <a:rPr lang="en-US" altLang="zh-TW" sz="2200" b="1">
                <a:latin typeface="Times New Roman" panose="02020603050405020304" pitchFamily="18" charset="0"/>
                <a:ea typeface="新細明體" panose="02020500000000000000" pitchFamily="18" charset="-120"/>
              </a:rPr>
              <a:t>4.</a:t>
            </a:r>
            <a:r>
              <a:rPr lang="en-US" altLang="zh-TW" sz="2200" b="1"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r>
              <a:rPr lang="zh-TW" altLang="en-US" sz="2200" b="1">
                <a:latin typeface="新細明體" panose="02020500000000000000" pitchFamily="18" charset="-120"/>
                <a:ea typeface="新細明體" panose="02020500000000000000" pitchFamily="18" charset="-120"/>
              </a:rPr>
              <a:t>引用立論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EF597D9A-7E87-7B83-19F7-812257863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066800"/>
            <a:ext cx="347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anose="03000509000000000000" pitchFamily="65" charset="-128"/>
              </a:rPr>
              <a:t>立論</a:t>
            </a:r>
            <a:endParaRPr lang="zh-TW" altLang="en-US" sz="3200">
              <a:ea typeface="標楷體" panose="03000509000000000000" pitchFamily="65" charset="-128"/>
            </a:endParaRP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BF35EA7D-36FE-AA95-4D13-5BAD29402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</a:t>
            </a: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二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9521B7F2-F3FE-D7A0-69D8-45AA86A70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35846" name="Text Box 14">
            <a:extLst>
              <a:ext uri="{FF2B5EF4-FFF2-40B4-BE49-F238E27FC236}">
                <a16:creationId xmlns:a16="http://schemas.microsoft.com/office/drawing/2014/main" id="{406ACBDC-CABC-F4C1-1F08-FE6347A20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3141663"/>
            <a:ext cx="828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8"/>
              </a:rPr>
              <a:t>　　引用立論，是指通過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引用名言</a:t>
            </a:r>
            <a:r>
              <a:rPr lang="zh-TW" altLang="en-US" sz="2000">
                <a:ea typeface="標楷體" panose="03000509000000000000" pitchFamily="65" charset="-128"/>
              </a:rPr>
              <a:t>、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熟語</a:t>
            </a:r>
            <a:r>
              <a:rPr lang="zh-TW" altLang="en-US" sz="2000">
                <a:ea typeface="標楷體" panose="03000509000000000000" pitchFamily="65" charset="-128"/>
              </a:rPr>
              <a:t>、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詩句</a:t>
            </a:r>
            <a:r>
              <a:rPr lang="zh-TW" altLang="en-US" sz="2000">
                <a:ea typeface="標楷體" panose="03000509000000000000" pitchFamily="65" charset="-128"/>
              </a:rPr>
              <a:t>等，引入文章主題，從而帶出論點。運用這種方法，能增強文章的說服力。</a:t>
            </a:r>
          </a:p>
        </p:txBody>
      </p:sp>
      <p:sp>
        <p:nvSpPr>
          <p:cNvPr id="98315" name="Text Box 11">
            <a:extLst>
              <a:ext uri="{FF2B5EF4-FFF2-40B4-BE49-F238E27FC236}">
                <a16:creationId xmlns:a16="http://schemas.microsoft.com/office/drawing/2014/main" id="{86BEBF86-80B4-3D86-86FC-3E76223DA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2060575"/>
            <a:ext cx="5111750" cy="10064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000" b="1">
                <a:solidFill>
                  <a:srgbClr val="FF5050"/>
                </a:solidFill>
                <a:ea typeface="標楷體" panose="03000509000000000000" pitchFamily="65" charset="-128"/>
              </a:rPr>
              <a:t>引用的句子應該是常見的、淺顯易懂的，過於艱澀的句子會使讀者難以理解，亦無法達到帶出論點及增強文章說服力的目的。</a:t>
            </a:r>
          </a:p>
        </p:txBody>
      </p:sp>
      <p:sp>
        <p:nvSpPr>
          <p:cNvPr id="98316" name="Line 12">
            <a:extLst>
              <a:ext uri="{FF2B5EF4-FFF2-40B4-BE49-F238E27FC236}">
                <a16:creationId xmlns:a16="http://schemas.microsoft.com/office/drawing/2014/main" id="{FF405359-3804-A740-0C27-932C305CFC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47813" y="2924175"/>
            <a:ext cx="360362" cy="215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>
            <a:prstShdw prst="shdw17" dist="17961" dir="2700000">
              <a:srgbClr val="9900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98317" name="Rectangle 13">
            <a:extLst>
              <a:ext uri="{FF2B5EF4-FFF2-40B4-BE49-F238E27FC236}">
                <a16:creationId xmlns:a16="http://schemas.microsoft.com/office/drawing/2014/main" id="{0491DB18-FA0F-5642-CDE3-146A78FBA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3168650"/>
            <a:ext cx="1006475" cy="360363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>
            <a:extLst>
              <a:ext uri="{FF2B5EF4-FFF2-40B4-BE49-F238E27FC236}">
                <a16:creationId xmlns:a16="http://schemas.microsoft.com/office/drawing/2014/main" id="{0900C59D-4E00-3465-602C-ADFB72050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773238"/>
            <a:ext cx="3914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400" b="1">
                <a:ea typeface="新細明體" panose="02020500000000000000" pitchFamily="18" charset="-120"/>
              </a:rPr>
              <a:t>運用各種方法證明論點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0198EDD-DE44-EDC8-9A0D-3BAC3490A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066800"/>
            <a:ext cx="347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anose="03000509000000000000" pitchFamily="65" charset="-128"/>
              </a:rPr>
              <a:t>立論</a:t>
            </a:r>
            <a:endParaRPr lang="zh-TW" altLang="en-US" sz="3200">
              <a:ea typeface="標楷體" panose="03000509000000000000" pitchFamily="65" charset="-128"/>
            </a:endParaRPr>
          </a:p>
        </p:txBody>
      </p:sp>
      <p:sp>
        <p:nvSpPr>
          <p:cNvPr id="37892" name="Text Box 4">
            <a:extLst>
              <a:ext uri="{FF2B5EF4-FFF2-40B4-BE49-F238E27FC236}">
                <a16:creationId xmlns:a16="http://schemas.microsoft.com/office/drawing/2014/main" id="{EDE51BFE-0058-A2BF-04C0-4746A86FF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</a:t>
            </a: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二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7893" name="Text Box 5">
            <a:extLst>
              <a:ext uri="{FF2B5EF4-FFF2-40B4-BE49-F238E27FC236}">
                <a16:creationId xmlns:a16="http://schemas.microsoft.com/office/drawing/2014/main" id="{25D478AA-7A1C-5081-1A6C-6E8E5AA6C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37894" name="Text Box 16">
            <a:extLst>
              <a:ext uri="{FF2B5EF4-FFF2-40B4-BE49-F238E27FC236}">
                <a16:creationId xmlns:a16="http://schemas.microsoft.com/office/drawing/2014/main" id="{683F5CEB-B10B-7480-A54D-6B95908DF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3" y="2852738"/>
            <a:ext cx="8281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8"/>
              </a:rPr>
              <a:t>　　寫作說論文時，宜在文章中採用多種不同的論證方法，以令論點更具說服力。</a:t>
            </a:r>
          </a:p>
        </p:txBody>
      </p:sp>
      <p:sp>
        <p:nvSpPr>
          <p:cNvPr id="85003" name="Rectangle 11">
            <a:extLst>
              <a:ext uri="{FF2B5EF4-FFF2-40B4-BE49-F238E27FC236}">
                <a16:creationId xmlns:a16="http://schemas.microsoft.com/office/drawing/2014/main" id="{195092E4-C6F5-6B17-0A09-3E035E530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852738"/>
            <a:ext cx="4105275" cy="35877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85004" name="Text Box 12">
            <a:extLst>
              <a:ext uri="{FF2B5EF4-FFF2-40B4-BE49-F238E27FC236}">
                <a16:creationId xmlns:a16="http://schemas.microsoft.com/office/drawing/2014/main" id="{8A667C3D-8C3D-E7CF-FA75-ED09D20A7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3789363"/>
            <a:ext cx="4392612" cy="10064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000" b="1">
                <a:solidFill>
                  <a:srgbClr val="FF5050"/>
                </a:solidFill>
                <a:ea typeface="標楷體" panose="03000509000000000000" pitchFamily="65" charset="-128"/>
              </a:rPr>
              <a:t>運用多種不同的論證方法能夠使論據更充足、論證更有力、文章的條理更清晰。</a:t>
            </a:r>
          </a:p>
        </p:txBody>
      </p:sp>
      <p:sp>
        <p:nvSpPr>
          <p:cNvPr id="85007" name="Line 15">
            <a:extLst>
              <a:ext uri="{FF2B5EF4-FFF2-40B4-BE49-F238E27FC236}">
                <a16:creationId xmlns:a16="http://schemas.microsoft.com/office/drawing/2014/main" id="{964445B6-5F82-7969-B26E-9F356E01FE0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51275" y="3284538"/>
            <a:ext cx="288925" cy="5048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7898" name="AutoShape 17">
            <a:hlinkClick r:id="rId4" action="ppaction://hlinksldjump"/>
            <a:extLst>
              <a:ext uri="{FF2B5EF4-FFF2-40B4-BE49-F238E27FC236}">
                <a16:creationId xmlns:a16="http://schemas.microsoft.com/office/drawing/2014/main" id="{2F558D94-0FCF-68E0-F257-2284EB3F8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6308725"/>
            <a:ext cx="663575" cy="388938"/>
          </a:xfrm>
          <a:prstGeom prst="flowChartAlternateProcess">
            <a:avLst/>
          </a:prstGeom>
          <a:gradFill rotWithShape="1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rgbClr val="007A99"/>
            </a:prst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r>
              <a:rPr lang="zh-TW" altLang="en-US" b="1">
                <a:ea typeface="新細明體" panose="02020500000000000000" pitchFamily="18" charset="-120"/>
              </a:rPr>
              <a:t>返回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4">
            <a:extLst>
              <a:ext uri="{FF2B5EF4-FFF2-40B4-BE49-F238E27FC236}">
                <a16:creationId xmlns:a16="http://schemas.microsoft.com/office/drawing/2014/main" id="{2E9A7A47-6A5B-19F2-1EFC-9B5471289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39939" name="Text Box 5">
            <a:extLst>
              <a:ext uri="{FF2B5EF4-FFF2-40B4-BE49-F238E27FC236}">
                <a16:creationId xmlns:a16="http://schemas.microsoft.com/office/drawing/2014/main" id="{7A6D9D3E-C06D-6574-3719-A44106648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</a:t>
            </a: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二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9940" name="Rectangle 6">
            <a:extLst>
              <a:ext uri="{FF2B5EF4-FFF2-40B4-BE49-F238E27FC236}">
                <a16:creationId xmlns:a16="http://schemas.microsoft.com/office/drawing/2014/main" id="{311B1B7C-F5F4-6DFB-B8DC-350BDDCC5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066800"/>
            <a:ext cx="2819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anose="03000509000000000000" pitchFamily="65" charset="-128"/>
              </a:rPr>
              <a:t>題目點撥</a:t>
            </a:r>
            <a:endParaRPr lang="zh-TW" altLang="en-US" sz="3200">
              <a:ea typeface="標楷體" panose="03000509000000000000" pitchFamily="65" charset="-128"/>
            </a:endParaRPr>
          </a:p>
        </p:txBody>
      </p:sp>
      <p:sp>
        <p:nvSpPr>
          <p:cNvPr id="39941" name="Rectangle 7">
            <a:extLst>
              <a:ext uri="{FF2B5EF4-FFF2-40B4-BE49-F238E27FC236}">
                <a16:creationId xmlns:a16="http://schemas.microsoft.com/office/drawing/2014/main" id="{CE2747F5-3A01-AC42-700F-2AB5B10FE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027238"/>
            <a:ext cx="45720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lnSpc>
                <a:spcPct val="130000"/>
              </a:lnSpc>
            </a:pPr>
            <a:r>
              <a:rPr lang="zh-TW" altLang="en-US" sz="2400" b="1">
                <a:latin typeface="Verdana" panose="020B0604030504040204" pitchFamily="34" charset="0"/>
                <a:ea typeface="新細明體" panose="02020500000000000000" pitchFamily="18" charset="-120"/>
              </a:rPr>
              <a:t>範文題目一：</a:t>
            </a:r>
          </a:p>
          <a:p>
            <a:pPr algn="l" eaLnBrk="1" hangingPunct="1">
              <a:lnSpc>
                <a:spcPct val="130000"/>
              </a:lnSpc>
            </a:pPr>
            <a:r>
              <a:rPr lang="zh-TW" altLang="en-US" sz="2400" b="1">
                <a:latin typeface="Verdana" panose="020B0604030504040204" pitchFamily="34" charset="0"/>
                <a:ea typeface="標楷體" panose="03000509000000000000" pitchFamily="65" charset="-128"/>
              </a:rPr>
              <a:t>      想與做</a:t>
            </a:r>
          </a:p>
        </p:txBody>
      </p:sp>
      <p:sp>
        <p:nvSpPr>
          <p:cNvPr id="61448" name="Oval 8">
            <a:extLst>
              <a:ext uri="{FF2B5EF4-FFF2-40B4-BE49-F238E27FC236}">
                <a16:creationId xmlns:a16="http://schemas.microsoft.com/office/drawing/2014/main" id="{24E64D64-5649-EE8F-0EF8-63A15DBD8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" y="2563813"/>
            <a:ext cx="1154113" cy="509587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61449" name="AutoShape 9">
            <a:extLst>
              <a:ext uri="{FF2B5EF4-FFF2-40B4-BE49-F238E27FC236}">
                <a16:creationId xmlns:a16="http://schemas.microsoft.com/office/drawing/2014/main" id="{26153232-2AD5-DE60-5C0E-615FD2980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3284538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61450" name="Text Box 10">
            <a:extLst>
              <a:ext uri="{FF2B5EF4-FFF2-40B4-BE49-F238E27FC236}">
                <a16:creationId xmlns:a16="http://schemas.microsoft.com/office/drawing/2014/main" id="{1050AB4E-2CD3-7648-B63C-EEFA41A59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3644900"/>
            <a:ext cx="3957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1.</a:t>
            </a:r>
            <a:r>
              <a:rPr lang="en-US" altLang="zh-TW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找出關鍵字詞：想與做</a:t>
            </a:r>
          </a:p>
        </p:txBody>
      </p:sp>
      <p:sp>
        <p:nvSpPr>
          <p:cNvPr id="61451" name="AutoShape 11">
            <a:extLst>
              <a:ext uri="{FF2B5EF4-FFF2-40B4-BE49-F238E27FC236}">
                <a16:creationId xmlns:a16="http://schemas.microsoft.com/office/drawing/2014/main" id="{73098333-FA96-604A-5D3A-D4D621BDE8A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149350" y="4162425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61452" name="Text Box 12">
            <a:extLst>
              <a:ext uri="{FF2B5EF4-FFF2-40B4-BE49-F238E27FC236}">
                <a16:creationId xmlns:a16="http://schemas.microsoft.com/office/drawing/2014/main" id="{8F03D858-2720-54B8-B73E-6A9BB9A8A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52963"/>
            <a:ext cx="381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2.</a:t>
            </a:r>
            <a:r>
              <a:rPr lang="en-US" altLang="zh-TW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根據</a:t>
            </a:r>
            <a:r>
              <a:rPr lang="zh-CN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寫作</a:t>
            </a:r>
            <a:r>
              <a:rPr lang="zh-TW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重點聯想具體</a:t>
            </a:r>
            <a:endParaRPr lang="zh-TW" altLang="zh-CN" sz="2400">
              <a:solidFill>
                <a:srgbClr val="FF0000"/>
              </a:solidFill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/>
            <a:r>
              <a:rPr lang="zh-TW" altLang="zh-CN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zh-CN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內容</a:t>
            </a:r>
          </a:p>
        </p:txBody>
      </p:sp>
      <p:sp>
        <p:nvSpPr>
          <p:cNvPr id="61453" name="AutoShape 13">
            <a:extLst>
              <a:ext uri="{FF2B5EF4-FFF2-40B4-BE49-F238E27FC236}">
                <a16:creationId xmlns:a16="http://schemas.microsoft.com/office/drawing/2014/main" id="{EDC04481-53C6-825A-CDAE-B69701FAF7F0}"/>
              </a:ext>
            </a:extLst>
          </p:cNvPr>
          <p:cNvSpPr>
            <a:spLocks/>
          </p:cNvSpPr>
          <p:nvPr/>
        </p:nvSpPr>
        <p:spPr bwMode="auto">
          <a:xfrm>
            <a:off x="4137025" y="981075"/>
            <a:ext cx="506413" cy="4608513"/>
          </a:xfrm>
          <a:prstGeom prst="leftBrace">
            <a:avLst>
              <a:gd name="adj1" fmla="val 75836"/>
              <a:gd name="adj2" fmla="val 79653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61454" name="Text Box 14">
            <a:extLst>
              <a:ext uri="{FF2B5EF4-FFF2-40B4-BE49-F238E27FC236}">
                <a16:creationId xmlns:a16="http://schemas.microsoft.com/office/drawing/2014/main" id="{82297C8B-0D75-4977-1382-F82F62E37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765175"/>
            <a:ext cx="3889375" cy="508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30000"/>
              </a:spcBef>
            </a:pPr>
            <a:r>
              <a:rPr kumimoji="0" lang="zh-TW" altLang="en-US" sz="2000" b="1">
                <a:latin typeface="Verdana" panose="020B0604030504040204" pitchFamily="34" charset="0"/>
                <a:ea typeface="新細明體" panose="02020500000000000000" pitchFamily="18" charset="-120"/>
              </a:rPr>
              <a:t>中心論點：</a:t>
            </a:r>
            <a:endParaRPr lang="zh-TW" altLang="en-US" sz="2000" b="1"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 algn="l" eaLnBrk="1" hangingPunct="1">
              <a:spcBef>
                <a:spcPct val="10000"/>
              </a:spcBef>
            </a:pPr>
            <a:r>
              <a: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rPr>
              <a:t>想比做重要？做比想重要？想與做相輔相成</a:t>
            </a:r>
            <a:r>
              <a:rPr kumimoji="0" lang="en-US" altLang="zh-TW" sz="2000">
                <a:latin typeface="標楷體" panose="03000509000000000000" pitchFamily="65" charset="-128"/>
                <a:ea typeface="標楷體" panose="03000509000000000000" pitchFamily="65" charset="-128"/>
              </a:rPr>
              <a:t>……</a:t>
            </a:r>
            <a:endParaRPr kumimoji="0" lang="en-US" altLang="zh-TW" sz="2000"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>
              <a:lnSpc>
                <a:spcPct val="50000"/>
              </a:lnSpc>
              <a:spcBef>
                <a:spcPct val="10000"/>
              </a:spcBef>
            </a:pPr>
            <a:endParaRPr lang="en-US" altLang="zh-TW" sz="2000" b="1"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 algn="l" eaLnBrk="1" hangingPunct="1">
              <a:spcBef>
                <a:spcPct val="10000"/>
              </a:spcBef>
            </a:pPr>
            <a:r>
              <a:rPr lang="zh-TW" altLang="en-US" sz="2000" b="1">
                <a:latin typeface="Verdana" panose="020B0604030504040204" pitchFamily="34" charset="0"/>
                <a:ea typeface="新細明體" panose="02020500000000000000" pitchFamily="18" charset="-120"/>
              </a:rPr>
              <a:t>立論方法：</a:t>
            </a:r>
          </a:p>
          <a:p>
            <a:pPr algn="l" eaLnBrk="1" hangingPunct="1">
              <a:spcBef>
                <a:spcPct val="10000"/>
              </a:spcBef>
            </a:pPr>
            <a:r>
              <a: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rPr>
              <a:t>開門見山？釋題立論？引用立論</a:t>
            </a:r>
            <a:r>
              <a:rPr kumimoji="0" lang="en-US" altLang="zh-TW" sz="2000">
                <a:latin typeface="標楷體" panose="03000509000000000000" pitchFamily="65" charset="-128"/>
                <a:ea typeface="標楷體" panose="03000509000000000000" pitchFamily="65" charset="-128"/>
              </a:rPr>
              <a:t>……</a:t>
            </a:r>
            <a:endParaRPr kumimoji="0" lang="en-US" altLang="zh-TW" sz="2000"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>
              <a:spcBef>
                <a:spcPct val="10000"/>
              </a:spcBef>
            </a:pPr>
            <a:endParaRPr kumimoji="0" lang="en-US" altLang="zh-TW" sz="2000"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>
              <a:spcBef>
                <a:spcPct val="10000"/>
              </a:spcBef>
            </a:pPr>
            <a:r>
              <a:rPr kumimoji="0" lang="zh-TW" altLang="en-US" sz="2000" b="1">
                <a:latin typeface="Verdana" panose="020B0604030504040204" pitchFamily="34" charset="0"/>
                <a:ea typeface="新細明體" panose="02020500000000000000" pitchFamily="18" charset="-120"/>
              </a:rPr>
              <a:t>分論點：</a:t>
            </a:r>
          </a:p>
          <a:p>
            <a:pPr algn="l" eaLnBrk="1" hangingPunct="1">
              <a:spcBef>
                <a:spcPct val="10000"/>
              </a:spcBef>
            </a:pPr>
            <a:r>
              <a: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rPr>
              <a:t>只思考不行動的結果？只行動不思考的結果？兩者相互配合的效果</a:t>
            </a:r>
            <a:r>
              <a:rPr kumimoji="0" lang="en-US" altLang="zh-TW" sz="2000">
                <a:latin typeface="標楷體" panose="03000509000000000000" pitchFamily="65" charset="-128"/>
                <a:ea typeface="標楷體" panose="03000509000000000000" pitchFamily="65" charset="-128"/>
              </a:rPr>
              <a:t>……</a:t>
            </a:r>
            <a:endParaRPr kumimoji="0" lang="en-US" altLang="zh-TW" sz="2000"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>
              <a:spcBef>
                <a:spcPct val="10000"/>
              </a:spcBef>
            </a:pPr>
            <a:endParaRPr kumimoji="0" lang="en-US" altLang="zh-TW" sz="2000" b="1"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 algn="l" eaLnBrk="1" hangingPunct="1">
              <a:spcBef>
                <a:spcPct val="10000"/>
              </a:spcBef>
            </a:pPr>
            <a:r>
              <a:rPr lang="zh-TW" altLang="en-US" b="1">
                <a:ea typeface="新細明體" panose="02020500000000000000" pitchFamily="18" charset="-120"/>
              </a:rPr>
              <a:t>論證方法：</a:t>
            </a:r>
            <a:endParaRPr kumimoji="0" lang="zh-TW" altLang="en-US" sz="2000"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>
              <a:spcBef>
                <a:spcPct val="10000"/>
              </a:spcBef>
            </a:pPr>
            <a:r>
              <a: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rPr>
              <a:t>舉例論證？比喻論證？對比論證</a:t>
            </a:r>
            <a:r>
              <a:rPr kumimoji="0" lang="en-US" altLang="zh-TW" sz="2000">
                <a:latin typeface="標楷體" panose="03000509000000000000" pitchFamily="65" charset="-128"/>
                <a:ea typeface="標楷體" panose="03000509000000000000" pitchFamily="65" charset="-128"/>
              </a:rPr>
              <a:t>……</a:t>
            </a:r>
            <a:endParaRPr kumimoji="0" lang="en-US" altLang="zh-TW" sz="2000">
              <a:latin typeface="Verdana" panose="020B0604030504040204" pitchFamily="34" charset="0"/>
              <a:ea typeface="標楷體" panose="03000509000000000000" pitchFamily="65" charset="-128"/>
            </a:endParaRPr>
          </a:p>
        </p:txBody>
      </p:sp>
      <p:sp>
        <p:nvSpPr>
          <p:cNvPr id="39949" name="Rectangle 15">
            <a:extLst>
              <a:ext uri="{FF2B5EF4-FFF2-40B4-BE49-F238E27FC236}">
                <a16:creationId xmlns:a16="http://schemas.microsoft.com/office/drawing/2014/main" id="{D8A8F8AD-D125-5DF5-DCD8-83BD457BA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1196975"/>
            <a:ext cx="22542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CN" altLang="en-US" sz="20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配合內文Ｐ</a:t>
            </a:r>
            <a:r>
              <a:rPr lang="en-US" altLang="zh-TW" sz="20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110</a:t>
            </a:r>
            <a:endParaRPr lang="en-US" altLang="zh-CN" sz="200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8" grpId="0" animBg="1"/>
      <p:bldP spid="61450" grpId="0"/>
      <p:bldP spid="61452" grpId="0"/>
      <p:bldP spid="614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>
            <a:extLst>
              <a:ext uri="{FF2B5EF4-FFF2-40B4-BE49-F238E27FC236}">
                <a16:creationId xmlns:a16="http://schemas.microsoft.com/office/drawing/2014/main" id="{66115529-C4F5-26C6-5F35-68493807D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40963" name="Text Box 5">
            <a:extLst>
              <a:ext uri="{FF2B5EF4-FFF2-40B4-BE49-F238E27FC236}">
                <a16:creationId xmlns:a16="http://schemas.microsoft.com/office/drawing/2014/main" id="{BE28A465-641B-757C-3400-031C80A54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</a:t>
            </a: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二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0964" name="Rectangle 6">
            <a:extLst>
              <a:ext uri="{FF2B5EF4-FFF2-40B4-BE49-F238E27FC236}">
                <a16:creationId xmlns:a16="http://schemas.microsoft.com/office/drawing/2014/main" id="{F7C535CC-2E43-E05E-A50B-324840895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066800"/>
            <a:ext cx="2819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anose="03000509000000000000" pitchFamily="65" charset="-128"/>
              </a:rPr>
              <a:t>題目點撥</a:t>
            </a:r>
            <a:endParaRPr lang="zh-TW" altLang="en-US" sz="3200">
              <a:ea typeface="標楷體" panose="03000509000000000000" pitchFamily="65" charset="-128"/>
            </a:endParaRPr>
          </a:p>
        </p:txBody>
      </p:sp>
      <p:sp>
        <p:nvSpPr>
          <p:cNvPr id="40965" name="Rectangle 7">
            <a:extLst>
              <a:ext uri="{FF2B5EF4-FFF2-40B4-BE49-F238E27FC236}">
                <a16:creationId xmlns:a16="http://schemas.microsoft.com/office/drawing/2014/main" id="{3E7A41A1-79BD-393E-F146-70ED0AEBF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032000"/>
            <a:ext cx="45720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lnSpc>
                <a:spcPct val="130000"/>
              </a:lnSpc>
            </a:pPr>
            <a:r>
              <a:rPr lang="zh-TW" altLang="en-US" sz="2400" b="1">
                <a:latin typeface="Verdana" panose="020B0604030504040204" pitchFamily="34" charset="0"/>
                <a:ea typeface="新細明體" panose="02020500000000000000" pitchFamily="18" charset="-120"/>
              </a:rPr>
              <a:t>範文題目二：</a:t>
            </a:r>
          </a:p>
          <a:p>
            <a:pPr algn="l" eaLnBrk="1" hangingPunct="1">
              <a:lnSpc>
                <a:spcPct val="130000"/>
              </a:lnSpc>
            </a:pPr>
            <a:r>
              <a:rPr lang="zh-TW" altLang="en-US" sz="2400" b="1">
                <a:latin typeface="Verdana" panose="020B0604030504040204" pitchFamily="34" charset="0"/>
                <a:ea typeface="標楷體" panose="03000509000000000000" pitchFamily="65" charset="-128"/>
              </a:rPr>
              <a:t>   合作的重要性</a:t>
            </a:r>
          </a:p>
        </p:txBody>
      </p:sp>
      <p:sp>
        <p:nvSpPr>
          <p:cNvPr id="40966" name="Oval 8">
            <a:extLst>
              <a:ext uri="{FF2B5EF4-FFF2-40B4-BE49-F238E27FC236}">
                <a16:creationId xmlns:a16="http://schemas.microsoft.com/office/drawing/2014/main" id="{5E1B9E5A-136F-86BD-9599-DA757CD7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2636838"/>
            <a:ext cx="720725" cy="431800"/>
          </a:xfrm>
          <a:prstGeom prst="ellipse">
            <a:avLst/>
          </a:prstGeom>
          <a:noFill/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40967" name="AutoShape 9">
            <a:extLst>
              <a:ext uri="{FF2B5EF4-FFF2-40B4-BE49-F238E27FC236}">
                <a16:creationId xmlns:a16="http://schemas.microsoft.com/office/drawing/2014/main" id="{A6E974BD-2C68-2FC1-7AEC-D59C2B84FC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850" y="32131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40968" name="Text Box 10">
            <a:extLst>
              <a:ext uri="{FF2B5EF4-FFF2-40B4-BE49-F238E27FC236}">
                <a16:creationId xmlns:a16="http://schemas.microsoft.com/office/drawing/2014/main" id="{983464C2-62C9-172E-3E7F-0E901ABB5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573463"/>
            <a:ext cx="446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標楷體" panose="03000509000000000000" pitchFamily="65" charset="-128"/>
              </a:rPr>
              <a:t>1.</a:t>
            </a:r>
            <a:r>
              <a:rPr lang="en-US" altLang="zh-TW" sz="2400"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找出關鍵字詞：合作</a:t>
            </a:r>
          </a:p>
        </p:txBody>
      </p:sp>
      <p:sp>
        <p:nvSpPr>
          <p:cNvPr id="40969" name="AutoShape 11">
            <a:extLst>
              <a:ext uri="{FF2B5EF4-FFF2-40B4-BE49-F238E27FC236}">
                <a16:creationId xmlns:a16="http://schemas.microsoft.com/office/drawing/2014/main" id="{5AACE3B7-6B10-D2EC-9CA2-FF5A8668C8D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546225" y="4043363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40970" name="Text Box 12">
            <a:extLst>
              <a:ext uri="{FF2B5EF4-FFF2-40B4-BE49-F238E27FC236}">
                <a16:creationId xmlns:a16="http://schemas.microsoft.com/office/drawing/2014/main" id="{DFBB07EE-E674-B6F2-EE19-E420A1198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508500"/>
            <a:ext cx="381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標楷體" panose="03000509000000000000" pitchFamily="65" charset="-128"/>
              </a:rPr>
              <a:t>2.</a:t>
            </a:r>
            <a:r>
              <a:rPr lang="en-US" altLang="zh-TW" sz="2400"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根據</a:t>
            </a:r>
            <a:r>
              <a:rPr lang="zh-CN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寫作</a:t>
            </a:r>
            <a:r>
              <a:rPr lang="zh-TW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重點聯想具體</a:t>
            </a:r>
            <a:endParaRPr lang="zh-TW" altLang="zh-CN" sz="2400"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/>
            <a:r>
              <a:rPr lang="zh-TW" altLang="zh-CN" sz="2400"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zh-CN" sz="2400"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內容（請填充完整）</a:t>
            </a:r>
          </a:p>
        </p:txBody>
      </p:sp>
      <p:sp>
        <p:nvSpPr>
          <p:cNvPr id="40971" name="Rectangle 26">
            <a:extLst>
              <a:ext uri="{FF2B5EF4-FFF2-40B4-BE49-F238E27FC236}">
                <a16:creationId xmlns:a16="http://schemas.microsoft.com/office/drawing/2014/main" id="{EC00C5C4-F55A-F275-1541-3BD42126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1196975"/>
            <a:ext cx="22542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CN" altLang="en-US" sz="20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配合內文Ｐ</a:t>
            </a:r>
            <a:r>
              <a:rPr lang="en-US" altLang="zh-TW" sz="20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112</a:t>
            </a:r>
            <a:endParaRPr lang="en-US" altLang="zh-CN" sz="200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8"/>
            </a:endParaRPr>
          </a:p>
        </p:txBody>
      </p:sp>
      <p:grpSp>
        <p:nvGrpSpPr>
          <p:cNvPr id="62496" name="Group 32">
            <a:extLst>
              <a:ext uri="{FF2B5EF4-FFF2-40B4-BE49-F238E27FC236}">
                <a16:creationId xmlns:a16="http://schemas.microsoft.com/office/drawing/2014/main" id="{73E579FB-9581-EC73-C5B9-E41F6D33C90C}"/>
              </a:ext>
            </a:extLst>
          </p:cNvPr>
          <p:cNvGrpSpPr>
            <a:grpSpLocks/>
          </p:cNvGrpSpPr>
          <p:nvPr/>
        </p:nvGrpSpPr>
        <p:grpSpPr bwMode="auto">
          <a:xfrm>
            <a:off x="4137025" y="1268413"/>
            <a:ext cx="4084638" cy="4419600"/>
            <a:chOff x="2606" y="799"/>
            <a:chExt cx="2573" cy="2784"/>
          </a:xfrm>
        </p:grpSpPr>
        <p:sp>
          <p:nvSpPr>
            <p:cNvPr id="40974" name="AutoShape 13">
              <a:extLst>
                <a:ext uri="{FF2B5EF4-FFF2-40B4-BE49-F238E27FC236}">
                  <a16:creationId xmlns:a16="http://schemas.microsoft.com/office/drawing/2014/main" id="{B2FA024B-119D-4303-E201-F90EA9830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6" y="799"/>
              <a:ext cx="288" cy="2784"/>
            </a:xfrm>
            <a:prstGeom prst="leftBrace">
              <a:avLst>
                <a:gd name="adj1" fmla="val 80556"/>
                <a:gd name="adj2" fmla="val 7288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40975" name="Rectangle 16">
              <a:extLst>
                <a:ext uri="{FF2B5EF4-FFF2-40B4-BE49-F238E27FC236}">
                  <a16:creationId xmlns:a16="http://schemas.microsoft.com/office/drawing/2014/main" id="{7F55E969-B140-3068-7679-ABE09046D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" y="799"/>
              <a:ext cx="12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algn="l" eaLnBrk="1" hangingPunct="1">
                <a:spcBef>
                  <a:spcPct val="10000"/>
                </a:spcBef>
              </a:pPr>
              <a:r>
                <a:rPr kumimoji="0" lang="zh-TW" altLang="en-US" sz="2000" b="1">
                  <a:latin typeface="Verdana" panose="020B0604030504040204" pitchFamily="34" charset="0"/>
                  <a:ea typeface="新細明體" panose="02020500000000000000" pitchFamily="18" charset="-120"/>
                </a:rPr>
                <a:t>中心論點：</a:t>
              </a:r>
              <a:endPara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endParaRPr>
            </a:p>
          </p:txBody>
        </p:sp>
        <p:sp>
          <p:nvSpPr>
            <p:cNvPr id="40976" name="Rectangle 18">
              <a:extLst>
                <a:ext uri="{FF2B5EF4-FFF2-40B4-BE49-F238E27FC236}">
                  <a16:creationId xmlns:a16="http://schemas.microsoft.com/office/drawing/2014/main" id="{84A97AAD-E9BE-EF22-E97F-AFC1173D3A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" y="1389"/>
              <a:ext cx="22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algn="l" eaLnBrk="1" hangingPunct="1">
                <a:spcBef>
                  <a:spcPct val="10000"/>
                </a:spcBef>
              </a:pPr>
              <a:r>
                <a:rPr lang="zh-TW" altLang="en-US" sz="2000" b="1">
                  <a:latin typeface="Verdana" panose="020B0604030504040204" pitchFamily="34" charset="0"/>
                  <a:ea typeface="新細明體" panose="02020500000000000000" pitchFamily="18" charset="-120"/>
                </a:rPr>
                <a:t>立論方法：</a:t>
              </a:r>
              <a:endPara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endParaRPr>
            </a:p>
          </p:txBody>
        </p:sp>
        <p:sp>
          <p:nvSpPr>
            <p:cNvPr id="40977" name="Line 22">
              <a:extLst>
                <a:ext uri="{FF2B5EF4-FFF2-40B4-BE49-F238E27FC236}">
                  <a16:creationId xmlns:a16="http://schemas.microsoft.com/office/drawing/2014/main" id="{07B8F258-B7F3-4536-C293-8D534EA44F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" y="1344"/>
              <a:ext cx="2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40978" name="Line 23">
              <a:extLst>
                <a:ext uri="{FF2B5EF4-FFF2-40B4-BE49-F238E27FC236}">
                  <a16:creationId xmlns:a16="http://schemas.microsoft.com/office/drawing/2014/main" id="{2105CA74-0196-9722-AB6C-5B429B5A38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" y="1888"/>
              <a:ext cx="2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40979" name="Rectangle 24">
              <a:extLst>
                <a:ext uri="{FF2B5EF4-FFF2-40B4-BE49-F238E27FC236}">
                  <a16:creationId xmlns:a16="http://schemas.microsoft.com/office/drawing/2014/main" id="{F8706BAD-9E70-E483-7068-146D3C7B49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" y="2817"/>
              <a:ext cx="22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algn="l" eaLnBrk="1" hangingPunct="1">
                <a:spcBef>
                  <a:spcPct val="10000"/>
                </a:spcBef>
              </a:pPr>
              <a:r>
                <a:rPr lang="zh-TW" altLang="en-US" sz="2000" b="1">
                  <a:latin typeface="Verdana" panose="020B0604030504040204" pitchFamily="34" charset="0"/>
                  <a:ea typeface="新細明體" panose="02020500000000000000" pitchFamily="18" charset="-120"/>
                </a:rPr>
                <a:t>論證方法：</a:t>
              </a:r>
              <a:endPara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endParaRPr>
            </a:p>
          </p:txBody>
        </p:sp>
        <p:sp>
          <p:nvSpPr>
            <p:cNvPr id="40980" name="Line 25">
              <a:extLst>
                <a:ext uri="{FF2B5EF4-FFF2-40B4-BE49-F238E27FC236}">
                  <a16:creationId xmlns:a16="http://schemas.microsoft.com/office/drawing/2014/main" id="{C4E397BB-A32B-6010-8F8F-81DEF6C5F8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3294"/>
              <a:ext cx="2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40981" name="Rectangle 27">
              <a:extLst>
                <a:ext uri="{FF2B5EF4-FFF2-40B4-BE49-F238E27FC236}">
                  <a16:creationId xmlns:a16="http://schemas.microsoft.com/office/drawing/2014/main" id="{1233FA9F-5F73-029D-2504-AFFDF35A0F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" y="1910"/>
              <a:ext cx="12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algn="l" eaLnBrk="1" hangingPunct="1">
                <a:spcBef>
                  <a:spcPct val="10000"/>
                </a:spcBef>
              </a:pPr>
              <a:r>
                <a:rPr kumimoji="0" lang="zh-TW" altLang="en-US" sz="2000" b="1">
                  <a:latin typeface="Verdana" panose="020B0604030504040204" pitchFamily="34" charset="0"/>
                  <a:ea typeface="新細明體" panose="02020500000000000000" pitchFamily="18" charset="-120"/>
                </a:rPr>
                <a:t>分論點：</a:t>
              </a:r>
              <a:endPara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endParaRPr>
            </a:p>
          </p:txBody>
        </p:sp>
        <p:sp>
          <p:nvSpPr>
            <p:cNvPr id="40982" name="Line 28">
              <a:extLst>
                <a:ext uri="{FF2B5EF4-FFF2-40B4-BE49-F238E27FC236}">
                  <a16:creationId xmlns:a16="http://schemas.microsoft.com/office/drawing/2014/main" id="{D7667585-9D3B-8D15-8594-344E7CA408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" y="2387"/>
              <a:ext cx="2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40983" name="Line 29">
              <a:extLst>
                <a:ext uri="{FF2B5EF4-FFF2-40B4-BE49-F238E27FC236}">
                  <a16:creationId xmlns:a16="http://schemas.microsoft.com/office/drawing/2014/main" id="{AFEA0E1E-C561-C329-584C-84E58F821D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" y="2704"/>
              <a:ext cx="2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40984" name="Line 30">
              <a:extLst>
                <a:ext uri="{FF2B5EF4-FFF2-40B4-BE49-F238E27FC236}">
                  <a16:creationId xmlns:a16="http://schemas.microsoft.com/office/drawing/2014/main" id="{30422AB2-A171-BE45-EFD4-20B0458FF0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3566"/>
              <a:ext cx="2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40973" name="AutoShape 31">
            <a:hlinkClick r:id="rId2" action="ppaction://hlinksldjump"/>
            <a:extLst>
              <a:ext uri="{FF2B5EF4-FFF2-40B4-BE49-F238E27FC236}">
                <a16:creationId xmlns:a16="http://schemas.microsoft.com/office/drawing/2014/main" id="{9C7C31C0-A486-7249-1402-DF8DB549A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6308725"/>
            <a:ext cx="663575" cy="388938"/>
          </a:xfrm>
          <a:prstGeom prst="flowChartAlternateProcess">
            <a:avLst/>
          </a:prstGeom>
          <a:gradFill rotWithShape="1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rgbClr val="007A99"/>
            </a:prst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r>
              <a:rPr lang="zh-TW" altLang="en-US" b="1">
                <a:ea typeface="新細明體" panose="02020500000000000000" pitchFamily="18" charset="-120"/>
              </a:rPr>
              <a:t>返回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">
            <a:extLst>
              <a:ext uri="{FF2B5EF4-FFF2-40B4-BE49-F238E27FC236}">
                <a16:creationId xmlns:a16="http://schemas.microsoft.com/office/drawing/2014/main" id="{D69A2AA2-0645-F405-A219-43785A810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066800"/>
            <a:ext cx="347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itchFamily="65" charset="-128"/>
              </a:rPr>
              <a:t>議論三要素</a:t>
            </a:r>
            <a:endParaRPr lang="zh-TW" altLang="en-US" sz="3200">
              <a:ea typeface="標楷體" pitchFamily="65" charset="-128"/>
            </a:endParaRPr>
          </a:p>
        </p:txBody>
      </p:sp>
      <p:sp>
        <p:nvSpPr>
          <p:cNvPr id="19459" name="Text Box 13">
            <a:extLst>
              <a:ext uri="{FF2B5EF4-FFF2-40B4-BE49-F238E27FC236}">
                <a16:creationId xmlns:a16="http://schemas.microsoft.com/office/drawing/2014/main" id="{37DABA95-37A4-41C4-5FDF-AAE515907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第一課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9460" name="Text Box 14">
            <a:extLst>
              <a:ext uri="{FF2B5EF4-FFF2-40B4-BE49-F238E27FC236}">
                <a16:creationId xmlns:a16="http://schemas.microsoft.com/office/drawing/2014/main" id="{D88E47EF-32BC-72B8-5016-866007905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19461" name="Text Box 33">
            <a:extLst>
              <a:ext uri="{FF2B5EF4-FFF2-40B4-BE49-F238E27FC236}">
                <a16:creationId xmlns:a16="http://schemas.microsoft.com/office/drawing/2014/main" id="{942C53A1-0A4E-2059-90C0-848F8B476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068638"/>
            <a:ext cx="73453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>
                <a:ea typeface="標楷體" pitchFamily="65" charset="-128"/>
              </a:rPr>
              <a:t>議論三要素，包括</a:t>
            </a:r>
            <a:r>
              <a:rPr lang="zh-TW" altLang="en-US" sz="2000" b="1">
                <a:solidFill>
                  <a:srgbClr val="FF6600"/>
                </a:solidFill>
                <a:ea typeface="標楷體" pitchFamily="65" charset="-128"/>
              </a:rPr>
              <a:t>論點</a:t>
            </a:r>
            <a:r>
              <a:rPr lang="zh-TW" altLang="en-US" sz="2000">
                <a:ea typeface="標楷體" pitchFamily="65" charset="-128"/>
              </a:rPr>
              <a:t>、</a:t>
            </a:r>
            <a:r>
              <a:rPr lang="zh-TW" altLang="en-US" sz="2000" b="1">
                <a:solidFill>
                  <a:srgbClr val="FF6600"/>
                </a:solidFill>
                <a:ea typeface="標楷體" pitchFamily="65" charset="-128"/>
              </a:rPr>
              <a:t>論據</a:t>
            </a:r>
            <a:r>
              <a:rPr lang="zh-TW" altLang="en-US" sz="2000">
                <a:ea typeface="標楷體" pitchFamily="65" charset="-128"/>
              </a:rPr>
              <a:t>和</a:t>
            </a:r>
            <a:r>
              <a:rPr lang="zh-TW" altLang="en-US" sz="2000" b="1">
                <a:solidFill>
                  <a:srgbClr val="FF6600"/>
                </a:solidFill>
                <a:ea typeface="標楷體" pitchFamily="65" charset="-128"/>
              </a:rPr>
              <a:t>論證</a:t>
            </a:r>
            <a:r>
              <a:rPr lang="zh-TW" altLang="en-US" sz="2000">
                <a:ea typeface="標楷體" pitchFamily="65" charset="-128"/>
              </a:rPr>
              <a:t>。</a:t>
            </a:r>
          </a:p>
        </p:txBody>
      </p:sp>
      <p:sp>
        <p:nvSpPr>
          <p:cNvPr id="34844" name="Text Box 28">
            <a:extLst>
              <a:ext uri="{FF2B5EF4-FFF2-40B4-BE49-F238E27FC236}">
                <a16:creationId xmlns:a16="http://schemas.microsoft.com/office/drawing/2014/main" id="{D6D5FDFA-1924-340B-6F11-BEEC9C23E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862388"/>
            <a:ext cx="4608512" cy="10064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000" b="1">
                <a:solidFill>
                  <a:srgbClr val="FF5050"/>
                </a:solidFill>
                <a:ea typeface="標楷體" pitchFamily="65" charset="-128"/>
              </a:rPr>
              <a:t>論點：即要證明的是什麼</a:t>
            </a:r>
          </a:p>
          <a:p>
            <a:pPr algn="l" eaLnBrk="1" hangingPunct="1"/>
            <a:r>
              <a:rPr lang="zh-TW" altLang="en-US" sz="2000" b="1">
                <a:solidFill>
                  <a:srgbClr val="FF5050"/>
                </a:solidFill>
                <a:ea typeface="標楷體" pitchFamily="65" charset="-128"/>
              </a:rPr>
              <a:t>論據：即用什麼來證明論點</a:t>
            </a:r>
          </a:p>
          <a:p>
            <a:pPr algn="l" eaLnBrk="1" hangingPunct="1"/>
            <a:r>
              <a:rPr lang="zh-TW" altLang="en-US" sz="2000" b="1">
                <a:solidFill>
                  <a:srgbClr val="FF5050"/>
                </a:solidFill>
                <a:ea typeface="標楷體" pitchFamily="65" charset="-128"/>
              </a:rPr>
              <a:t>論證：即如何運用論據證明論點</a:t>
            </a:r>
          </a:p>
        </p:txBody>
      </p:sp>
      <p:sp>
        <p:nvSpPr>
          <p:cNvPr id="34846" name="Rectangle 30">
            <a:extLst>
              <a:ext uri="{FF2B5EF4-FFF2-40B4-BE49-F238E27FC236}">
                <a16:creationId xmlns:a16="http://schemas.microsoft.com/office/drawing/2014/main" id="{6B9369A0-3F03-32CB-871D-8D6D9D0C4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3141663"/>
            <a:ext cx="2087562" cy="28733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4848" name="Line 32">
            <a:extLst>
              <a:ext uri="{FF2B5EF4-FFF2-40B4-BE49-F238E27FC236}">
                <a16:creationId xmlns:a16="http://schemas.microsoft.com/office/drawing/2014/main" id="{83F0F52A-82AF-138C-48F4-85985533F7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51275" y="3429000"/>
            <a:ext cx="668338" cy="431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>
            <a:extLst>
              <a:ext uri="{FF2B5EF4-FFF2-40B4-BE49-F238E27FC236}">
                <a16:creationId xmlns:a16="http://schemas.microsoft.com/office/drawing/2014/main" id="{3ADC26F7-9A24-2EF1-32BA-BEAC59426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628775"/>
            <a:ext cx="34242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en-US" altLang="zh-TW" sz="2800">
                <a:ea typeface="新細明體" panose="02020500000000000000" pitchFamily="18" charset="-120"/>
              </a:rPr>
              <a:t> </a:t>
            </a:r>
            <a:r>
              <a:rPr lang="zh-TW" altLang="en-US" sz="2400" b="1">
                <a:ea typeface="新細明體" panose="02020500000000000000" pitchFamily="18" charset="-120"/>
              </a:rPr>
              <a:t>論點</a:t>
            </a:r>
          </a:p>
        </p:txBody>
      </p:sp>
      <p:sp>
        <p:nvSpPr>
          <p:cNvPr id="21507" name="Rectangle 4">
            <a:extLst>
              <a:ext uri="{FF2B5EF4-FFF2-40B4-BE49-F238E27FC236}">
                <a16:creationId xmlns:a16="http://schemas.microsoft.com/office/drawing/2014/main" id="{24D9B337-2CBB-8202-1CF7-194A3AA2B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908050"/>
            <a:ext cx="347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itchFamily="65" charset="-128"/>
              </a:rPr>
              <a:t>議論三要素</a:t>
            </a:r>
            <a:endParaRPr lang="zh-TW" altLang="en-US" sz="3200">
              <a:ea typeface="標楷體" pitchFamily="65" charset="-128"/>
            </a:endParaRPr>
          </a:p>
        </p:txBody>
      </p:sp>
      <p:sp>
        <p:nvSpPr>
          <p:cNvPr id="21508" name="Text Box 5">
            <a:extLst>
              <a:ext uri="{FF2B5EF4-FFF2-40B4-BE49-F238E27FC236}">
                <a16:creationId xmlns:a16="http://schemas.microsoft.com/office/drawing/2014/main" id="{AC59E08C-A55C-C81F-1E35-6F26F2A0D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第一課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1509" name="Text Box 6">
            <a:extLst>
              <a:ext uri="{FF2B5EF4-FFF2-40B4-BE49-F238E27FC236}">
                <a16:creationId xmlns:a16="http://schemas.microsoft.com/office/drawing/2014/main" id="{4B3BE69E-6CBF-3CDD-4029-77BFB0143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21510" name="Text Box 16">
            <a:extLst>
              <a:ext uri="{FF2B5EF4-FFF2-40B4-BE49-F238E27FC236}">
                <a16:creationId xmlns:a16="http://schemas.microsoft.com/office/drawing/2014/main" id="{0839A68B-45BB-20D8-066A-F81EC53B8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" y="2565400"/>
            <a:ext cx="82089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000">
                <a:ea typeface="新細明體" panose="02020500000000000000" pitchFamily="18" charset="-120"/>
              </a:rPr>
              <a:t>　　</a:t>
            </a:r>
            <a:r>
              <a:rPr lang="zh-TW" altLang="en-US" sz="2000">
                <a:ea typeface="標楷體" pitchFamily="65" charset="-128"/>
              </a:rPr>
              <a:t>論點，是指作者就所論述的問題提出的</a:t>
            </a:r>
            <a:r>
              <a:rPr lang="zh-TW" altLang="en-US" sz="2000" b="1">
                <a:solidFill>
                  <a:srgbClr val="FF6600"/>
                </a:solidFill>
                <a:ea typeface="標楷體" pitchFamily="65" charset="-128"/>
              </a:rPr>
              <a:t>見解</a:t>
            </a:r>
            <a:r>
              <a:rPr lang="zh-TW" altLang="en-US" sz="2000">
                <a:ea typeface="標楷體" pitchFamily="65" charset="-128"/>
              </a:rPr>
              <a:t>及</a:t>
            </a:r>
            <a:r>
              <a:rPr lang="zh-TW" altLang="en-US" sz="2000" b="1">
                <a:solidFill>
                  <a:srgbClr val="FF6600"/>
                </a:solidFill>
                <a:ea typeface="標楷體" pitchFamily="65" charset="-128"/>
              </a:rPr>
              <a:t>主張</a:t>
            </a:r>
            <a:r>
              <a:rPr lang="zh-TW" altLang="en-US" sz="2000">
                <a:ea typeface="標楷體" pitchFamily="65" charset="-128"/>
              </a:rPr>
              <a:t>。論點是整個論證過程的中心，必須確切地提出。具體可按以下步驟確定論點：</a:t>
            </a:r>
            <a:endParaRPr lang="zh-TW" altLang="en-US" sz="2000">
              <a:latin typeface="Times New Roman" panose="02020603050405020304" pitchFamily="18" charset="0"/>
              <a:ea typeface="標楷體" pitchFamily="65" charset="-128"/>
            </a:endParaRPr>
          </a:p>
        </p:txBody>
      </p:sp>
      <p:pic>
        <p:nvPicPr>
          <p:cNvPr id="21511" name="Picture 18">
            <a:extLst>
              <a:ext uri="{FF2B5EF4-FFF2-40B4-BE49-F238E27FC236}">
                <a16:creationId xmlns:a16="http://schemas.microsoft.com/office/drawing/2014/main" id="{F84D01DD-7F3C-B036-4E9E-0A14E223F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65" t="50620" r="17825" b="32062"/>
          <a:stretch>
            <a:fillRect/>
          </a:stretch>
        </p:blipFill>
        <p:spPr bwMode="auto">
          <a:xfrm>
            <a:off x="611188" y="3657600"/>
            <a:ext cx="7345362" cy="185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07" name="Rectangle 19">
            <a:extLst>
              <a:ext uri="{FF2B5EF4-FFF2-40B4-BE49-F238E27FC236}">
                <a16:creationId xmlns:a16="http://schemas.microsoft.com/office/drawing/2014/main" id="{B2592BE5-7B0F-57D4-38F8-BA438A401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700213"/>
            <a:ext cx="865188" cy="433387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63508" name="Line 20">
            <a:extLst>
              <a:ext uri="{FF2B5EF4-FFF2-40B4-BE49-F238E27FC236}">
                <a16:creationId xmlns:a16="http://schemas.microsoft.com/office/drawing/2014/main" id="{05C11C31-F947-E4E2-F825-0B3D7680BE1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6013" y="1916113"/>
            <a:ext cx="863600" cy="2174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3509" name="Text Box 21">
            <a:extLst>
              <a:ext uri="{FF2B5EF4-FFF2-40B4-BE49-F238E27FC236}">
                <a16:creationId xmlns:a16="http://schemas.microsoft.com/office/drawing/2014/main" id="{31AD179A-BA67-59A7-D941-44AD11757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1484313"/>
            <a:ext cx="5976938" cy="100647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000" b="1">
                <a:solidFill>
                  <a:srgbClr val="FF5050"/>
                </a:solidFill>
                <a:ea typeface="標楷體" pitchFamily="65" charset="-128"/>
              </a:rPr>
              <a:t>論點可分為中心論點與分論點兩種。中心論點是指對所論述問題的最基本想法；分論點則是為中心論點服務的若干個觀點。</a:t>
            </a:r>
          </a:p>
        </p:txBody>
      </p:sp>
      <p:sp>
        <p:nvSpPr>
          <p:cNvPr id="21515" name="AutoShape 22">
            <a:hlinkClick r:id="rId5" action="ppaction://hlinksldjump"/>
            <a:extLst>
              <a:ext uri="{FF2B5EF4-FFF2-40B4-BE49-F238E27FC236}">
                <a16:creationId xmlns:a16="http://schemas.microsoft.com/office/drawing/2014/main" id="{43CA8CC5-F872-DFC1-10A4-1103DFD1E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6308725"/>
            <a:ext cx="663575" cy="388938"/>
          </a:xfrm>
          <a:prstGeom prst="flowChartAlternateProcess">
            <a:avLst/>
          </a:prstGeom>
          <a:gradFill rotWithShape="1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rgbClr val="007A99"/>
            </a:prst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r>
              <a:rPr lang="zh-TW" altLang="en-US" b="1">
                <a:ea typeface="新細明體" panose="02020500000000000000" pitchFamily="18" charset="-120"/>
              </a:rPr>
              <a:t>返回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9D670B6A-57A1-BD2B-55A6-70DF52D12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541463"/>
            <a:ext cx="34242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en-US" altLang="zh-TW" sz="2800">
                <a:ea typeface="新細明體" panose="02020500000000000000" pitchFamily="18" charset="-120"/>
              </a:rPr>
              <a:t> </a:t>
            </a:r>
            <a:r>
              <a:rPr lang="zh-TW" altLang="en-US" sz="2400" b="1">
                <a:ea typeface="新細明體" panose="02020500000000000000" pitchFamily="18" charset="-120"/>
              </a:rPr>
              <a:t>論據</a:t>
            </a:r>
          </a:p>
        </p:txBody>
      </p:sp>
      <p:sp>
        <p:nvSpPr>
          <p:cNvPr id="23555" name="Text Box 4">
            <a:extLst>
              <a:ext uri="{FF2B5EF4-FFF2-40B4-BE49-F238E27FC236}">
                <a16:creationId xmlns:a16="http://schemas.microsoft.com/office/drawing/2014/main" id="{443B1A9E-EB0B-556B-714A-5BD592C3D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第一課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3556" name="Text Box 5">
            <a:extLst>
              <a:ext uri="{FF2B5EF4-FFF2-40B4-BE49-F238E27FC236}">
                <a16:creationId xmlns:a16="http://schemas.microsoft.com/office/drawing/2014/main" id="{766E4901-5289-B853-964B-4A4EC0B99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graphicFrame>
        <p:nvGraphicFramePr>
          <p:cNvPr id="89416" name="Group 328">
            <a:extLst>
              <a:ext uri="{FF2B5EF4-FFF2-40B4-BE49-F238E27FC236}">
                <a16:creationId xmlns:a16="http://schemas.microsoft.com/office/drawing/2014/main" id="{9986D60F-C3FD-2A44-2734-800D2A5B223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755650" y="2997200"/>
          <a:ext cx="7705725" cy="2624138"/>
        </p:xfrm>
        <a:graphic>
          <a:graphicData uri="http://schemas.openxmlformats.org/drawingml/2006/table">
            <a:tbl>
              <a:tblPr/>
              <a:tblGrid>
                <a:gridCol w="143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7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33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zh-CN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</a:endParaRPr>
                    </a:p>
                  </a:txBody>
                  <a:tcPr marT="45731" marB="45731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定義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　　        常見類型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87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  </a:t>
                      </a:r>
                      <a:r>
                        <a:rPr kumimoji="1" lang="zh-TW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事實論證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B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現實中發生過的客觀事例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914400" indent="-45720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295400" indent="-3810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714500" indent="-3429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171700" indent="-3429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6289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30861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5433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40005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名人事例、時事熱點、親身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經歷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93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  </a:t>
                      </a:r>
                      <a:r>
                        <a:rPr kumimoji="1" lang="zh-TW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道理論證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B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大眾認可的客觀道理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914400" indent="-45720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295400" indent="-3810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714500" indent="-3429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171700" indent="-3429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6289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30861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5433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40005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名人名言、名篇名句、熟語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等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3575" name="Text Box 329">
            <a:extLst>
              <a:ext uri="{FF2B5EF4-FFF2-40B4-BE49-F238E27FC236}">
                <a16:creationId xmlns:a16="http://schemas.microsoft.com/office/drawing/2014/main" id="{A02D8B1A-8542-32BA-FAF8-AA746A00A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2133600"/>
            <a:ext cx="79914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8"/>
              </a:rPr>
              <a:t>　　論據，是指作者用來證明論點的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理由</a:t>
            </a:r>
            <a:r>
              <a:rPr lang="zh-TW" altLang="en-US" sz="2000">
                <a:ea typeface="標楷體" panose="03000509000000000000" pitchFamily="65" charset="-128"/>
              </a:rPr>
              <a:t>和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事實</a:t>
            </a:r>
            <a:r>
              <a:rPr lang="zh-TW" altLang="en-US" sz="2000">
                <a:ea typeface="標楷體" panose="03000509000000000000" pitchFamily="65" charset="-128"/>
              </a:rPr>
              <a:t>。論據主要包括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事實論據</a:t>
            </a:r>
            <a:r>
              <a:rPr lang="zh-TW" altLang="en-US" sz="2000">
                <a:ea typeface="標楷體" panose="03000509000000000000" pitchFamily="65" charset="-128"/>
              </a:rPr>
              <a:t>和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道理論據</a:t>
            </a:r>
            <a:r>
              <a:rPr lang="zh-TW" altLang="en-US" sz="2000">
                <a:ea typeface="標楷體" panose="03000509000000000000" pitchFamily="65" charset="-128"/>
              </a:rPr>
              <a:t>。</a:t>
            </a:r>
          </a:p>
        </p:txBody>
      </p:sp>
      <p:sp>
        <p:nvSpPr>
          <p:cNvPr id="23576" name="Rectangle 4">
            <a:extLst>
              <a:ext uri="{FF2B5EF4-FFF2-40B4-BE49-F238E27FC236}">
                <a16:creationId xmlns:a16="http://schemas.microsoft.com/office/drawing/2014/main" id="{2F4E910F-D05F-029E-7C13-0CBFC965B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908050"/>
            <a:ext cx="347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anose="03000509000000000000" pitchFamily="65" charset="-128"/>
              </a:rPr>
              <a:t>議論三要素</a:t>
            </a:r>
            <a:endParaRPr lang="zh-TW" altLang="en-US" sz="3200">
              <a:ea typeface="標楷體" panose="03000509000000000000" pitchFamily="65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>
            <a:extLst>
              <a:ext uri="{FF2B5EF4-FFF2-40B4-BE49-F238E27FC236}">
                <a16:creationId xmlns:a16="http://schemas.microsoft.com/office/drawing/2014/main" id="{CA873FB3-04A6-43FA-9BB7-91ADC0E69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73238"/>
            <a:ext cx="3698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en-US" altLang="zh-TW" sz="28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endParaRPr lang="en-US" altLang="zh-TW" sz="2400" b="1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5603" name="Text Box 4">
            <a:extLst>
              <a:ext uri="{FF2B5EF4-FFF2-40B4-BE49-F238E27FC236}">
                <a16:creationId xmlns:a16="http://schemas.microsoft.com/office/drawing/2014/main" id="{408A3F1F-C20A-2210-4280-907AB0257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25604" name="Text Box 5">
            <a:extLst>
              <a:ext uri="{FF2B5EF4-FFF2-40B4-BE49-F238E27FC236}">
                <a16:creationId xmlns:a16="http://schemas.microsoft.com/office/drawing/2014/main" id="{284C03F9-8C1D-C55D-1151-9B38A4DF1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第一課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5605" name="Text Box 7">
            <a:extLst>
              <a:ext uri="{FF2B5EF4-FFF2-40B4-BE49-F238E27FC236}">
                <a16:creationId xmlns:a16="http://schemas.microsoft.com/office/drawing/2014/main" id="{02B9A2F6-2F6C-BD1E-70E0-5E333730B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" y="2420938"/>
            <a:ext cx="34242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en-US" altLang="zh-TW" sz="2800">
                <a:ea typeface="新細明體" panose="02020500000000000000" pitchFamily="18" charset="-120"/>
              </a:rPr>
              <a:t> </a:t>
            </a:r>
            <a:r>
              <a:rPr lang="zh-TW" altLang="en-US" sz="2200" b="1">
                <a:latin typeface="Times New Roman" panose="02020603050405020304" pitchFamily="18" charset="0"/>
                <a:ea typeface="新細明體" panose="02020500000000000000" pitchFamily="18" charset="-120"/>
              </a:rPr>
              <a:t>選取論據的標準</a:t>
            </a:r>
          </a:p>
        </p:txBody>
      </p:sp>
      <p:sp>
        <p:nvSpPr>
          <p:cNvPr id="25606" name="Text Box 8">
            <a:extLst>
              <a:ext uri="{FF2B5EF4-FFF2-40B4-BE49-F238E27FC236}">
                <a16:creationId xmlns:a16="http://schemas.microsoft.com/office/drawing/2014/main" id="{3AB17DF2-D432-4F03-E6F2-94A3348BE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577975"/>
            <a:ext cx="34242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en-US" altLang="zh-TW" sz="2800">
                <a:ea typeface="新細明體" panose="02020500000000000000" pitchFamily="18" charset="-120"/>
              </a:rPr>
              <a:t> </a:t>
            </a:r>
            <a:r>
              <a:rPr lang="zh-TW" altLang="en-US" sz="2400" b="1">
                <a:ea typeface="新細明體" panose="02020500000000000000" pitchFamily="18" charset="-120"/>
              </a:rPr>
              <a:t>論據</a:t>
            </a:r>
          </a:p>
        </p:txBody>
      </p:sp>
      <p:sp>
        <p:nvSpPr>
          <p:cNvPr id="93199" name="Text Box 15">
            <a:extLst>
              <a:ext uri="{FF2B5EF4-FFF2-40B4-BE49-F238E27FC236}">
                <a16:creationId xmlns:a16="http://schemas.microsoft.com/office/drawing/2014/main" id="{74262361-37F8-5049-9B5B-EDD26F076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2492375"/>
            <a:ext cx="576262" cy="392113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zh-CN"/>
          </a:p>
        </p:txBody>
      </p:sp>
      <p:sp>
        <p:nvSpPr>
          <p:cNvPr id="93200" name="Line 16">
            <a:extLst>
              <a:ext uri="{FF2B5EF4-FFF2-40B4-BE49-F238E27FC236}">
                <a16:creationId xmlns:a16="http://schemas.microsoft.com/office/drawing/2014/main" id="{7F765034-1E5D-D8AB-A2F8-43BF94506B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55875" y="2565400"/>
            <a:ext cx="792163" cy="714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3201" name="Text Box 17">
            <a:extLst>
              <a:ext uri="{FF2B5EF4-FFF2-40B4-BE49-F238E27FC236}">
                <a16:creationId xmlns:a16="http://schemas.microsoft.com/office/drawing/2014/main" id="{4C220F76-7306-8118-202C-B18E2C277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2060575"/>
            <a:ext cx="4895850" cy="7016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000" b="1">
                <a:solidFill>
                  <a:srgbClr val="FF5050"/>
                </a:solidFill>
                <a:ea typeface="標楷體" panose="03000509000000000000" pitchFamily="65" charset="-128"/>
              </a:rPr>
              <a:t>除了代表性外，所選用的例子還要具備真實性、針對性以及新穎性。</a:t>
            </a:r>
          </a:p>
        </p:txBody>
      </p:sp>
      <p:sp>
        <p:nvSpPr>
          <p:cNvPr id="25610" name="Text Box 18">
            <a:extLst>
              <a:ext uri="{FF2B5EF4-FFF2-40B4-BE49-F238E27FC236}">
                <a16:creationId xmlns:a16="http://schemas.microsoft.com/office/drawing/2014/main" id="{1517D92E-0693-6E2B-0C03-C779AEC49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3141663"/>
            <a:ext cx="85693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8"/>
              </a:rPr>
              <a:t>　　選取的論據不但要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切合論點</a:t>
            </a:r>
            <a:r>
              <a:rPr lang="zh-TW" altLang="en-US" sz="2000">
                <a:ea typeface="標楷體" panose="03000509000000000000" pitchFamily="65" charset="-128"/>
              </a:rPr>
              <a:t>，而且要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典型</a:t>
            </a:r>
            <a:r>
              <a:rPr lang="zh-TW" altLang="en-US" sz="2000">
                <a:ea typeface="標楷體" panose="03000509000000000000" pitchFamily="65" charset="-128"/>
              </a:rPr>
              <a:t>。所謂「典型」，是指所選擇的事例或語例必須具有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代表性</a:t>
            </a:r>
            <a:r>
              <a:rPr lang="zh-TW" altLang="en-US" sz="2000">
                <a:ea typeface="標楷體" panose="03000509000000000000" pitchFamily="65" charset="-128"/>
              </a:rPr>
              <a:t>，可代表普遍存在的現象，並非個別現象。</a:t>
            </a:r>
          </a:p>
        </p:txBody>
      </p:sp>
      <p:sp>
        <p:nvSpPr>
          <p:cNvPr id="93194" name="Text Box 10">
            <a:extLst>
              <a:ext uri="{FF2B5EF4-FFF2-40B4-BE49-F238E27FC236}">
                <a16:creationId xmlns:a16="http://schemas.microsoft.com/office/drawing/2014/main" id="{C1987468-337E-72F1-E647-0FE44C01D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4797425"/>
            <a:ext cx="4895850" cy="10064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000" b="1">
                <a:solidFill>
                  <a:srgbClr val="FF5050"/>
                </a:solidFill>
                <a:ea typeface="標楷體" panose="03000509000000000000" pitchFamily="65" charset="-128"/>
              </a:rPr>
              <a:t>選擇具有代表性的論據方能達到增強文章說服力的效果。如果是選取身邊的瑣事作為論據，則難以讓人信服，辯論性不強</a:t>
            </a:r>
            <a:r>
              <a:rPr lang="zh-CN" altLang="en-US" sz="2000" b="1">
                <a:solidFill>
                  <a:srgbClr val="FF5050"/>
                </a:solidFill>
                <a:ea typeface="標楷體" panose="03000509000000000000" pitchFamily="65" charset="-128"/>
              </a:rPr>
              <a:t>。</a:t>
            </a:r>
            <a:endParaRPr lang="zh-TW" altLang="en-US" sz="2000" b="1">
              <a:solidFill>
                <a:srgbClr val="FF5050"/>
              </a:solidFill>
              <a:ea typeface="標楷體" panose="03000509000000000000" pitchFamily="65" charset="-128"/>
            </a:endParaRPr>
          </a:p>
        </p:txBody>
      </p:sp>
      <p:sp>
        <p:nvSpPr>
          <p:cNvPr id="93196" name="Rectangle 12">
            <a:extLst>
              <a:ext uri="{FF2B5EF4-FFF2-40B4-BE49-F238E27FC236}">
                <a16:creationId xmlns:a16="http://schemas.microsoft.com/office/drawing/2014/main" id="{FF379C82-A4BB-478A-5629-F298B4B5B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517900"/>
            <a:ext cx="800100" cy="290513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93198" name="Line 14">
            <a:extLst>
              <a:ext uri="{FF2B5EF4-FFF2-40B4-BE49-F238E27FC236}">
                <a16:creationId xmlns:a16="http://schemas.microsoft.com/office/drawing/2014/main" id="{833150B2-1972-F0EC-D24D-3C5F24CB290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9475" y="3860800"/>
            <a:ext cx="1649413" cy="8953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5614" name="Rectangle 4">
            <a:extLst>
              <a:ext uri="{FF2B5EF4-FFF2-40B4-BE49-F238E27FC236}">
                <a16:creationId xmlns:a16="http://schemas.microsoft.com/office/drawing/2014/main" id="{EA5D3AE3-C8CB-5EFC-338E-85BD8E10F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908050"/>
            <a:ext cx="347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anose="03000509000000000000" pitchFamily="65" charset="-128"/>
              </a:rPr>
              <a:t>議論三要素</a:t>
            </a:r>
            <a:endParaRPr lang="zh-TW" altLang="en-US" sz="3200">
              <a:ea typeface="標楷體" panose="03000509000000000000" pitchFamily="65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10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10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9" grpId="0" animBg="1"/>
      <p:bldP spid="93201" grpId="0" animBg="1"/>
      <p:bldP spid="9319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7CEEDF2-0CF6-AD6B-3FBB-732A5335C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066800"/>
            <a:ext cx="4775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CN" altLang="en-US" sz="3200" b="1">
                <a:ea typeface="標楷體" panose="03000509000000000000" pitchFamily="65" charset="-128"/>
              </a:rPr>
              <a:t>課堂活動</a:t>
            </a:r>
            <a:endParaRPr lang="en-US" altLang="zh-CN" sz="3200" b="1">
              <a:latin typeface="Times New Roman" panose="02020603050405020304" pitchFamily="18" charset="0"/>
              <a:ea typeface="標楷體" panose="03000509000000000000" pitchFamily="65" charset="-128"/>
            </a:endParaRPr>
          </a:p>
        </p:txBody>
      </p:sp>
      <p:sp>
        <p:nvSpPr>
          <p:cNvPr id="97283" name="Text Box 3">
            <a:extLst>
              <a:ext uri="{FF2B5EF4-FFF2-40B4-BE49-F238E27FC236}">
                <a16:creationId xmlns:a16="http://schemas.microsoft.com/office/drawing/2014/main" id="{866AE0E3-8374-809D-8E07-C7E6326CE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844675"/>
            <a:ext cx="8424862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marL="342900" indent="-342900"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TW" altLang="en-US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針對「外傭應否有居港權」的問題提出論點和論據。</a:t>
            </a: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CCAD2C5C-B834-49C3-922C-949D85ED4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27653" name="Text Box 5">
            <a:extLst>
              <a:ext uri="{FF2B5EF4-FFF2-40B4-BE49-F238E27FC236}">
                <a16:creationId xmlns:a16="http://schemas.microsoft.com/office/drawing/2014/main" id="{EC258D5A-ABD1-C55D-68BC-F23D07014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第一課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7654" name="Rectangle 9">
            <a:extLst>
              <a:ext uri="{FF2B5EF4-FFF2-40B4-BE49-F238E27FC236}">
                <a16:creationId xmlns:a16="http://schemas.microsoft.com/office/drawing/2014/main" id="{0BF322A4-D855-3F4A-45EC-CC511D2CD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708275"/>
            <a:ext cx="4535487" cy="27368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97290" name="AutoShape 10">
            <a:extLst>
              <a:ext uri="{FF2B5EF4-FFF2-40B4-BE49-F238E27FC236}">
                <a16:creationId xmlns:a16="http://schemas.microsoft.com/office/drawing/2014/main" id="{F6741445-BE3B-C49D-3E36-222361F08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4149725"/>
            <a:ext cx="2520950" cy="1296988"/>
          </a:xfrm>
          <a:prstGeom prst="wedgeRectCallout">
            <a:avLst>
              <a:gd name="adj1" fmla="val -73176"/>
              <a:gd name="adj2" fmla="val -60"/>
            </a:avLst>
          </a:prstGeom>
          <a:solidFill>
            <a:srgbClr val="CCFFCC"/>
          </a:solidFill>
          <a:ln>
            <a:noFill/>
          </a:ln>
          <a:effectLst>
            <a:prstShdw prst="shdw17" dist="17961" dir="2700000">
              <a:srgbClr val="7A997A"/>
            </a:prstShdw>
          </a:effectLst>
          <a:extLs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000">
                <a:ea typeface="標楷體" panose="03000509000000000000" pitchFamily="65" charset="-128"/>
              </a:rPr>
              <a:t>我認為外傭沒有居港權。因為他們並不符合申請永久居留的條件。</a:t>
            </a:r>
          </a:p>
        </p:txBody>
      </p:sp>
      <p:sp>
        <p:nvSpPr>
          <p:cNvPr id="97291" name="AutoShape 11">
            <a:extLst>
              <a:ext uri="{FF2B5EF4-FFF2-40B4-BE49-F238E27FC236}">
                <a16:creationId xmlns:a16="http://schemas.microsoft.com/office/drawing/2014/main" id="{3DD6FC4B-5F03-DEB5-A5E6-6AFBD54F4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2781300"/>
            <a:ext cx="2736850" cy="1079500"/>
          </a:xfrm>
          <a:prstGeom prst="wedgeRectCallout">
            <a:avLst>
              <a:gd name="adj1" fmla="val -66648"/>
              <a:gd name="adj2" fmla="val -11616"/>
            </a:avLst>
          </a:prstGeom>
          <a:solidFill>
            <a:srgbClr val="FFFF99"/>
          </a:solidFill>
          <a:ln>
            <a:noFill/>
          </a:ln>
          <a:effectLst>
            <a:prstShdw prst="shdw17" dist="17961" dir="2700000">
              <a:srgbClr val="99995C"/>
            </a:prstShdw>
          </a:effectLst>
          <a:extLs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2000">
                <a:ea typeface="標楷體" panose="03000509000000000000" pitchFamily="65" charset="-128"/>
              </a:rPr>
              <a:t>我認為外傭應該有居港權。因為人人平等，我們不應該歧視外傭。</a:t>
            </a:r>
          </a:p>
        </p:txBody>
      </p:sp>
      <p:sp>
        <p:nvSpPr>
          <p:cNvPr id="27657" name="AutoShape 12">
            <a:hlinkClick r:id="rId3" action="ppaction://hlinksldjump"/>
            <a:extLst>
              <a:ext uri="{FF2B5EF4-FFF2-40B4-BE49-F238E27FC236}">
                <a16:creationId xmlns:a16="http://schemas.microsoft.com/office/drawing/2014/main" id="{7CC822CA-99C1-4AC6-8408-6E6E83311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6308725"/>
            <a:ext cx="663575" cy="388938"/>
          </a:xfrm>
          <a:prstGeom prst="flowChartAlternateProcess">
            <a:avLst/>
          </a:prstGeom>
          <a:gradFill rotWithShape="1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rgbClr val="007A99"/>
            </a:prst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r>
              <a:rPr lang="zh-TW" altLang="en-US" b="1">
                <a:ea typeface="新細明體" panose="02020500000000000000" pitchFamily="18" charset="-120"/>
              </a:rPr>
              <a:t>返回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0" grpId="0" animBg="1"/>
      <p:bldP spid="972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44" name="Group 12">
            <a:extLst>
              <a:ext uri="{FF2B5EF4-FFF2-40B4-BE49-F238E27FC236}">
                <a16:creationId xmlns:a16="http://schemas.microsoft.com/office/drawing/2014/main" id="{65344459-BAE2-9E86-4304-2F6BFA0F9E78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2276475"/>
            <a:ext cx="8207375" cy="3919538"/>
            <a:chOff x="340" y="1842"/>
            <a:chExt cx="5125" cy="1770"/>
          </a:xfrm>
        </p:grpSpPr>
        <p:pic>
          <p:nvPicPr>
            <p:cNvPr id="28681" name="Picture 9">
              <a:extLst>
                <a:ext uri="{FF2B5EF4-FFF2-40B4-BE49-F238E27FC236}">
                  <a16:creationId xmlns:a16="http://schemas.microsoft.com/office/drawing/2014/main" id="{E78B1E52-40A3-EC8B-67DD-FF8A5B1BEC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97" t="47107" r="15442" b="9499"/>
            <a:stretch>
              <a:fillRect/>
            </a:stretch>
          </p:blipFill>
          <p:spPr bwMode="auto">
            <a:xfrm>
              <a:off x="612" y="1918"/>
              <a:ext cx="4853" cy="1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82" name="Text Box 10">
              <a:extLst>
                <a:ext uri="{FF2B5EF4-FFF2-40B4-BE49-F238E27FC236}">
                  <a16:creationId xmlns:a16="http://schemas.microsoft.com/office/drawing/2014/main" id="{10402623-D707-06D0-9967-0E437A60E2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" y="1842"/>
              <a:ext cx="2086" cy="1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 algn="ctr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zh-CN" altLang="zh-CN"/>
            </a:p>
          </p:txBody>
        </p:sp>
        <p:sp>
          <p:nvSpPr>
            <p:cNvPr id="28683" name="Text Box 11">
              <a:extLst>
                <a:ext uri="{FF2B5EF4-FFF2-40B4-BE49-F238E27FC236}">
                  <a16:creationId xmlns:a16="http://schemas.microsoft.com/office/drawing/2014/main" id="{F4DC3E00-78EB-19EA-08CD-F6CF9B13A2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3430"/>
              <a:ext cx="318" cy="1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 algn="ctr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zh-CN" altLang="zh-CN"/>
            </a:p>
          </p:txBody>
        </p:sp>
      </p:grpSp>
      <p:sp>
        <p:nvSpPr>
          <p:cNvPr id="28675" name="Text Box 2">
            <a:extLst>
              <a:ext uri="{FF2B5EF4-FFF2-40B4-BE49-F238E27FC236}">
                <a16:creationId xmlns:a16="http://schemas.microsoft.com/office/drawing/2014/main" id="{EEDEAB05-4D10-DB8F-1880-A8E10ED0C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484313"/>
            <a:ext cx="34242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en-US" altLang="zh-TW" sz="2800">
                <a:ea typeface="新細明體" panose="02020500000000000000" pitchFamily="18" charset="-120"/>
              </a:rPr>
              <a:t> </a:t>
            </a:r>
            <a:r>
              <a:rPr lang="zh-TW" altLang="en-US" sz="2400" b="1">
                <a:ea typeface="新細明體" panose="02020500000000000000" pitchFamily="18" charset="-120"/>
              </a:rPr>
              <a:t>論證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2B1E5288-CE46-BBD3-6244-37F7D6F21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81075"/>
            <a:ext cx="347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anose="03000509000000000000" pitchFamily="65" charset="-128"/>
              </a:rPr>
              <a:t>議論三要素</a:t>
            </a:r>
            <a:endParaRPr lang="zh-TW" altLang="en-US" sz="3200">
              <a:ea typeface="標楷體" panose="03000509000000000000" pitchFamily="65" charset="-128"/>
            </a:endParaRPr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BE2D615F-34AA-27C6-471C-C2E5169F7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第一課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8678" name="Text Box 5">
            <a:extLst>
              <a:ext uri="{FF2B5EF4-FFF2-40B4-BE49-F238E27FC236}">
                <a16:creationId xmlns:a16="http://schemas.microsoft.com/office/drawing/2014/main" id="{FA2C8AF6-3E69-1437-670E-33B4A5B95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28679" name="Text Box 13">
            <a:extLst>
              <a:ext uri="{FF2B5EF4-FFF2-40B4-BE49-F238E27FC236}">
                <a16:creationId xmlns:a16="http://schemas.microsoft.com/office/drawing/2014/main" id="{D382C008-E55E-69FF-0C48-63DFA32DB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1916113"/>
            <a:ext cx="8135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8"/>
              </a:rPr>
              <a:t>　　議論文常運用不同的方法來論證論點，論證方法主要有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舉例論證</a:t>
            </a:r>
            <a:r>
              <a:rPr lang="zh-TW" altLang="en-US" sz="2000">
                <a:ea typeface="標楷體" panose="03000509000000000000" pitchFamily="65" charset="-128"/>
              </a:rPr>
              <a:t>、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引用論證</a:t>
            </a:r>
            <a:r>
              <a:rPr lang="zh-TW" altLang="en-US" sz="2000">
                <a:ea typeface="標楷體" panose="03000509000000000000" pitchFamily="65" charset="-128"/>
              </a:rPr>
              <a:t>、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比喻論證</a:t>
            </a:r>
            <a:r>
              <a:rPr lang="zh-TW" altLang="en-US" sz="2000">
                <a:ea typeface="標楷體" panose="03000509000000000000" pitchFamily="65" charset="-128"/>
              </a:rPr>
              <a:t>、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類比論證</a:t>
            </a:r>
            <a:r>
              <a:rPr lang="zh-TW" altLang="en-US" sz="2000">
                <a:ea typeface="標楷體" panose="03000509000000000000" pitchFamily="65" charset="-128"/>
              </a:rPr>
              <a:t>、</a:t>
            </a:r>
            <a:r>
              <a:rPr lang="zh-TW" altLang="en-US" sz="2000" b="1">
                <a:solidFill>
                  <a:srgbClr val="FF6600"/>
                </a:solidFill>
                <a:ea typeface="標楷體" panose="03000509000000000000" pitchFamily="65" charset="-128"/>
              </a:rPr>
              <a:t>對比論證</a:t>
            </a:r>
            <a:r>
              <a:rPr lang="zh-TW" altLang="en-US" sz="2000">
                <a:ea typeface="標楷體" panose="03000509000000000000" pitchFamily="65" charset="-128"/>
              </a:rPr>
              <a:t>等。</a:t>
            </a:r>
          </a:p>
        </p:txBody>
      </p:sp>
      <p:sp>
        <p:nvSpPr>
          <p:cNvPr id="28680" name="AutoShape 14">
            <a:hlinkClick r:id="rId4" action="ppaction://hlinksldjump"/>
            <a:extLst>
              <a:ext uri="{FF2B5EF4-FFF2-40B4-BE49-F238E27FC236}">
                <a16:creationId xmlns:a16="http://schemas.microsoft.com/office/drawing/2014/main" id="{610FC20D-8F73-FF57-9EF8-20EAA80A8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6308725"/>
            <a:ext cx="663575" cy="388938"/>
          </a:xfrm>
          <a:prstGeom prst="flowChartAlternateProcess">
            <a:avLst/>
          </a:prstGeom>
          <a:gradFill rotWithShape="1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rgbClr val="007A99"/>
            </a:prst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r>
              <a:rPr lang="zh-TW" altLang="en-US" b="1">
                <a:ea typeface="新細明體" panose="02020500000000000000" pitchFamily="18" charset="-120"/>
              </a:rPr>
              <a:t>返回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9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>
            <a:extLst>
              <a:ext uri="{FF2B5EF4-FFF2-40B4-BE49-F238E27FC236}">
                <a16:creationId xmlns:a16="http://schemas.microsoft.com/office/drawing/2014/main" id="{F27B1E69-8766-544D-70B2-E095A5062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027238"/>
            <a:ext cx="45720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lnSpc>
                <a:spcPct val="130000"/>
              </a:lnSpc>
            </a:pPr>
            <a:r>
              <a:rPr lang="zh-TW" altLang="en-US" sz="2400" b="1">
                <a:latin typeface="Verdana" panose="020B0604030504040204" pitchFamily="34" charset="0"/>
                <a:ea typeface="新細明體" panose="02020500000000000000" pitchFamily="18" charset="-120"/>
              </a:rPr>
              <a:t>範文題目一：</a:t>
            </a:r>
          </a:p>
          <a:p>
            <a:pPr algn="l" eaLnBrk="1" hangingPunct="1">
              <a:lnSpc>
                <a:spcPct val="130000"/>
              </a:lnSpc>
            </a:pPr>
            <a:r>
              <a:rPr lang="zh-TW" altLang="en-US" sz="2400" b="1">
                <a:latin typeface="Verdana" panose="020B0604030504040204" pitchFamily="34" charset="0"/>
                <a:ea typeface="標楷體" panose="03000509000000000000" pitchFamily="65" charset="-128"/>
              </a:rPr>
              <a:t>成功始於嘗試</a:t>
            </a:r>
          </a:p>
        </p:txBody>
      </p:sp>
      <p:sp>
        <p:nvSpPr>
          <p:cNvPr id="52230" name="Oval 6">
            <a:extLst>
              <a:ext uri="{FF2B5EF4-FFF2-40B4-BE49-F238E27FC236}">
                <a16:creationId xmlns:a16="http://schemas.microsoft.com/office/drawing/2014/main" id="{22444CB6-BFFA-03A8-D37B-7FE0F9491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565400"/>
            <a:ext cx="720725" cy="50482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2231" name="AutoShape 7">
            <a:extLst>
              <a:ext uri="{FF2B5EF4-FFF2-40B4-BE49-F238E27FC236}">
                <a16:creationId xmlns:a16="http://schemas.microsoft.com/office/drawing/2014/main" id="{98E9ECF4-D163-C5CC-DC67-1210A60CA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3284538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2232" name="Text Box 8">
            <a:extLst>
              <a:ext uri="{FF2B5EF4-FFF2-40B4-BE49-F238E27FC236}">
                <a16:creationId xmlns:a16="http://schemas.microsoft.com/office/drawing/2014/main" id="{49AE305A-297A-8006-F374-9800DCCF8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3644900"/>
            <a:ext cx="3884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1.</a:t>
            </a:r>
            <a:r>
              <a:rPr lang="en-US" altLang="zh-TW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找出關鍵字詞：嘗試</a:t>
            </a:r>
          </a:p>
        </p:txBody>
      </p:sp>
      <p:sp>
        <p:nvSpPr>
          <p:cNvPr id="52233" name="AutoShape 9">
            <a:extLst>
              <a:ext uri="{FF2B5EF4-FFF2-40B4-BE49-F238E27FC236}">
                <a16:creationId xmlns:a16="http://schemas.microsoft.com/office/drawing/2014/main" id="{D065885B-4BDE-4F41-E2C4-601AA1F6961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149350" y="4162425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2234" name="Text Box 10">
            <a:extLst>
              <a:ext uri="{FF2B5EF4-FFF2-40B4-BE49-F238E27FC236}">
                <a16:creationId xmlns:a16="http://schemas.microsoft.com/office/drawing/2014/main" id="{2132B936-B11C-655D-DC65-2AADC5F66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52963"/>
            <a:ext cx="381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2.</a:t>
            </a:r>
            <a:r>
              <a:rPr lang="en-US" altLang="zh-TW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根據</a:t>
            </a:r>
            <a:r>
              <a:rPr lang="zh-CN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寫作</a:t>
            </a:r>
            <a:r>
              <a:rPr lang="zh-TW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重點聯想具體</a:t>
            </a:r>
            <a:endParaRPr lang="zh-TW" altLang="zh-CN" sz="2400">
              <a:solidFill>
                <a:srgbClr val="FF0000"/>
              </a:solidFill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/>
            <a:r>
              <a:rPr lang="zh-TW" altLang="zh-CN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zh-CN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solidFill>
                  <a:srgbClr val="FF0000"/>
                </a:solidFill>
                <a:latin typeface="Verdana" panose="020B0604030504040204" pitchFamily="34" charset="0"/>
                <a:ea typeface="標楷體" panose="03000509000000000000" pitchFamily="65" charset="-128"/>
              </a:rPr>
              <a:t>內容</a:t>
            </a:r>
          </a:p>
        </p:txBody>
      </p:sp>
      <p:sp>
        <p:nvSpPr>
          <p:cNvPr id="52235" name="AutoShape 11">
            <a:extLst>
              <a:ext uri="{FF2B5EF4-FFF2-40B4-BE49-F238E27FC236}">
                <a16:creationId xmlns:a16="http://schemas.microsoft.com/office/drawing/2014/main" id="{D444D4D7-CA29-4D66-7522-A323B2EA7CEE}"/>
              </a:ext>
            </a:extLst>
          </p:cNvPr>
          <p:cNvSpPr>
            <a:spLocks/>
          </p:cNvSpPr>
          <p:nvPr/>
        </p:nvSpPr>
        <p:spPr bwMode="auto">
          <a:xfrm>
            <a:off x="4137025" y="1125538"/>
            <a:ext cx="506413" cy="4464050"/>
          </a:xfrm>
          <a:prstGeom prst="leftBrace">
            <a:avLst>
              <a:gd name="adj1" fmla="val 73459"/>
              <a:gd name="adj2" fmla="val 82755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2236" name="Text Box 12">
            <a:extLst>
              <a:ext uri="{FF2B5EF4-FFF2-40B4-BE49-F238E27FC236}">
                <a16:creationId xmlns:a16="http://schemas.microsoft.com/office/drawing/2014/main" id="{C9E94BF4-D2AC-E242-A061-80C816400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981075"/>
            <a:ext cx="3810000" cy="485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30000"/>
              </a:spcBef>
            </a:pPr>
            <a:r>
              <a:rPr kumimoji="0" lang="zh-TW" altLang="en-US" sz="2000" b="1">
                <a:latin typeface="Verdana" panose="020B0604030504040204" pitchFamily="34" charset="0"/>
                <a:ea typeface="新細明體" panose="02020500000000000000" pitchFamily="18" charset="-120"/>
              </a:rPr>
              <a:t>分論</a:t>
            </a:r>
            <a:r>
              <a:rPr lang="zh-TW" altLang="en-US" sz="2000" b="1">
                <a:latin typeface="Verdana" panose="020B0604030504040204" pitchFamily="34" charset="0"/>
                <a:ea typeface="新細明體" panose="02020500000000000000" pitchFamily="18" charset="-120"/>
              </a:rPr>
              <a:t>點：</a:t>
            </a:r>
          </a:p>
          <a:p>
            <a:pPr algn="l" eaLnBrk="1" hangingPunct="1">
              <a:spcBef>
                <a:spcPct val="10000"/>
              </a:spcBef>
            </a:pPr>
            <a:r>
              <a: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rPr>
              <a:t>成功始於嘗試？嘗試的作用？成功的方法</a:t>
            </a:r>
            <a:r>
              <a:rPr kumimoji="0" lang="en-US" altLang="zh-TW" sz="2000">
                <a:latin typeface="標楷體" panose="03000509000000000000" pitchFamily="65" charset="-128"/>
                <a:ea typeface="標楷體" panose="03000509000000000000" pitchFamily="65" charset="-128"/>
              </a:rPr>
              <a:t>……</a:t>
            </a:r>
            <a:endParaRPr kumimoji="0" lang="en-US" altLang="zh-TW" sz="2000"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>
              <a:lnSpc>
                <a:spcPct val="50000"/>
              </a:lnSpc>
              <a:spcBef>
                <a:spcPct val="10000"/>
              </a:spcBef>
            </a:pPr>
            <a:endParaRPr kumimoji="0" lang="en-US" altLang="zh-TW" sz="2000"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>
              <a:spcBef>
                <a:spcPct val="10000"/>
              </a:spcBef>
            </a:pPr>
            <a:r>
              <a:rPr kumimoji="0" lang="zh-TW" altLang="en-US" sz="2000" b="1">
                <a:latin typeface="Verdana" panose="020B0604030504040204" pitchFamily="34" charset="0"/>
                <a:ea typeface="新細明體" panose="02020500000000000000" pitchFamily="18" charset="-120"/>
              </a:rPr>
              <a:t>論據：</a:t>
            </a:r>
            <a:endParaRPr lang="zh-TW" altLang="en-US" sz="2000" b="1"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 algn="l" eaLnBrk="1" hangingPunct="1">
              <a:spcBef>
                <a:spcPct val="10000"/>
              </a:spcBef>
            </a:pPr>
            <a:r>
              <a:rPr lang="en-US" altLang="zh-TW" sz="2000" b="1">
                <a:latin typeface="Verdana" panose="020B0604030504040204" pitchFamily="34" charset="0"/>
                <a:ea typeface="新細明體" panose="02020500000000000000" pitchFamily="18" charset="-120"/>
              </a:rPr>
              <a:t>1. </a:t>
            </a:r>
            <a:r>
              <a:rPr lang="zh-TW" altLang="en-US" sz="2000" b="1">
                <a:latin typeface="Verdana" panose="020B0604030504040204" pitchFamily="34" charset="0"/>
                <a:ea typeface="新細明體" panose="02020500000000000000" pitchFamily="18" charset="-120"/>
              </a:rPr>
              <a:t>事實論據</a:t>
            </a:r>
          </a:p>
          <a:p>
            <a:pPr algn="l" eaLnBrk="1" hangingPunct="1">
              <a:spcBef>
                <a:spcPct val="10000"/>
              </a:spcBef>
            </a:pPr>
            <a:r>
              <a: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rPr>
              <a:t>名人的例子？新聞報導的例子？自己的親身體驗</a:t>
            </a:r>
            <a:r>
              <a:rPr kumimoji="0" lang="en-US" altLang="zh-TW" sz="2000">
                <a:latin typeface="標楷體" panose="03000509000000000000" pitchFamily="65" charset="-128"/>
                <a:ea typeface="標楷體" panose="03000509000000000000" pitchFamily="65" charset="-128"/>
              </a:rPr>
              <a:t>……</a:t>
            </a:r>
            <a:endParaRPr kumimoji="0" lang="en-US" altLang="zh-TW" sz="2000"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>
              <a:spcBef>
                <a:spcPct val="10000"/>
              </a:spcBef>
            </a:pPr>
            <a:endParaRPr kumimoji="0" lang="en-US" altLang="zh-TW" sz="2000"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>
              <a:spcBef>
                <a:spcPct val="10000"/>
              </a:spcBef>
            </a:pPr>
            <a:r>
              <a:rPr lang="en-US" altLang="zh-TW" sz="2000" b="1">
                <a:latin typeface="Verdana" panose="020B0604030504040204" pitchFamily="34" charset="0"/>
                <a:ea typeface="新細明體" panose="02020500000000000000" pitchFamily="18" charset="-120"/>
              </a:rPr>
              <a:t>2. </a:t>
            </a:r>
            <a:r>
              <a:rPr lang="zh-TW" altLang="en-US" sz="2000" b="1">
                <a:latin typeface="Verdana" panose="020B0604030504040204" pitchFamily="34" charset="0"/>
                <a:ea typeface="新細明體" panose="02020500000000000000" pitchFamily="18" charset="-120"/>
              </a:rPr>
              <a:t>道理論據</a:t>
            </a:r>
          </a:p>
          <a:p>
            <a:pPr algn="l" eaLnBrk="1" hangingPunct="1">
              <a:spcBef>
                <a:spcPct val="10000"/>
              </a:spcBef>
            </a:pPr>
            <a:r>
              <a:rPr kumimoji="0" lang="zh-TW" altLang="en-US" sz="2000">
                <a:ea typeface="標楷體" panose="03000509000000000000" pitchFamily="65" charset="-128"/>
              </a:rPr>
              <a:t>名人名言？俗語？諺語</a:t>
            </a:r>
            <a:r>
              <a:rPr kumimoji="0" lang="en-US" altLang="zh-TW" sz="2000">
                <a:latin typeface="標楷體" panose="03000509000000000000" pitchFamily="65" charset="-128"/>
                <a:ea typeface="標楷體" panose="03000509000000000000" pitchFamily="65" charset="-128"/>
              </a:rPr>
              <a:t>……</a:t>
            </a:r>
            <a:endParaRPr kumimoji="0" lang="en-US" altLang="zh-TW" sz="2000">
              <a:ea typeface="標楷體" panose="03000509000000000000" pitchFamily="65" charset="-128"/>
            </a:endParaRPr>
          </a:p>
          <a:p>
            <a:pPr algn="l" eaLnBrk="1" hangingPunct="1">
              <a:spcBef>
                <a:spcPct val="10000"/>
              </a:spcBef>
            </a:pPr>
            <a:endParaRPr kumimoji="0" lang="en-US" altLang="zh-TW" sz="2000">
              <a:ea typeface="標楷體" panose="03000509000000000000" pitchFamily="65" charset="-128"/>
            </a:endParaRPr>
          </a:p>
          <a:p>
            <a:pPr algn="l" eaLnBrk="1" hangingPunct="1">
              <a:spcBef>
                <a:spcPct val="10000"/>
              </a:spcBef>
            </a:pPr>
            <a:r>
              <a:rPr kumimoji="0" lang="zh-TW" altLang="en-US" sz="2000" b="1">
                <a:latin typeface="Verdana" panose="020B0604030504040204" pitchFamily="34" charset="0"/>
                <a:ea typeface="新細明體" panose="02020500000000000000" pitchFamily="18" charset="-120"/>
              </a:rPr>
              <a:t>論證方法：</a:t>
            </a:r>
          </a:p>
          <a:p>
            <a:pPr algn="l" eaLnBrk="1" hangingPunct="1">
              <a:spcBef>
                <a:spcPct val="10000"/>
              </a:spcBef>
            </a:pPr>
            <a:r>
              <a:rPr kumimoji="0" lang="zh-TW" altLang="en-US" sz="2000">
                <a:ea typeface="標楷體" panose="03000509000000000000" pitchFamily="65" charset="-128"/>
              </a:rPr>
              <a:t>舉例論證？引用論證？對比論證</a:t>
            </a:r>
            <a:r>
              <a:rPr kumimoji="0" lang="en-US" altLang="zh-TW" sz="2000">
                <a:latin typeface="標楷體" panose="03000509000000000000" pitchFamily="65" charset="-128"/>
                <a:ea typeface="標楷體" panose="03000509000000000000" pitchFamily="65" charset="-128"/>
              </a:rPr>
              <a:t>……</a:t>
            </a:r>
            <a:endParaRPr kumimoji="0" lang="en-US" altLang="zh-TW" sz="2000">
              <a:ea typeface="標楷體" panose="03000509000000000000" pitchFamily="65" charset="-128"/>
            </a:endParaRPr>
          </a:p>
        </p:txBody>
      </p:sp>
      <p:sp>
        <p:nvSpPr>
          <p:cNvPr id="30730" name="Text Box 13">
            <a:extLst>
              <a:ext uri="{FF2B5EF4-FFF2-40B4-BE49-F238E27FC236}">
                <a16:creationId xmlns:a16="http://schemas.microsoft.com/office/drawing/2014/main" id="{D1CB68BF-E15D-E6CA-2C4C-6D1953695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30731" name="Rectangle 15">
            <a:extLst>
              <a:ext uri="{FF2B5EF4-FFF2-40B4-BE49-F238E27FC236}">
                <a16:creationId xmlns:a16="http://schemas.microsoft.com/office/drawing/2014/main" id="{38DC774A-DBAD-F0F6-6960-F8C4B9E7B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066800"/>
            <a:ext cx="2819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anose="03000509000000000000" pitchFamily="65" charset="-128"/>
              </a:rPr>
              <a:t>題目點撥</a:t>
            </a:r>
            <a:endParaRPr lang="zh-TW" altLang="en-US" sz="3200">
              <a:ea typeface="標楷體" panose="03000509000000000000" pitchFamily="65" charset="-128"/>
            </a:endParaRPr>
          </a:p>
        </p:txBody>
      </p:sp>
      <p:sp>
        <p:nvSpPr>
          <p:cNvPr id="30732" name="Text Box 16">
            <a:extLst>
              <a:ext uri="{FF2B5EF4-FFF2-40B4-BE49-F238E27FC236}">
                <a16:creationId xmlns:a16="http://schemas.microsoft.com/office/drawing/2014/main" id="{48372854-03D4-B1B7-E5B7-8D59742C5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第一課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0733" name="Rectangle 17">
            <a:extLst>
              <a:ext uri="{FF2B5EF4-FFF2-40B4-BE49-F238E27FC236}">
                <a16:creationId xmlns:a16="http://schemas.microsoft.com/office/drawing/2014/main" id="{8CDE0F1E-FEA2-B19B-87BE-993ECAC07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1231900"/>
            <a:ext cx="22542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CN" altLang="en-US" sz="20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配合內文Ｐ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10</a:t>
            </a:r>
            <a:r>
              <a:rPr lang="en-US" altLang="zh-TW" sz="20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2</a:t>
            </a:r>
            <a:endParaRPr lang="en-US" altLang="zh-CN" sz="200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/>
      <p:bldP spid="52234" grpId="0"/>
      <p:bldP spid="522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>
            <a:extLst>
              <a:ext uri="{FF2B5EF4-FFF2-40B4-BE49-F238E27FC236}">
                <a16:creationId xmlns:a16="http://schemas.microsoft.com/office/drawing/2014/main" id="{3A888F64-7AA5-5238-56B9-31C5A2F65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032000"/>
            <a:ext cx="45720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lnSpc>
                <a:spcPct val="130000"/>
              </a:lnSpc>
            </a:pPr>
            <a:r>
              <a:rPr lang="zh-TW" altLang="en-US" sz="2400" b="1">
                <a:latin typeface="Verdana" panose="020B0604030504040204" pitchFamily="34" charset="0"/>
                <a:ea typeface="新細明體" panose="02020500000000000000" pitchFamily="18" charset="-120"/>
              </a:rPr>
              <a:t>範文題目二：</a:t>
            </a:r>
          </a:p>
          <a:p>
            <a:pPr algn="l" eaLnBrk="1" hangingPunct="1">
              <a:lnSpc>
                <a:spcPct val="130000"/>
              </a:lnSpc>
            </a:pPr>
            <a:r>
              <a:rPr lang="zh-TW" altLang="en-US" sz="2400" b="1">
                <a:latin typeface="Verdana" panose="020B0604030504040204" pitchFamily="34" charset="0"/>
                <a:ea typeface="標楷體" panose="03000509000000000000" pitchFamily="65" charset="-128"/>
              </a:rPr>
              <a:t>談談良好的學習習慣</a:t>
            </a:r>
          </a:p>
        </p:txBody>
      </p:sp>
      <p:sp>
        <p:nvSpPr>
          <p:cNvPr id="31747" name="Oval 6">
            <a:extLst>
              <a:ext uri="{FF2B5EF4-FFF2-40B4-BE49-F238E27FC236}">
                <a16:creationId xmlns:a16="http://schemas.microsoft.com/office/drawing/2014/main" id="{FA9982B1-F74F-941F-0E1A-394E41335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627313"/>
            <a:ext cx="1368425" cy="431800"/>
          </a:xfrm>
          <a:prstGeom prst="ellipse">
            <a:avLst/>
          </a:prstGeom>
          <a:noFill/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1748" name="AutoShape 7">
            <a:extLst>
              <a:ext uri="{FF2B5EF4-FFF2-40B4-BE49-F238E27FC236}">
                <a16:creationId xmlns:a16="http://schemas.microsoft.com/office/drawing/2014/main" id="{D02C2A62-31BF-CE48-604D-2A00D54DD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850" y="32131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1749" name="Text Box 8">
            <a:extLst>
              <a:ext uri="{FF2B5EF4-FFF2-40B4-BE49-F238E27FC236}">
                <a16:creationId xmlns:a16="http://schemas.microsoft.com/office/drawing/2014/main" id="{639221BB-386B-EC35-D64F-190CDB2A9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3573463"/>
            <a:ext cx="3957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標楷體" panose="03000509000000000000" pitchFamily="65" charset="-128"/>
              </a:rPr>
              <a:t>1.</a:t>
            </a:r>
            <a:r>
              <a:rPr lang="en-US" altLang="zh-TW" sz="2400"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找出關鍵字詞：學習習慣</a:t>
            </a:r>
          </a:p>
        </p:txBody>
      </p:sp>
      <p:sp>
        <p:nvSpPr>
          <p:cNvPr id="31750" name="AutoShape 9">
            <a:extLst>
              <a:ext uri="{FF2B5EF4-FFF2-40B4-BE49-F238E27FC236}">
                <a16:creationId xmlns:a16="http://schemas.microsoft.com/office/drawing/2014/main" id="{687BA330-1855-8A65-3ED0-66854B0F2D9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546225" y="4043363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1751" name="Text Box 10">
            <a:extLst>
              <a:ext uri="{FF2B5EF4-FFF2-40B4-BE49-F238E27FC236}">
                <a16:creationId xmlns:a16="http://schemas.microsoft.com/office/drawing/2014/main" id="{5DCFCA41-2D48-F944-C4EF-A1096CA51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508500"/>
            <a:ext cx="381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標楷體" panose="03000509000000000000" pitchFamily="65" charset="-128"/>
              </a:rPr>
              <a:t>2.</a:t>
            </a:r>
            <a:r>
              <a:rPr lang="en-US" altLang="zh-TW" sz="2400"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根據</a:t>
            </a:r>
            <a:r>
              <a:rPr lang="zh-CN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寫作</a:t>
            </a:r>
            <a:r>
              <a:rPr lang="zh-TW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重點聯想具體</a:t>
            </a:r>
            <a:endParaRPr lang="zh-TW" altLang="zh-CN" sz="2400">
              <a:latin typeface="Verdana" panose="020B0604030504040204" pitchFamily="34" charset="0"/>
              <a:ea typeface="標楷體" panose="03000509000000000000" pitchFamily="65" charset="-128"/>
            </a:endParaRPr>
          </a:p>
          <a:p>
            <a:pPr algn="l" eaLnBrk="1" hangingPunct="1"/>
            <a:r>
              <a:rPr lang="zh-TW" altLang="zh-CN" sz="2400"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zh-CN" sz="2400">
                <a:latin typeface="Verdana" panose="020B0604030504040204" pitchFamily="34" charset="0"/>
                <a:ea typeface="標楷體" panose="03000509000000000000" pitchFamily="65" charset="-128"/>
              </a:rPr>
              <a:t> </a:t>
            </a:r>
            <a:r>
              <a:rPr lang="zh-TW" altLang="en-US" sz="2400">
                <a:latin typeface="Verdana" panose="020B0604030504040204" pitchFamily="34" charset="0"/>
                <a:ea typeface="標楷體" panose="03000509000000000000" pitchFamily="65" charset="-128"/>
              </a:rPr>
              <a:t>內容（請填充完整）</a:t>
            </a:r>
          </a:p>
        </p:txBody>
      </p:sp>
      <p:sp>
        <p:nvSpPr>
          <p:cNvPr id="31752" name="Text Box 22">
            <a:extLst>
              <a:ext uri="{FF2B5EF4-FFF2-40B4-BE49-F238E27FC236}">
                <a16:creationId xmlns:a16="http://schemas.microsoft.com/office/drawing/2014/main" id="{591467A4-45DE-A90E-B0EA-0B670C101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98425"/>
            <a:ext cx="4773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  <a:ea typeface="新細明體" panose="02020500000000000000" pitchFamily="18" charset="-120"/>
              </a:rPr>
              <a:t>初中課室作文（中一）</a:t>
            </a:r>
          </a:p>
        </p:txBody>
      </p:sp>
      <p:sp>
        <p:nvSpPr>
          <p:cNvPr id="31753" name="Rectangle 24">
            <a:extLst>
              <a:ext uri="{FF2B5EF4-FFF2-40B4-BE49-F238E27FC236}">
                <a16:creationId xmlns:a16="http://schemas.microsoft.com/office/drawing/2014/main" id="{FFF165AB-EF21-180A-53F3-87892A188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066800"/>
            <a:ext cx="2819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TW" altLang="en-US" sz="3200" b="1">
                <a:ea typeface="標楷體" panose="03000509000000000000" pitchFamily="65" charset="-128"/>
              </a:rPr>
              <a:t>題目點撥</a:t>
            </a:r>
            <a:endParaRPr lang="zh-TW" altLang="en-US" sz="3200">
              <a:ea typeface="標楷體" panose="03000509000000000000" pitchFamily="65" charset="-128"/>
            </a:endParaRPr>
          </a:p>
        </p:txBody>
      </p:sp>
      <p:sp>
        <p:nvSpPr>
          <p:cNvPr id="31754" name="Text Box 26">
            <a:extLst>
              <a:ext uri="{FF2B5EF4-FFF2-40B4-BE49-F238E27FC236}">
                <a16:creationId xmlns:a16="http://schemas.microsoft.com/office/drawing/2014/main" id="{E5920449-543F-0CA5-1FAD-A8B70C28D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88913"/>
            <a:ext cx="3059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單元五 </a:t>
            </a:r>
            <a:r>
              <a:rPr lang="zh-TW" altLang="zh-CN" sz="2800" b="1">
                <a:latin typeface="Tahom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lang="zh-CN" altLang="en-US" sz="2800" b="1">
                <a:latin typeface="Tahoma" panose="020B0604030504040204" pitchFamily="34" charset="0"/>
                <a:ea typeface="新細明體" panose="02020500000000000000" pitchFamily="18" charset="-120"/>
              </a:rPr>
              <a:t>第一課</a:t>
            </a:r>
            <a:endParaRPr lang="zh-TW" altLang="en-US" sz="2800" b="1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grpSp>
        <p:nvGrpSpPr>
          <p:cNvPr id="53286" name="Group 38">
            <a:extLst>
              <a:ext uri="{FF2B5EF4-FFF2-40B4-BE49-F238E27FC236}">
                <a16:creationId xmlns:a16="http://schemas.microsoft.com/office/drawing/2014/main" id="{E952F22E-BBD7-45C0-FEDA-68F55CCA64DE}"/>
              </a:ext>
            </a:extLst>
          </p:cNvPr>
          <p:cNvGrpSpPr>
            <a:grpSpLocks/>
          </p:cNvGrpSpPr>
          <p:nvPr/>
        </p:nvGrpSpPr>
        <p:grpSpPr bwMode="auto">
          <a:xfrm>
            <a:off x="4137025" y="1557338"/>
            <a:ext cx="4084638" cy="4248150"/>
            <a:chOff x="2606" y="981"/>
            <a:chExt cx="2573" cy="2676"/>
          </a:xfrm>
        </p:grpSpPr>
        <p:sp>
          <p:nvSpPr>
            <p:cNvPr id="31758" name="Rectangle 15">
              <a:extLst>
                <a:ext uri="{FF2B5EF4-FFF2-40B4-BE49-F238E27FC236}">
                  <a16:creationId xmlns:a16="http://schemas.microsoft.com/office/drawing/2014/main" id="{AEE00218-2784-5436-EB0D-9F916B96A8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" y="981"/>
              <a:ext cx="22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algn="l" eaLnBrk="1" hangingPunct="1">
                <a:spcBef>
                  <a:spcPct val="10000"/>
                </a:spcBef>
              </a:pPr>
              <a:r>
                <a:rPr lang="zh-TW" altLang="en-US" sz="2000" b="1">
                  <a:latin typeface="Verdana" panose="020B0604030504040204" pitchFamily="34" charset="0"/>
                  <a:ea typeface="新細明體" panose="02020500000000000000" pitchFamily="18" charset="-120"/>
                </a:rPr>
                <a:t>中心論點：</a:t>
              </a:r>
              <a:endPara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endParaRPr>
            </a:p>
          </p:txBody>
        </p:sp>
        <p:sp>
          <p:nvSpPr>
            <p:cNvPr id="31759" name="Rectangle 16">
              <a:extLst>
                <a:ext uri="{FF2B5EF4-FFF2-40B4-BE49-F238E27FC236}">
                  <a16:creationId xmlns:a16="http://schemas.microsoft.com/office/drawing/2014/main" id="{F7643B6A-7879-FC46-A19E-8AAB1B15E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0" y="1456"/>
              <a:ext cx="22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algn="l" eaLnBrk="1" hangingPunct="1">
                <a:spcBef>
                  <a:spcPct val="10000"/>
                </a:spcBef>
              </a:pPr>
              <a:r>
                <a:rPr kumimoji="0" lang="zh-TW" altLang="en-US" sz="2000" b="1">
                  <a:latin typeface="Verdana" panose="020B0604030504040204" pitchFamily="34" charset="0"/>
                  <a:ea typeface="新細明體" panose="02020500000000000000" pitchFamily="18" charset="-120"/>
                </a:rPr>
                <a:t>培養良好學習習慣的作用：</a:t>
              </a:r>
              <a:endPara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endParaRPr>
            </a:p>
          </p:txBody>
        </p:sp>
        <p:sp>
          <p:nvSpPr>
            <p:cNvPr id="31760" name="Rectangle 30">
              <a:extLst>
                <a:ext uri="{FF2B5EF4-FFF2-40B4-BE49-F238E27FC236}">
                  <a16:creationId xmlns:a16="http://schemas.microsoft.com/office/drawing/2014/main" id="{5A4FA758-C9D0-57B5-E915-2ECBFEF205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" y="2614"/>
              <a:ext cx="22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algn="l" eaLnBrk="1" hangingPunct="1">
                <a:spcBef>
                  <a:spcPct val="10000"/>
                </a:spcBef>
              </a:pPr>
              <a:r>
                <a:rPr kumimoji="0" lang="zh-TW" altLang="en-US" sz="2000" b="1">
                  <a:latin typeface="Verdana" panose="020B0604030504040204" pitchFamily="34" charset="0"/>
                  <a:ea typeface="新細明體" panose="02020500000000000000" pitchFamily="18" charset="-120"/>
                </a:rPr>
                <a:t>可加以論證的事例：</a:t>
              </a:r>
              <a:endPara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endParaRPr>
            </a:p>
          </p:txBody>
        </p:sp>
        <p:sp>
          <p:nvSpPr>
            <p:cNvPr id="31761" name="Rectangle 32">
              <a:extLst>
                <a:ext uri="{FF2B5EF4-FFF2-40B4-BE49-F238E27FC236}">
                  <a16:creationId xmlns:a16="http://schemas.microsoft.com/office/drawing/2014/main" id="{309F4777-CAE0-5083-BEA4-49B139464C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" y="2024"/>
              <a:ext cx="22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algn="l" eaLnBrk="1" hangingPunct="1">
                <a:spcBef>
                  <a:spcPct val="10000"/>
                </a:spcBef>
              </a:pPr>
              <a:r>
                <a:rPr kumimoji="0" lang="zh-TW" altLang="en-US" sz="2000" b="1">
                  <a:latin typeface="Verdana" panose="020B0604030504040204" pitchFamily="34" charset="0"/>
                  <a:ea typeface="新細明體" panose="02020500000000000000" pitchFamily="18" charset="-120"/>
                </a:rPr>
                <a:t>培養良好學習習慣的方法：</a:t>
              </a:r>
              <a:endPara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endParaRPr>
            </a:p>
          </p:txBody>
        </p:sp>
        <p:sp>
          <p:nvSpPr>
            <p:cNvPr id="31762" name="Rectangle 33">
              <a:extLst>
                <a:ext uri="{FF2B5EF4-FFF2-40B4-BE49-F238E27FC236}">
                  <a16:creationId xmlns:a16="http://schemas.microsoft.com/office/drawing/2014/main" id="{B1AE93F3-79F4-D937-198E-140AF9586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" y="3158"/>
              <a:ext cx="22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Mincho" panose="02020600040205080304" pitchFamily="18" charset="-128"/>
                  <a:sym typeface="Wingdings" panose="05000000000000000000" pitchFamily="2" charset="2"/>
                </a:defRPr>
              </a:lvl9pPr>
            </a:lstStyle>
            <a:p>
              <a:pPr algn="l" eaLnBrk="1" hangingPunct="1">
                <a:spcBef>
                  <a:spcPct val="10000"/>
                </a:spcBef>
              </a:pPr>
              <a:r>
                <a:rPr kumimoji="0" lang="zh-TW" altLang="en-US" sz="2000" b="1">
                  <a:latin typeface="Verdana" panose="020B0604030504040204" pitchFamily="34" charset="0"/>
                  <a:ea typeface="新細明體" panose="02020500000000000000" pitchFamily="18" charset="-120"/>
                </a:rPr>
                <a:t>可加以論證的道理：</a:t>
              </a:r>
              <a:endParaRPr kumimoji="0" lang="zh-TW" altLang="en-US" sz="2000">
                <a:latin typeface="Verdana" panose="020B0604030504040204" pitchFamily="34" charset="0"/>
                <a:ea typeface="標楷體" panose="03000509000000000000" pitchFamily="65" charset="-128"/>
              </a:endParaRPr>
            </a:p>
          </p:txBody>
        </p:sp>
        <p:grpSp>
          <p:nvGrpSpPr>
            <p:cNvPr id="31763" name="Group 37">
              <a:extLst>
                <a:ext uri="{FF2B5EF4-FFF2-40B4-BE49-F238E27FC236}">
                  <a16:creationId xmlns:a16="http://schemas.microsoft.com/office/drawing/2014/main" id="{D72A3755-A11F-A629-378C-4A07CE81F1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06" y="1071"/>
              <a:ext cx="2567" cy="2586"/>
              <a:chOff x="2606" y="1071"/>
              <a:chExt cx="2567" cy="2586"/>
            </a:xfrm>
          </p:grpSpPr>
          <p:sp>
            <p:nvSpPr>
              <p:cNvPr id="31764" name="AutoShape 11">
                <a:extLst>
                  <a:ext uri="{FF2B5EF4-FFF2-40B4-BE49-F238E27FC236}">
                    <a16:creationId xmlns:a16="http://schemas.microsoft.com/office/drawing/2014/main" id="{6B11C605-9773-8F0A-BA74-21D199DA23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6" y="1071"/>
                <a:ext cx="288" cy="2512"/>
              </a:xfrm>
              <a:prstGeom prst="leftBrace">
                <a:avLst>
                  <a:gd name="adj1" fmla="val 72685"/>
                  <a:gd name="adj2" fmla="val 77431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algn="ctr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MS PMincho" panose="02020600040205080304" pitchFamily="18" charset="-128"/>
                    <a:sym typeface="Wingdings" panose="05000000000000000000" pitchFamily="2" charset="2"/>
                  </a:defRPr>
                </a:lvl1pPr>
                <a:lvl2pPr marL="742950" indent="-285750" algn="ctr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MS PMincho" panose="02020600040205080304" pitchFamily="18" charset="-128"/>
                    <a:sym typeface="Wingdings" panose="05000000000000000000" pitchFamily="2" charset="2"/>
                  </a:defRPr>
                </a:lvl2pPr>
                <a:lvl3pPr marL="1143000" indent="-228600" algn="ctr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MS PMincho" panose="02020600040205080304" pitchFamily="18" charset="-128"/>
                    <a:sym typeface="Wingdings" panose="05000000000000000000" pitchFamily="2" charset="2"/>
                  </a:defRPr>
                </a:lvl3pPr>
                <a:lvl4pPr marL="1600200" indent="-228600" algn="ctr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MS PMincho" panose="02020600040205080304" pitchFamily="18" charset="-128"/>
                    <a:sym typeface="Wingdings" panose="05000000000000000000" pitchFamily="2" charset="2"/>
                  </a:defRPr>
                </a:lvl4pPr>
                <a:lvl5pPr marL="2057400" indent="-228600" algn="ctr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MS PMincho" panose="02020600040205080304" pitchFamily="18" charset="-128"/>
                    <a:sym typeface="Wingdings" panose="05000000000000000000" pitchFamily="2" charset="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MS PMincho" panose="02020600040205080304" pitchFamily="18" charset="-128"/>
                    <a:sym typeface="Wingdings" panose="05000000000000000000" pitchFamily="2" charset="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MS PMincho" panose="02020600040205080304" pitchFamily="18" charset="-128"/>
                    <a:sym typeface="Wingdings" panose="05000000000000000000" pitchFamily="2" charset="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MS PMincho" panose="02020600040205080304" pitchFamily="18" charset="-128"/>
                    <a:sym typeface="Wingdings" panose="05000000000000000000" pitchFamily="2" charset="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MS PMincho" panose="02020600040205080304" pitchFamily="18" charset="-128"/>
                    <a:sym typeface="Wingdings" panose="05000000000000000000" pitchFamily="2" charset="2"/>
                  </a:defRPr>
                </a:lvl9pPr>
              </a:lstStyle>
              <a:p>
                <a:pPr eaLnBrk="1" hangingPunct="1"/>
                <a:endParaRPr lang="zh-CN" altLang="en-US"/>
              </a:p>
            </p:txBody>
          </p:sp>
          <p:sp>
            <p:nvSpPr>
              <p:cNvPr id="31765" name="Line 20">
                <a:extLst>
                  <a:ext uri="{FF2B5EF4-FFF2-40B4-BE49-F238E27FC236}">
                    <a16:creationId xmlns:a16="http://schemas.microsoft.com/office/drawing/2014/main" id="{74EDEB8F-981D-A15C-A7F5-1A78A00CD2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16" y="1434"/>
                <a:ext cx="21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1766" name="Line 21">
                <a:extLst>
                  <a:ext uri="{FF2B5EF4-FFF2-40B4-BE49-F238E27FC236}">
                    <a16:creationId xmlns:a16="http://schemas.microsoft.com/office/drawing/2014/main" id="{7088B505-FF3A-8A27-9DE5-D319128793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16" y="1979"/>
                <a:ext cx="21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1767" name="Line 29">
                <a:extLst>
                  <a:ext uri="{FF2B5EF4-FFF2-40B4-BE49-F238E27FC236}">
                    <a16:creationId xmlns:a16="http://schemas.microsoft.com/office/drawing/2014/main" id="{9797C3A8-2302-0972-8EE6-327DCE1D14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36" y="3113"/>
                <a:ext cx="21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1768" name="Line 31">
                <a:extLst>
                  <a:ext uri="{FF2B5EF4-FFF2-40B4-BE49-F238E27FC236}">
                    <a16:creationId xmlns:a16="http://schemas.microsoft.com/office/drawing/2014/main" id="{942F1582-5A6B-7242-914C-0A1E48FD6F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1" y="3657"/>
                <a:ext cx="21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1769" name="Line 34">
                <a:extLst>
                  <a:ext uri="{FF2B5EF4-FFF2-40B4-BE49-F238E27FC236}">
                    <a16:creationId xmlns:a16="http://schemas.microsoft.com/office/drawing/2014/main" id="{03C97549-1BE5-B602-A487-4CA4B568F6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16" y="2568"/>
                <a:ext cx="21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31756" name="Rectangle 35">
            <a:extLst>
              <a:ext uri="{FF2B5EF4-FFF2-40B4-BE49-F238E27FC236}">
                <a16:creationId xmlns:a16="http://schemas.microsoft.com/office/drawing/2014/main" id="{F89649C7-1ACF-04DF-0111-CC10D7870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1196975"/>
            <a:ext cx="22542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algn="l" eaLnBrk="1" hangingPunct="1"/>
            <a:r>
              <a:rPr lang="zh-CN" altLang="en-US" sz="20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配合內文Ｐ</a:t>
            </a:r>
            <a:r>
              <a:rPr lang="en-US" altLang="zh-TW" sz="20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</a:rPr>
              <a:t>104</a:t>
            </a:r>
            <a:endParaRPr lang="en-US" altLang="zh-CN" sz="200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8"/>
            </a:endParaRPr>
          </a:p>
        </p:txBody>
      </p:sp>
      <p:sp>
        <p:nvSpPr>
          <p:cNvPr id="31757" name="AutoShape 36">
            <a:hlinkClick r:id="rId2" action="ppaction://hlinksldjump"/>
            <a:extLst>
              <a:ext uri="{FF2B5EF4-FFF2-40B4-BE49-F238E27FC236}">
                <a16:creationId xmlns:a16="http://schemas.microsoft.com/office/drawing/2014/main" id="{91FFF0E0-8AC0-E431-C51A-EE3891EF3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6308725"/>
            <a:ext cx="663575" cy="388938"/>
          </a:xfrm>
          <a:prstGeom prst="flowChartAlternateProcess">
            <a:avLst/>
          </a:prstGeom>
          <a:gradFill rotWithShape="1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rgbClr val="007A99"/>
            </a:prst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Mincho" panose="02020600040205080304" pitchFamily="18" charset="-128"/>
                <a:sym typeface="Wingdings" panose="05000000000000000000" pitchFamily="2" charset="2"/>
              </a:defRPr>
            </a:lvl9pPr>
          </a:lstStyle>
          <a:p>
            <a:pPr eaLnBrk="1" hangingPunct="1"/>
            <a:r>
              <a:rPr lang="zh-TW" altLang="en-US" b="1">
                <a:ea typeface="新細明體" panose="02020500000000000000" pitchFamily="18" charset="-120"/>
              </a:rPr>
              <a:t>返回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MS PMincho" panose="02020600040205080304" pitchFamily="18" charset="-128"/>
            <a:sym typeface="Wingdings" panose="05000000000000000000" pitchFamily="2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MS PMincho" panose="02020600040205080304" pitchFamily="18" charset="-128"/>
            <a:sym typeface="Wingdings" panose="05000000000000000000" pitchFamily="2" charset="2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1909</TotalTime>
  <Words>1636</Words>
  <Application>Microsoft Office PowerPoint</Application>
  <PresentationFormat>全屏显示(4:3)</PresentationFormat>
  <Paragraphs>160</Paragraphs>
  <Slides>15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MS PMincho</vt:lpstr>
      <vt:lpstr>Wingdings</vt:lpstr>
      <vt:lpstr>新細明體</vt:lpstr>
      <vt:lpstr>Calibri</vt:lpstr>
      <vt:lpstr>Tahoma</vt:lpstr>
      <vt:lpstr>標楷體</vt:lpstr>
      <vt:lpstr>Times New Roman</vt:lpstr>
      <vt:lpstr>Verdana</vt:lpstr>
      <vt:lpstr>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ocean.chan</dc:creator>
  <cp:lastModifiedBy>lei shi</cp:lastModifiedBy>
  <cp:revision>612</cp:revision>
  <dcterms:created xsi:type="dcterms:W3CDTF">2013-03-11T00:59:07Z</dcterms:created>
  <dcterms:modified xsi:type="dcterms:W3CDTF">2025-07-22T04:06:09Z</dcterms:modified>
</cp:coreProperties>
</file>