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302" r:id="rId3"/>
    <p:sldId id="293" r:id="rId4"/>
    <p:sldId id="297" r:id="rId5"/>
    <p:sldId id="262" r:id="rId6"/>
    <p:sldId id="292" r:id="rId7"/>
    <p:sldId id="263" r:id="rId8"/>
    <p:sldId id="264" r:id="rId9"/>
    <p:sldId id="265" r:id="rId10"/>
    <p:sldId id="275" r:id="rId11"/>
    <p:sldId id="266" r:id="rId12"/>
    <p:sldId id="278" r:id="rId13"/>
    <p:sldId id="279" r:id="rId14"/>
    <p:sldId id="287" r:id="rId15"/>
    <p:sldId id="288" r:id="rId16"/>
    <p:sldId id="299" r:id="rId17"/>
    <p:sldId id="300" r:id="rId18"/>
    <p:sldId id="301" r:id="rId19"/>
    <p:sldId id="280" r:id="rId20"/>
    <p:sldId id="272" r:id="rId21"/>
    <p:sldId id="273" r:id="rId2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9D"/>
    <a:srgbClr val="008000"/>
    <a:srgbClr val="DDDDDD"/>
    <a:srgbClr val="FFFF66"/>
    <a:srgbClr val="3399FF"/>
    <a:srgbClr val="FF66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4575" autoAdjust="0"/>
  </p:normalViewPr>
  <p:slideViewPr>
    <p:cSldViewPr>
      <p:cViewPr varScale="1">
        <p:scale>
          <a:sx n="120" d="100"/>
          <a:sy n="120" d="100"/>
        </p:scale>
        <p:origin x="12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D2188C7-3641-9ADA-32FB-B5D143CFF0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7A92C2-9D31-CA03-D067-436B755147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2800D21-8FBF-4A7E-A218-6FDF5FED8B0B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D44148B-6489-124E-B527-5A2ABFB3B8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45C4E3F-379D-88F5-124B-C7B3A047A6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7E182B5-656B-4DF6-B20B-1430E5DD93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DFF818-345F-360C-904C-76D69C609C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EB4E30E-ED34-33ED-B189-410BC9F3A7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FCCE70D-F101-4D35-9051-C5CAB0BC151B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0A72992-9720-8F4F-D7AE-1CBD6209B1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60D896E-138C-8184-EC4C-8C049A7724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B5D3B75-29C6-BC2A-2C14-02C905331A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85092F84-0777-653B-6A65-6A74DDFBC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0ED0686-2BC4-4E41-97E3-C27173A85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E44A42-AD20-C192-328B-E9148C63DB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3C0525-251E-7F1D-538F-EF37B7B0C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409E51A-EA76-1BF4-AE0D-8F92785687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2EE032-0DB9-82E1-5578-2F73A771E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9EDDCF-F17E-C5C4-F9C7-328FCA93D0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10215B8-83DD-78EB-8763-3B5BD0406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C23105-5914-1FAF-7BB7-5247147690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81AB3D2-5893-92E2-90D7-6381A8D8B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94632D7-C603-C963-DAAE-8FB4BA482D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BE6FF6C-388C-8BB9-32B5-461FBBEDC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70729A-8ACA-D629-477F-2E67473DDE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0E13AAC-1661-058C-3106-26335B5F2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54BD84-A813-C4CA-E741-9FB138C90A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8A59123-1928-46FB-6086-BD63D6A4A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845B65C-EAD9-AFC8-34F7-86296295D2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37839F3-59DE-4DBA-4591-F64F823B9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0B563B9-77D2-7BE7-584C-B16D9E57AC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DE4C01-9352-99AE-B44F-84FBCAA32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27ACAB2-3369-94E2-E0A2-5511B6A6A4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4F333F-C2E8-97CA-22E2-6EFE37B2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70EC1C2-E213-397B-0706-0E58C31F4B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40DA62A-ED7C-A04A-FF6D-A755683FD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409C6-54BE-925F-8191-ED14D0F21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98820-C464-7D90-053D-5ABDE445D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C5888-6805-47D0-BDAE-8BDC7DC55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59A2-ED78-4050-8557-D649833920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2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D8D50-B039-ED38-768F-8BEF9BC8D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C98B8-8325-C4A8-A8B9-D4D583DB6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5D748-3ED2-EDD0-7BA0-808E5A103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1B0B-40BA-4DF6-82A0-03DE0394EB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20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83E71-EC19-688C-9DDD-6B1FC6663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BA643-5A89-3B2E-47B2-6EBC5B8E8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A4115-FBF9-2485-6892-299C4A5C6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03D5-0896-4388-93EF-CAA7495BE6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289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2E07A-D872-1720-4C04-E026453E0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2E14D-FCED-EF40-0699-7F4FF5187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FB8A6-B47C-80BF-4F31-A703A55A2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BAC7-F4D3-4682-85D8-9B32BC3E48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09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A5CD7D-FAF7-1446-117A-6F6CF2E85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706C0C-649B-2BC4-723C-4A4904726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F829E2-DFF3-A1B2-3105-FD7ACF23F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DE90-0C8C-45F0-8FB6-3BDF2DA88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53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D0720-BAF5-5E9E-E7CF-016DF73ED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C40C2-D87F-0B6C-83FA-240CF6E95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232554-B8BB-5CEB-0E54-60B653128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CB95-D9DB-41FA-A608-48BF283F8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81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0BDF3-120A-0329-9802-5E30CBBBD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B2B2C-8F68-DCC2-8BD8-BD93E2ECC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5BA03-47DB-4FDF-0AB0-F24691372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87A0-1D04-4EC4-A56D-0DABFC8A03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79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0B58E-7436-3960-787D-ABAD207AD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8C390-B0D8-3599-8692-8C422E5D9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76DB0-E6EF-F913-CBDC-CE4034C9A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864C-6A43-4D65-A6AB-0E907AB37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35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717722-6E52-BCD1-3552-E5857FB5D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5F0DC2-7F2A-109B-FBAF-AF29595D1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ED6D30-78B7-42FC-7596-F658E8566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EB1C2-D384-4791-8CA2-85A7A8705B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5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584CB-08EF-D12B-6355-08779EF1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DE683B-6756-3285-FD02-A59FE1C87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BE09B7-98EA-1180-9412-2C5F91BDB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4C61-E89A-41ED-8DE3-49B9FB56F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7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54F571-71EA-FB4D-625F-BD02CFE65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9E21EA-FA2A-739C-50D1-F734EB656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F10581-742B-748D-D8BA-8FC2B16AD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110C-E3B0-41DD-8F90-1B67C805E3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1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1AA91-2B1C-091E-6E83-AD0BD6957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3F952-5AFB-1727-1593-C8ADDB7C9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62627-8813-AD6A-CE3F-7A2128BBA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DF14-5E0D-446C-9B6D-EF2809CD8A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9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5229A-5F53-F64A-A630-BA056A9EE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9918A-C316-AAFC-7DD0-BCD8CEBFB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50DC9-4DFB-DD73-0456-668BCF700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E8CE-364C-4D56-8B19-1B8023BEFC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34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F7A9EE-6EA8-3F79-38FD-DEDC1C450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D10590-AF1C-C3E6-AB2F-EEAC42D2C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C4B84A-E374-2A08-CBB2-F8A7BB90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CE89CB-3691-02DC-4FE0-166420046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2549B5-E56E-F19A-9957-3131D1AB1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fld id="{399D4B88-69BE-4ADD-9502-1F0AA4A9FA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EDFC963A-6386-D559-C962-A7178CA45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BF2C112-CBCE-46DD-1E54-28D0476F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C24CA152-DB32-770D-D335-39832F69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單元一</a:t>
            </a:r>
            <a:endParaRPr lang="en-US" altLang="zh-CN">
              <a:latin typeface="Tahoma" panose="020B060403050404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99D895AF-2128-560D-5771-4C9F692D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第一課：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倒敍法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B4BA4E3A-F684-7152-224F-52C4D10F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84313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提前敍述事情的結局</a:t>
            </a:r>
            <a:endParaRPr lang="zh-TW" altLang="en-US" sz="2800" b="0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1443C32A-CA94-30D8-854B-F9E8ACA6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89138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提前敍述事情的重要情節</a:t>
            </a:r>
            <a:endParaRPr lang="zh-TW" altLang="en-US" sz="2800" b="0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BC7BD46A-D697-3F16-DE07-DC2B6B60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11500"/>
            <a:ext cx="424815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第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二</a:t>
            </a:r>
            <a:r>
              <a:rPr lang="zh-TW" altLang="en-US" sz="3600">
                <a:latin typeface="標楷體" pitchFamily="65" charset="-128"/>
                <a:ea typeface="標楷體" pitchFamily="65" charset="-128"/>
              </a:rPr>
              <a:t>課：</a:t>
            </a:r>
            <a:r>
              <a:rPr lang="zh-CN" altLang="en-US" sz="3600">
                <a:latin typeface="標楷體" pitchFamily="65" charset="-128"/>
                <a:ea typeface="標楷體" pitchFamily="65" charset="-128"/>
              </a:rPr>
              <a:t>敍事寫人</a:t>
            </a:r>
            <a:endParaRPr lang="zh-TW" altLang="en-US" sz="360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4104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1A786C49-1F93-C57D-73BF-A1806FA0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9237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由眼前事物引發回憶</a:t>
            </a:r>
          </a:p>
        </p:txBody>
      </p:sp>
      <p:sp>
        <p:nvSpPr>
          <p:cNvPr id="4105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7C0CA18E-53D6-BE77-2192-6185867E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89363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CN" altLang="en-US" sz="1800">
                <a:ea typeface="SimSun" panose="02010600030101010101" pitchFamily="2" charset="-122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選取人物最典型的事例</a:t>
            </a:r>
            <a:endParaRPr lang="zh-TW" altLang="en-US" sz="2800" b="0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4106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B5020241-1D1F-80C6-DA8C-70C820D4C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292600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選取適當的敍事模式</a:t>
            </a:r>
          </a:p>
        </p:txBody>
      </p:sp>
      <p:sp>
        <p:nvSpPr>
          <p:cNvPr id="4107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BB6DBCAC-834A-0CAE-CA52-F260C21F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9742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通過細節突出人物特點</a:t>
            </a:r>
          </a:p>
        </p:txBody>
      </p:sp>
      <p:sp>
        <p:nvSpPr>
          <p:cNvPr id="4108" name="Rectangle 47">
            <a:hlinkClick r:id="rId9" action="ppaction://hlinksldjump"/>
            <a:extLst>
              <a:ext uri="{FF2B5EF4-FFF2-40B4-BE49-F238E27FC236}">
                <a16:creationId xmlns:a16="http://schemas.microsoft.com/office/drawing/2014/main" id="{E07E3F0F-F7FF-7D22-3C56-E381D51E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00663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itchFamily="65" charset="-128"/>
              </a:rPr>
              <a:t>正面刻畫人物特點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>
            <a:extLst>
              <a:ext uri="{FF2B5EF4-FFF2-40B4-BE49-F238E27FC236}">
                <a16:creationId xmlns:a16="http://schemas.microsoft.com/office/drawing/2014/main" id="{F4AD1292-53E3-2AB2-CDAD-A575DB07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4248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itchFamily="65" charset="-128"/>
              </a:rPr>
              <a:t>　　敍事寫人，即通過</a:t>
            </a:r>
            <a: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  <a:t>敍述具體的事情來表現人物</a:t>
            </a:r>
            <a:b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</a:br>
            <a:r>
              <a:rPr lang="zh-TW" altLang="en-US" sz="2800">
                <a:solidFill>
                  <a:srgbClr val="FF6600"/>
                </a:solidFill>
                <a:ea typeface="標楷體" pitchFamily="65" charset="-128"/>
              </a:rPr>
              <a:t>性格特點</a:t>
            </a:r>
            <a:r>
              <a:rPr lang="zh-TW" altLang="en-US" sz="2800">
                <a:ea typeface="標楷體" pitchFamily="65" charset="-128"/>
              </a:rPr>
              <a:t>。敍事時須留意記敍的要素、人稱、順序</a:t>
            </a:r>
            <a:br>
              <a:rPr lang="zh-TW" altLang="en-US" sz="2800">
                <a:ea typeface="標楷體" pitchFamily="65" charset="-128"/>
              </a:rPr>
            </a:br>
            <a:r>
              <a:rPr lang="zh-TW" altLang="en-US" sz="2800">
                <a:ea typeface="標楷體" pitchFamily="65" charset="-128"/>
              </a:rPr>
              <a:t>及脈絡等，以安排文章的詳略，更好地凸顯人物的</a:t>
            </a:r>
            <a:br>
              <a:rPr lang="zh-TW" altLang="en-US" sz="2800">
                <a:ea typeface="標楷體" pitchFamily="65" charset="-128"/>
              </a:rPr>
            </a:br>
            <a:r>
              <a:rPr lang="zh-TW" altLang="en-US" sz="2800">
                <a:ea typeface="標楷體" pitchFamily="65" charset="-128"/>
              </a:rPr>
              <a:t>特徵</a:t>
            </a:r>
            <a:r>
              <a:rPr lang="zh-TW" altLang="en-US" sz="1800"/>
              <a:t>。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62F1713-042B-3323-D4EE-C66A4CBE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431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敍事寫人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D3C4BA26-D18F-9D5C-BE32-82A713F2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56A4B532-3632-8FEE-9B46-837CD24E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79884" name="Rectangle 12">
            <a:extLst>
              <a:ext uri="{FF2B5EF4-FFF2-40B4-BE49-F238E27FC236}">
                <a16:creationId xmlns:a16="http://schemas.microsoft.com/office/drawing/2014/main" id="{D802E5C6-EE1C-6DF7-B5D6-F240062F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05038"/>
            <a:ext cx="1800225" cy="3603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FB8F955B-C19D-C840-471D-0758A8C4D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18446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08B7825D-F203-32ED-ED0D-D50A0EBDD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4824412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100" b="0">
                <a:solidFill>
                  <a:srgbClr val="FF0000"/>
                </a:solidFill>
                <a:ea typeface="標楷體" pitchFamily="65" charset="-128"/>
              </a:rPr>
              <a:t>應避免使用過時的例子，同時要求能夠凸顯文章的主旨。</a:t>
            </a:r>
          </a:p>
        </p:txBody>
      </p:sp>
      <p:grpSp>
        <p:nvGrpSpPr>
          <p:cNvPr id="79891" name="Group 19">
            <a:extLst>
              <a:ext uri="{FF2B5EF4-FFF2-40B4-BE49-F238E27FC236}">
                <a16:creationId xmlns:a16="http://schemas.microsoft.com/office/drawing/2014/main" id="{F17AFCE1-2EB1-FD3D-C759-117E1AD8F21A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133600"/>
            <a:ext cx="2305050" cy="2519363"/>
            <a:chOff x="340" y="1842"/>
            <a:chExt cx="952" cy="1361"/>
          </a:xfrm>
        </p:grpSpPr>
        <p:sp>
          <p:nvSpPr>
            <p:cNvPr id="19467" name="Rectangle 15">
              <a:extLst>
                <a:ext uri="{FF2B5EF4-FFF2-40B4-BE49-F238E27FC236}">
                  <a16:creationId xmlns:a16="http://schemas.microsoft.com/office/drawing/2014/main" id="{FB303CB0-922C-6363-72EC-26D447E8C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635" cy="227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9468" name="Line 16">
              <a:extLst>
                <a:ext uri="{FF2B5EF4-FFF2-40B4-BE49-F238E27FC236}">
                  <a16:creationId xmlns:a16="http://schemas.microsoft.com/office/drawing/2014/main" id="{2DEACE04-5E7A-BFF9-97F1-86B2520C0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1933"/>
              <a:ext cx="3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Line 17">
              <a:extLst>
                <a:ext uri="{FF2B5EF4-FFF2-40B4-BE49-F238E27FC236}">
                  <a16:creationId xmlns:a16="http://schemas.microsoft.com/office/drawing/2014/main" id="{2E8649EB-AE54-5981-D8C2-4D71DFE9F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" y="1933"/>
              <a:ext cx="0" cy="12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Line 18">
              <a:extLst>
                <a:ext uri="{FF2B5EF4-FFF2-40B4-BE49-F238E27FC236}">
                  <a16:creationId xmlns:a16="http://schemas.microsoft.com/office/drawing/2014/main" id="{4CCE0218-5454-7009-9B15-5B19D8F33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203"/>
              <a:ext cx="4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892" name="Text Box 20">
            <a:extLst>
              <a:ext uri="{FF2B5EF4-FFF2-40B4-BE49-F238E27FC236}">
                <a16:creationId xmlns:a16="http://schemas.microsoft.com/office/drawing/2014/main" id="{D176E566-5178-FD1E-557F-B682CCE2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532188"/>
            <a:ext cx="5256213" cy="18557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100" b="0">
                <a:solidFill>
                  <a:srgbClr val="FF0000"/>
                </a:solidFill>
                <a:ea typeface="標楷體" pitchFamily="65" charset="-128"/>
              </a:rPr>
              <a:t>文章的主旨一般可以定位為：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100" b="0">
                <a:solidFill>
                  <a:srgbClr val="FF0000"/>
                </a:solidFill>
                <a:ea typeface="標楷體" pitchFamily="65" charset="-128"/>
              </a:rPr>
              <a:t>1. </a:t>
            </a:r>
            <a:r>
              <a:rPr lang="zh-TW" altLang="en-US" sz="2100" b="0">
                <a:solidFill>
                  <a:srgbClr val="FF0000"/>
                </a:solidFill>
                <a:ea typeface="標楷體" pitchFamily="65" charset="-128"/>
              </a:rPr>
              <a:t>表現人物的性格特點</a:t>
            </a:r>
            <a:r>
              <a:rPr kumimoji="0" lang="zh-TW" altLang="en-US" sz="2100" b="0">
                <a:solidFill>
                  <a:srgbClr val="FF0000"/>
                </a:solidFill>
                <a:ea typeface="標楷體" pitchFamily="65" charset="-128"/>
              </a:rPr>
              <a:t>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100" b="0">
                <a:solidFill>
                  <a:srgbClr val="FF0000"/>
                </a:solidFill>
                <a:ea typeface="標楷體" pitchFamily="65" charset="-128"/>
              </a:rPr>
              <a:t>2. </a:t>
            </a:r>
            <a:r>
              <a:rPr kumimoji="0" lang="zh-TW" altLang="en-US" sz="2100" b="0">
                <a:solidFill>
                  <a:srgbClr val="FF0000"/>
                </a:solidFill>
                <a:ea typeface="標楷體" pitchFamily="65" charset="-128"/>
              </a:rPr>
              <a:t>追憶往事，表達對某人的懷念。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100" b="0">
                <a:solidFill>
                  <a:srgbClr val="FF0000"/>
                </a:solidFill>
                <a:ea typeface="標楷體" pitchFamily="65" charset="-128"/>
              </a:rPr>
              <a:t>3. </a:t>
            </a:r>
            <a:r>
              <a:rPr kumimoji="0" lang="zh-TW" altLang="en-US" sz="2100" b="0">
                <a:solidFill>
                  <a:srgbClr val="FF0000"/>
                </a:solidFill>
                <a:ea typeface="標楷體" pitchFamily="65" charset="-128"/>
              </a:rPr>
              <a:t>讚頌或批判文中主人翁的品格特徵。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  <p:bldP spid="798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FF9E341-50A3-8992-2C8B-2ED0B5F0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171608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0">
                <a:latin typeface="新細明體" panose="02020500000000000000" pitchFamily="18" charset="-120"/>
              </a:rPr>
              <a:t> </a:t>
            </a:r>
            <a:r>
              <a:rPr lang="zh-TW" altLang="zh-CN" sz="2400" b="0">
                <a:solidFill>
                  <a:srgbClr val="CC0099"/>
                </a:solidFill>
              </a:rPr>
              <a:t> </a:t>
            </a:r>
            <a:r>
              <a:rPr lang="zh-CN" altLang="en-US" sz="2400">
                <a:latin typeface="新細明體" panose="02020500000000000000" pitchFamily="18" charset="-120"/>
              </a:rPr>
              <a:t>選取人物最典型的事例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9878A44-D1DD-4267-6A07-8F801D16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敍事寫人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96B855DD-C704-641A-E459-47945559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05EA49CC-41E2-688D-AFE8-038BC09B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66581" name="Rectangle 21">
            <a:extLst>
              <a:ext uri="{FF2B5EF4-FFF2-40B4-BE49-F238E27FC236}">
                <a16:creationId xmlns:a16="http://schemas.microsoft.com/office/drawing/2014/main" id="{E51E7E90-69AA-F22B-F41F-04CAFD21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46313"/>
            <a:ext cx="7920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        </a:t>
            </a:r>
            <a:r>
              <a:rPr lang="zh-TW" altLang="en-US" sz="2400">
                <a:ea typeface="標楷體" pitchFamily="65" charset="-128"/>
              </a:rPr>
              <a:t>從多個事例中，選取人物最典型的事例，即是</a:t>
            </a:r>
            <a:r>
              <a:rPr lang="zh-TW" altLang="en-US" sz="2400">
                <a:solidFill>
                  <a:srgbClr val="FF6600"/>
                </a:solidFill>
                <a:ea typeface="標楷體" pitchFamily="65" charset="-128"/>
              </a:rPr>
              <a:t>最能展現人物性格特點的事例</a:t>
            </a:r>
            <a:r>
              <a:rPr lang="zh-CN" altLang="en-US" sz="2400">
                <a:ea typeface="標楷體" pitchFamily="65" charset="-128"/>
              </a:rPr>
              <a:t>。</a:t>
            </a:r>
            <a:r>
              <a:rPr lang="zh-TW" altLang="en-US" sz="2400">
                <a:ea typeface="標楷體" pitchFamily="65" charset="-128"/>
              </a:rPr>
              <a:t>這有助把人物寫得更形象生動</a:t>
            </a:r>
            <a:r>
              <a:rPr lang="zh-TW" altLang="en-US" sz="1800">
                <a:ea typeface="標楷體" pitchFamily="65" charset="-128"/>
              </a:rPr>
              <a:t>。</a:t>
            </a:r>
            <a:endParaRPr lang="zh-CN" altLang="en-US" sz="1800">
              <a:ea typeface="標楷體" pitchFamily="65" charset="-128"/>
            </a:endParaRPr>
          </a:p>
        </p:txBody>
      </p:sp>
      <p:sp>
        <p:nvSpPr>
          <p:cNvPr id="21511" name="AutoShape 22">
            <a:hlinkClick r:id="rId3" action="ppaction://hlinksldjump"/>
            <a:extLst>
              <a:ext uri="{FF2B5EF4-FFF2-40B4-BE49-F238E27FC236}">
                <a16:creationId xmlns:a16="http://schemas.microsoft.com/office/drawing/2014/main" id="{AFFCD95B-9B81-1B29-2A7A-0485A9304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  <p:pic>
        <p:nvPicPr>
          <p:cNvPr id="21512" name="圖片 2">
            <a:extLst>
              <a:ext uri="{FF2B5EF4-FFF2-40B4-BE49-F238E27FC236}">
                <a16:creationId xmlns:a16="http://schemas.microsoft.com/office/drawing/2014/main" id="{7E9208D4-E7A1-B91F-272A-6060ECEC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67063"/>
            <a:ext cx="6192838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AED0F60-B3E2-751E-837C-EFB0DD174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敍事寫人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1CF1F87-9E6D-90BB-E33B-7F415B9E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F41CE64-E22E-EDDB-C7C9-E15F6BCD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0C429924-345E-D6CC-A209-513103B2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67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選取適當的敍事模式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新細明體" panose="02020500000000000000" pitchFamily="18" charset="-120"/>
            </a:endParaRPr>
          </a:p>
        </p:txBody>
      </p:sp>
      <p:sp>
        <p:nvSpPr>
          <p:cNvPr id="23558" name="Text Box 12">
            <a:extLst>
              <a:ext uri="{FF2B5EF4-FFF2-40B4-BE49-F238E27FC236}">
                <a16:creationId xmlns:a16="http://schemas.microsoft.com/office/drawing/2014/main" id="{2A8C40A7-2F99-8B61-DDEC-4ED4A3268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989138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80A8313A-6C51-484E-C42C-DA9CF17F48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6463" y="2420938"/>
            <a:ext cx="6477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8" name="Text Box 16">
            <a:extLst>
              <a:ext uri="{FF2B5EF4-FFF2-40B4-BE49-F238E27FC236}">
                <a16:creationId xmlns:a16="http://schemas.microsoft.com/office/drawing/2014/main" id="{68602274-8B80-856F-C327-CAD2A321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12875"/>
            <a:ext cx="3455988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itchFamily="65" charset="-128"/>
              </a:rPr>
              <a:t>選取讓人印象最深，感觸最多的事情來寫。而且在寫的過程中力求做到生動具體。</a:t>
            </a:r>
          </a:p>
        </p:txBody>
      </p:sp>
      <p:sp>
        <p:nvSpPr>
          <p:cNvPr id="23561" name="Text Box 23">
            <a:extLst>
              <a:ext uri="{FF2B5EF4-FFF2-40B4-BE49-F238E27FC236}">
                <a16:creationId xmlns:a16="http://schemas.microsoft.com/office/drawing/2014/main" id="{67CBFCE0-C7AE-70CF-57CA-549D7A62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4824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200"/>
              <a:t>敍事寫人的模式一般分為以下兩種：</a:t>
            </a:r>
          </a:p>
        </p:txBody>
      </p:sp>
      <p:graphicFrame>
        <p:nvGraphicFramePr>
          <p:cNvPr id="85068" name="Group 76">
            <a:extLst>
              <a:ext uri="{FF2B5EF4-FFF2-40B4-BE49-F238E27FC236}">
                <a16:creationId xmlns:a16="http://schemas.microsoft.com/office/drawing/2014/main" id="{D6A44F58-0BA9-5521-2DA6-9F08CC27633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2932113"/>
          <a:ext cx="7777162" cy="2011362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6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事一人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只通過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記述一件完整的事情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來表現人物的性格特點。由於只記述一件事情，故應着重描述細節，這不但能令文章更具感染力，還凸顯人物的性格特點。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事一人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通過記述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兩件或以上不同的事情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，以多個角度來表現人物的性格特點。由於記述的事情較多，故各項事情的內容鋪排要有所側重，以做到詳略得宜。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063" name="Rectangle 71">
            <a:extLst>
              <a:ext uri="{FF2B5EF4-FFF2-40B4-BE49-F238E27FC236}">
                <a16:creationId xmlns:a16="http://schemas.microsoft.com/office/drawing/2014/main" id="{CF928C59-9900-23E7-1933-42B2CFA9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90975"/>
            <a:ext cx="1008062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85064" name="Line 72">
            <a:extLst>
              <a:ext uri="{FF2B5EF4-FFF2-40B4-BE49-F238E27FC236}">
                <a16:creationId xmlns:a16="http://schemas.microsoft.com/office/drawing/2014/main" id="{7F2D5EB4-683E-B221-0ADC-B6036DDBB4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6688" y="4292600"/>
            <a:ext cx="71437" cy="792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65" name="Text Box 73">
            <a:extLst>
              <a:ext uri="{FF2B5EF4-FFF2-40B4-BE49-F238E27FC236}">
                <a16:creationId xmlns:a16="http://schemas.microsoft.com/office/drawing/2014/main" id="{5459A6E9-C186-9A47-EC2C-ED314BD8A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84763"/>
            <a:ext cx="38893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8"/>
              </a:rPr>
              <a:t>一般而言，每一件事情代表着人物身上的一種個性特徵。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FC79E4D9-469C-23CC-A0FE-CA3668DB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97200"/>
            <a:ext cx="2305050" cy="28733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23577" name="AutoShape 77">
            <a:hlinkClick r:id="rId4" action="ppaction://hlinksldjump"/>
            <a:extLst>
              <a:ext uri="{FF2B5EF4-FFF2-40B4-BE49-F238E27FC236}">
                <a16:creationId xmlns:a16="http://schemas.microsoft.com/office/drawing/2014/main" id="{F46E3963-FD01-4C31-C8A5-FB45AC91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" grpId="0" animBg="1"/>
      <p:bldP spid="850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807A2DD-A4A5-86E7-C295-FB92061D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654175"/>
            <a:ext cx="36274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新細明體" panose="02020500000000000000" pitchFamily="18" charset="-120"/>
              </a:rPr>
              <a:t> </a:t>
            </a:r>
            <a:r>
              <a:rPr lang="zh-TW" altLang="zh-CN" sz="1800" b="0">
                <a:solidFill>
                  <a:srgbClr val="CC0099"/>
                </a:solidFill>
              </a:rPr>
              <a:t> </a:t>
            </a:r>
            <a:r>
              <a:rPr lang="zh-CN" altLang="en-US" sz="2400">
                <a:latin typeface="新細明體" panose="02020500000000000000" pitchFamily="18" charset="-120"/>
              </a:rPr>
              <a:t>通過細節突出人物特點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新細明體" panose="02020500000000000000" pitchFamily="18" charset="-12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52B59-8164-8CDC-E892-DF442914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敍事寫人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6891435-0742-6302-D5D3-51C552AA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876E235B-BDBA-1607-3946-20453BB5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A1B00936-7BF5-44D2-E0B1-C5F01237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82825"/>
            <a:ext cx="7921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0">
                <a:latin typeface="新細明體" panose="02020500000000000000" pitchFamily="18" charset="-120"/>
              </a:rPr>
              <a:t>        </a:t>
            </a:r>
            <a:r>
              <a:rPr lang="zh-CN" altLang="en-US" sz="2800" b="0">
                <a:ea typeface="標楷體" panose="03000509000000000000" pitchFamily="65" charset="-128"/>
              </a:rPr>
              <a:t>細節，是指生活中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8"/>
              </a:rPr>
              <a:t>細微而具體的典型情節</a:t>
            </a:r>
            <a:r>
              <a:rPr lang="zh-CN" altLang="en-US" sz="2800" b="0">
                <a:ea typeface="標楷體" panose="03000509000000000000" pitchFamily="65" charset="-128"/>
              </a:rPr>
              <a:t>，可體現在對人物、環境、事件的具體描述之中。精彩的細節描寫，能令人物形象更為鮮明。</a:t>
            </a:r>
          </a:p>
        </p:txBody>
      </p:sp>
      <p:sp>
        <p:nvSpPr>
          <p:cNvPr id="87049" name="Text Box 9">
            <a:extLst>
              <a:ext uri="{FF2B5EF4-FFF2-40B4-BE49-F238E27FC236}">
                <a16:creationId xmlns:a16="http://schemas.microsoft.com/office/drawing/2014/main" id="{4A4F7E65-4B4D-B8FD-FBD5-DC9A879C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860800"/>
            <a:ext cx="7127875" cy="793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300">
                <a:solidFill>
                  <a:srgbClr val="FF5050"/>
                </a:solidFill>
                <a:ea typeface="標楷體" panose="03000509000000000000" pitchFamily="65" charset="-128"/>
              </a:rPr>
              <a:t>這裏的細節描寫，目的在於襯托人物、渲染事件，從側面起點綴</a:t>
            </a:r>
            <a:r>
              <a:rPr lang="zh-TW" altLang="en-US" sz="2300">
                <a:solidFill>
                  <a:srgbClr val="FF5050"/>
                </a:solidFill>
                <a:ea typeface="標楷體" panose="03000509000000000000" pitchFamily="65" charset="-128"/>
              </a:rPr>
              <a:t>的</a:t>
            </a:r>
            <a:r>
              <a:rPr lang="zh-CN" altLang="en-US" sz="2300">
                <a:solidFill>
                  <a:srgbClr val="FF5050"/>
                </a:solidFill>
                <a:ea typeface="標楷體" panose="03000509000000000000" pitchFamily="65" charset="-128"/>
              </a:rPr>
              <a:t>作用，切勿讓描寫喧賓奪主。</a:t>
            </a:r>
          </a:p>
        </p:txBody>
      </p:sp>
      <p:sp>
        <p:nvSpPr>
          <p:cNvPr id="87051" name="Line 11">
            <a:extLst>
              <a:ext uri="{FF2B5EF4-FFF2-40B4-BE49-F238E27FC236}">
                <a16:creationId xmlns:a16="http://schemas.microsoft.com/office/drawing/2014/main" id="{E65B177C-DD6B-363D-3EF0-003605DEA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573463"/>
            <a:ext cx="144462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50B31E-0779-AB0B-1B2B-4BAD189C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  <p:bldP spid="870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6DB2753-C0A7-3A94-75F5-9330B1C4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ea typeface="標楷體" panose="03000509000000000000" pitchFamily="65" charset="-128"/>
              </a:rPr>
              <a:t>課堂活動</a:t>
            </a:r>
            <a:endParaRPr lang="en-US" altLang="zh-CN" b="0">
              <a:latin typeface="Times New Roman" panose="02020603050405020304" pitchFamily="18" charset="0"/>
              <a:ea typeface="標楷體" panose="03000509000000000000" pitchFamily="65" charset="-128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5F0F9928-095C-E944-DECB-0EA62F9F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仔細觀察圖片，</a:t>
            </a:r>
            <a:r>
              <a:rPr lang="zh-CN" altLang="en-US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找出當中的細節</a:t>
            </a:r>
            <a:r>
              <a:rPr lang="zh-TW" altLang="en-US" sz="2400" b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B9B21E4-A64D-6F53-84F7-33FE127C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595168D2-3E3E-2DC2-38A5-DFA8C892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4B3B2EE2-8FFF-2ECC-B0E8-4A97D0F56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CN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20</a:t>
            </a:r>
          </a:p>
        </p:txBody>
      </p:sp>
      <p:sp>
        <p:nvSpPr>
          <p:cNvPr id="99335" name="AutoShape 7">
            <a:extLst>
              <a:ext uri="{FF2B5EF4-FFF2-40B4-BE49-F238E27FC236}">
                <a16:creationId xmlns:a16="http://schemas.microsoft.com/office/drawing/2014/main" id="{5E523AF6-F4A5-7559-9362-757CFDCC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492375"/>
            <a:ext cx="1728787" cy="388938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環境細節</a:t>
            </a:r>
          </a:p>
        </p:txBody>
      </p:sp>
      <p:sp>
        <p:nvSpPr>
          <p:cNvPr id="99336" name="AutoShape 8">
            <a:extLst>
              <a:ext uri="{FF2B5EF4-FFF2-40B4-BE49-F238E27FC236}">
                <a16:creationId xmlns:a16="http://schemas.microsoft.com/office/drawing/2014/main" id="{14DA626A-1465-E4D9-A319-B5EB9B06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37050"/>
            <a:ext cx="1728787" cy="388938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事件細節</a:t>
            </a:r>
          </a:p>
        </p:txBody>
      </p:sp>
      <p:sp>
        <p:nvSpPr>
          <p:cNvPr id="99337" name="AutoShape 9">
            <a:extLst>
              <a:ext uri="{FF2B5EF4-FFF2-40B4-BE49-F238E27FC236}">
                <a16:creationId xmlns:a16="http://schemas.microsoft.com/office/drawing/2014/main" id="{D4BF1C0A-34BA-01D2-B788-63DD405F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1728787" cy="388938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人物細節</a:t>
            </a:r>
          </a:p>
        </p:txBody>
      </p:sp>
      <p:pic>
        <p:nvPicPr>
          <p:cNvPr id="99340" name="Picture 12">
            <a:extLst>
              <a:ext uri="{FF2B5EF4-FFF2-40B4-BE49-F238E27FC236}">
                <a16:creationId xmlns:a16="http://schemas.microsoft.com/office/drawing/2014/main" id="{C8C82907-EA85-F2EA-E8CC-CF522B48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46799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5" grpId="0" animBg="1"/>
      <p:bldP spid="99336" grpId="0" animBg="1"/>
      <p:bldP spid="993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D94E7E52-9473-1ED5-6757-C6369A8D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F3D4D11C-3497-0210-05F4-A1C54BE8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00364" name="Picture 12">
            <a:extLst>
              <a:ext uri="{FF2B5EF4-FFF2-40B4-BE49-F238E27FC236}">
                <a16:creationId xmlns:a16="http://schemas.microsoft.com/office/drawing/2014/main" id="{A2C090E8-CACF-DE6B-9A54-E0475515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2562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5" name="AutoShape 13">
            <a:extLst>
              <a:ext uri="{FF2B5EF4-FFF2-40B4-BE49-F238E27FC236}">
                <a16:creationId xmlns:a16="http://schemas.microsoft.com/office/drawing/2014/main" id="{F5955E08-58B0-40CD-34DC-C2E9F712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492375"/>
            <a:ext cx="1728787" cy="388938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環境細節</a:t>
            </a:r>
          </a:p>
        </p:txBody>
      </p:sp>
      <p:sp>
        <p:nvSpPr>
          <p:cNvPr id="100366" name="AutoShape 14">
            <a:extLst>
              <a:ext uri="{FF2B5EF4-FFF2-40B4-BE49-F238E27FC236}">
                <a16:creationId xmlns:a16="http://schemas.microsoft.com/office/drawing/2014/main" id="{B1AC1727-CD78-8B91-E8B6-4E3CADCF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37050"/>
            <a:ext cx="1728787" cy="388938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事件細節</a:t>
            </a:r>
          </a:p>
        </p:txBody>
      </p:sp>
      <p:sp>
        <p:nvSpPr>
          <p:cNvPr id="100367" name="AutoShape 15">
            <a:extLst>
              <a:ext uri="{FF2B5EF4-FFF2-40B4-BE49-F238E27FC236}">
                <a16:creationId xmlns:a16="http://schemas.microsoft.com/office/drawing/2014/main" id="{69C08CBF-578A-B3E9-2878-83887F29F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1728787" cy="388938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人物細節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 animBg="1"/>
      <p:bldP spid="100366" grpId="0" animBg="1"/>
      <p:bldP spid="1003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44FA7916-8495-73CA-68E6-22BBF9D6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2F04142C-A52B-3600-F71A-5494F0D0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30057" name="Picture 9">
            <a:extLst>
              <a:ext uri="{FF2B5EF4-FFF2-40B4-BE49-F238E27FC236}">
                <a16:creationId xmlns:a16="http://schemas.microsoft.com/office/drawing/2014/main" id="{CA38BDD6-9EB0-6CAC-927E-626C5012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525621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8" name="AutoShape 10">
            <a:extLst>
              <a:ext uri="{FF2B5EF4-FFF2-40B4-BE49-F238E27FC236}">
                <a16:creationId xmlns:a16="http://schemas.microsoft.com/office/drawing/2014/main" id="{F08B49A1-4851-F151-F1AD-2A2D86C0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492375"/>
            <a:ext cx="1728787" cy="388938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環境細節</a:t>
            </a:r>
          </a:p>
        </p:txBody>
      </p:sp>
      <p:sp>
        <p:nvSpPr>
          <p:cNvPr id="130059" name="AutoShape 11">
            <a:extLst>
              <a:ext uri="{FF2B5EF4-FFF2-40B4-BE49-F238E27FC236}">
                <a16:creationId xmlns:a16="http://schemas.microsoft.com/office/drawing/2014/main" id="{6FDF0AE5-F0B0-63D2-70FF-030ED137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37050"/>
            <a:ext cx="1728787" cy="388938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事件細節</a:t>
            </a:r>
          </a:p>
        </p:txBody>
      </p:sp>
      <p:sp>
        <p:nvSpPr>
          <p:cNvPr id="130060" name="AutoShape 12">
            <a:extLst>
              <a:ext uri="{FF2B5EF4-FFF2-40B4-BE49-F238E27FC236}">
                <a16:creationId xmlns:a16="http://schemas.microsoft.com/office/drawing/2014/main" id="{1A5F7F89-7A01-772B-8516-390519E5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1728787" cy="388938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人物細節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animBg="1"/>
      <p:bldP spid="130059" grpId="0" animBg="1"/>
      <p:bldP spid="1300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5BC5F080-7AF5-5CB6-CD15-69A44FFF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B99B76A7-FD03-E4C2-B9E6-F0D25A1C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31081" name="Picture 9">
            <a:extLst>
              <a:ext uri="{FF2B5EF4-FFF2-40B4-BE49-F238E27FC236}">
                <a16:creationId xmlns:a16="http://schemas.microsoft.com/office/drawing/2014/main" id="{209F3930-19B2-1894-7AC3-E6CEF77E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3276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2" name="AutoShape 10">
            <a:extLst>
              <a:ext uri="{FF2B5EF4-FFF2-40B4-BE49-F238E27FC236}">
                <a16:creationId xmlns:a16="http://schemas.microsoft.com/office/drawing/2014/main" id="{C34818BF-7B1D-3308-A397-1F37DA1E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565400"/>
            <a:ext cx="1728788" cy="388938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環境細節</a:t>
            </a:r>
          </a:p>
        </p:txBody>
      </p:sp>
      <p:sp>
        <p:nvSpPr>
          <p:cNvPr id="131083" name="AutoShape 11">
            <a:extLst>
              <a:ext uri="{FF2B5EF4-FFF2-40B4-BE49-F238E27FC236}">
                <a16:creationId xmlns:a16="http://schemas.microsoft.com/office/drawing/2014/main" id="{159CC3F8-3C2A-5218-0830-C251B6FC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4410075"/>
            <a:ext cx="1728788" cy="388938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事件細節</a:t>
            </a:r>
          </a:p>
        </p:txBody>
      </p:sp>
      <p:sp>
        <p:nvSpPr>
          <p:cNvPr id="131084" name="AutoShape 12">
            <a:extLst>
              <a:ext uri="{FF2B5EF4-FFF2-40B4-BE49-F238E27FC236}">
                <a16:creationId xmlns:a16="http://schemas.microsoft.com/office/drawing/2014/main" id="{908CA4D0-4941-BDA0-FC44-875A872E4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502025"/>
            <a:ext cx="1728788" cy="388938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人物細節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83" grpId="0" animBg="1"/>
      <p:bldP spid="1310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F697724-33A7-9C68-190C-5B6EC772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1DF46C1D-47EC-F645-446F-23F270C9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134153" name="Picture 9">
            <a:extLst>
              <a:ext uri="{FF2B5EF4-FFF2-40B4-BE49-F238E27FC236}">
                <a16:creationId xmlns:a16="http://schemas.microsoft.com/office/drawing/2014/main" id="{95D49295-47F8-8678-D808-470FF040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14438"/>
            <a:ext cx="52562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AutoShape 10">
            <a:extLst>
              <a:ext uri="{FF2B5EF4-FFF2-40B4-BE49-F238E27FC236}">
                <a16:creationId xmlns:a16="http://schemas.microsoft.com/office/drawing/2014/main" id="{8FED6623-B17A-07E5-B300-3E6B8587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492375"/>
            <a:ext cx="1728787" cy="388938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prstShdw prst="shdw17" dist="17961" dir="2700000">
              <a:srgbClr val="7A5C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環境細節</a:t>
            </a:r>
          </a:p>
        </p:txBody>
      </p:sp>
      <p:sp>
        <p:nvSpPr>
          <p:cNvPr id="134155" name="AutoShape 11">
            <a:extLst>
              <a:ext uri="{FF2B5EF4-FFF2-40B4-BE49-F238E27FC236}">
                <a16:creationId xmlns:a16="http://schemas.microsoft.com/office/drawing/2014/main" id="{BBC2F569-9601-FDBB-7043-BD72EDFC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37050"/>
            <a:ext cx="1728787" cy="388938"/>
          </a:xfrm>
          <a:prstGeom prst="flowChartAlternateProcess">
            <a:avLst/>
          </a:prstGeom>
          <a:solidFill>
            <a:srgbClr val="33CCCC"/>
          </a:solidFill>
          <a:ln>
            <a:noFill/>
          </a:ln>
          <a:effectLst>
            <a:prstShdw prst="shdw17" dist="17961" dir="2700000">
              <a:srgbClr val="1F7A7A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事件細節</a:t>
            </a:r>
          </a:p>
        </p:txBody>
      </p:sp>
      <p:sp>
        <p:nvSpPr>
          <p:cNvPr id="134156" name="AutoShape 12">
            <a:extLst>
              <a:ext uri="{FF2B5EF4-FFF2-40B4-BE49-F238E27FC236}">
                <a16:creationId xmlns:a16="http://schemas.microsoft.com/office/drawing/2014/main" id="{F26872BF-6446-27DE-2871-33CEEBC3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29000"/>
            <a:ext cx="1728787" cy="388938"/>
          </a:xfrm>
          <a:prstGeom prst="flowChartAlternateProcess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Mincho" panose="02020600040205080304" pitchFamily="18" charset="-128"/>
              </a:rPr>
              <a:t>人物細節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nimBg="1"/>
      <p:bldP spid="134155" grpId="0" animBg="1"/>
      <p:bldP spid="1341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11F911FA-D581-58A4-B453-E8532A1F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39850"/>
            <a:ext cx="6769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anose="03000509000000000000" pitchFamily="65" charset="-128"/>
              </a:rPr>
              <a:t>　</a:t>
            </a:r>
            <a:r>
              <a:rPr lang="zh-TW" altLang="en-US" sz="2800">
                <a:ea typeface="標楷體" panose="03000509000000000000" pitchFamily="65" charset="-128"/>
              </a:rPr>
              <a:t>　 </a:t>
            </a:r>
            <a:r>
              <a:rPr lang="zh-TW" altLang="en-US" sz="3000">
                <a:ea typeface="標楷體" panose="03000509000000000000" pitchFamily="65" charset="-128"/>
              </a:rPr>
              <a:t>敍</a:t>
            </a:r>
            <a:r>
              <a:rPr lang="zh-CN" altLang="en-US" sz="3000">
                <a:ea typeface="標楷體" panose="03000509000000000000" pitchFamily="65" charset="-128"/>
              </a:rPr>
              <a:t>事</a:t>
            </a:r>
            <a:r>
              <a:rPr lang="zh-TW" altLang="en-US" sz="3000">
                <a:ea typeface="標楷體" panose="03000509000000000000" pitchFamily="65" charset="-128"/>
              </a:rPr>
              <a:t>的過程中，可加入描寫人物的</a:t>
            </a:r>
            <a:br>
              <a:rPr lang="zh-TW" altLang="en-US" sz="3000">
                <a:ea typeface="標楷體" panose="03000509000000000000" pitchFamily="65" charset="-128"/>
              </a:rPr>
            </a:br>
            <a:r>
              <a:rPr lang="zh-TW" altLang="en-US" sz="3000">
                <a:solidFill>
                  <a:srgbClr val="FF6600"/>
                </a:solidFill>
                <a:ea typeface="標楷體" panose="03000509000000000000" pitchFamily="65" charset="-128"/>
              </a:rPr>
              <a:t>語言</a:t>
            </a:r>
            <a:r>
              <a:rPr lang="zh-TW" altLang="en-US" sz="3000">
                <a:ea typeface="標楷體" panose="03000509000000000000" pitchFamily="65" charset="-128"/>
              </a:rPr>
              <a:t>、</a:t>
            </a:r>
            <a:r>
              <a:rPr lang="zh-TW" altLang="en-US" sz="3000">
                <a:solidFill>
                  <a:srgbClr val="FF6600"/>
                </a:solidFill>
                <a:ea typeface="標楷體" panose="03000509000000000000" pitchFamily="65" charset="-128"/>
              </a:rPr>
              <a:t>行動</a:t>
            </a:r>
            <a:r>
              <a:rPr lang="zh-TW" altLang="en-US" sz="3000">
                <a:ea typeface="標楷體" panose="03000509000000000000" pitchFamily="65" charset="-128"/>
              </a:rPr>
              <a:t>、</a:t>
            </a:r>
            <a:r>
              <a:rPr lang="zh-TW" altLang="en-US" sz="3000">
                <a:solidFill>
                  <a:srgbClr val="FF6600"/>
                </a:solidFill>
                <a:ea typeface="標楷體" panose="03000509000000000000" pitchFamily="65" charset="-128"/>
              </a:rPr>
              <a:t>心理</a:t>
            </a:r>
            <a:r>
              <a:rPr lang="zh-TW" altLang="en-US" sz="3000">
                <a:ea typeface="標楷體" panose="03000509000000000000" pitchFamily="65" charset="-128"/>
              </a:rPr>
              <a:t>等，從而凸顯人物的</a:t>
            </a:r>
            <a:br>
              <a:rPr lang="zh-TW" altLang="en-US" sz="3000">
                <a:ea typeface="標楷體" panose="03000509000000000000" pitchFamily="65" charset="-128"/>
              </a:rPr>
            </a:br>
            <a:r>
              <a:rPr lang="zh-TW" altLang="en-US" sz="3000">
                <a:ea typeface="標楷體" panose="03000509000000000000" pitchFamily="65" charset="-128"/>
              </a:rPr>
              <a:t>性格特點，推動情節的發展。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859696A5-9A3C-96AE-25FA-38CE717D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627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正面刻畫人物特點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新細明體" panose="02020500000000000000" pitchFamily="18" charset="-12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11782AC-CD31-E8E3-B9DB-AEF308AC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8"/>
              </a:rPr>
              <a:t>敍事寫人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A2F93597-79D2-DD23-E10D-4A36551B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324B5142-028B-7F38-5E69-FE5AE719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860800"/>
            <a:ext cx="6624637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5050"/>
                </a:solidFill>
                <a:ea typeface="標楷體" panose="03000509000000000000" pitchFamily="65" charset="-128"/>
              </a:rPr>
              <a:t>人物的語言、行動、心理等要符合人物的性格特點，不同年齡或職業的人會有不同的言行舉止。</a:t>
            </a:r>
          </a:p>
        </p:txBody>
      </p:sp>
      <p:sp>
        <p:nvSpPr>
          <p:cNvPr id="32775" name="Rectangle 14">
            <a:extLst>
              <a:ext uri="{FF2B5EF4-FFF2-40B4-BE49-F238E27FC236}">
                <a16:creationId xmlns:a16="http://schemas.microsoft.com/office/drawing/2014/main" id="{22465F71-B6C0-B013-71CB-1CC252176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852738"/>
            <a:ext cx="3097212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89103" name="Line 15">
            <a:extLst>
              <a:ext uri="{FF2B5EF4-FFF2-40B4-BE49-F238E27FC236}">
                <a16:creationId xmlns:a16="http://schemas.microsoft.com/office/drawing/2014/main" id="{73BD98FC-B18A-585E-A228-13F6AC1C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284538"/>
            <a:ext cx="0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Text Box 16">
            <a:extLst>
              <a:ext uri="{FF2B5EF4-FFF2-40B4-BE49-F238E27FC236}">
                <a16:creationId xmlns:a16="http://schemas.microsoft.com/office/drawing/2014/main" id="{FD9A3200-1D63-681D-2650-3C86EA8C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2778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864FAF17-00C5-1180-9B0F-7AE1D6E9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0912C2B7-6DF7-E192-8B97-468FAEDA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74882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   　</a:t>
            </a:r>
            <a:r>
              <a:rPr lang="zh-TW" altLang="en-US" sz="3000">
                <a:ea typeface="標楷體" pitchFamily="65" charset="-128"/>
              </a:rPr>
              <a:t>倒敍法，是指將事情的結局，或某個突</a:t>
            </a:r>
            <a:endParaRPr lang="en-US" altLang="zh-TW" sz="3000">
              <a:ea typeface="標楷體" pitchFamily="65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3000">
                <a:ea typeface="標楷體" pitchFamily="65" charset="-128"/>
              </a:rPr>
              <a:t>出</a:t>
            </a:r>
            <a:r>
              <a:rPr lang="zh-CN" altLang="en-US" sz="3000">
                <a:ea typeface="標楷體" pitchFamily="65" charset="-128"/>
              </a:rPr>
              <a:t>、</a:t>
            </a:r>
            <a:r>
              <a:rPr lang="zh-TW" altLang="en-US" sz="3000">
                <a:ea typeface="標楷體" pitchFamily="65" charset="-128"/>
              </a:rPr>
              <a:t>重要的情節提前放到文章的開頭，然後</a:t>
            </a:r>
            <a:endParaRPr lang="en-US" altLang="zh-TW" sz="3000">
              <a:ea typeface="標楷體" pitchFamily="65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3000">
                <a:ea typeface="標楷體" pitchFamily="65" charset="-128"/>
              </a:rPr>
              <a:t>再按事情原本的發展順序敍述起因、經過的</a:t>
            </a:r>
            <a:endParaRPr lang="en-US" altLang="zh-TW" sz="3000">
              <a:ea typeface="標楷體" pitchFamily="65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3000">
                <a:ea typeface="標楷體" pitchFamily="65" charset="-128"/>
              </a:rPr>
              <a:t>記述方式。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899FE2A-6D4A-3D96-F21E-5039D15E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ea typeface="標楷體" pitchFamily="65" charset="-128"/>
              </a:rPr>
              <a:t>倒敍法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EE34843A-80E5-73E4-635F-A62D1D11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A3E17DDA-9866-1916-7F0F-199B0314D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E62A0B49-4DCE-75B4-1955-3A057463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96975"/>
            <a:ext cx="5976938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5050"/>
                </a:solidFill>
                <a:ea typeface="標楷體" pitchFamily="65" charset="-128"/>
              </a:rPr>
              <a:t>在運用倒敍法時，應清楚交代由倒敍內容回到順敍內容之間的過渡和銜接。</a:t>
            </a:r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CCE716AD-0EF9-0B76-5975-2F3FA1D8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276475"/>
            <a:ext cx="1295400" cy="4333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36201" name="Line 9">
            <a:extLst>
              <a:ext uri="{FF2B5EF4-FFF2-40B4-BE49-F238E27FC236}">
                <a16:creationId xmlns:a16="http://schemas.microsoft.com/office/drawing/2014/main" id="{57E144DB-4824-1F11-CA20-42D2A2956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1989138"/>
            <a:ext cx="21590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2" name="Line 10">
            <a:extLst>
              <a:ext uri="{FF2B5EF4-FFF2-40B4-BE49-F238E27FC236}">
                <a16:creationId xmlns:a16="http://schemas.microsoft.com/office/drawing/2014/main" id="{D985506D-2F51-D4CE-A5C1-064790045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313" y="2492375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3" name="Line 11">
            <a:extLst>
              <a:ext uri="{FF2B5EF4-FFF2-40B4-BE49-F238E27FC236}">
                <a16:creationId xmlns:a16="http://schemas.microsoft.com/office/drawing/2014/main" id="{050E8D5E-7E17-E6A9-EA32-C236AFDFF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492375"/>
            <a:ext cx="0" cy="2089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4" name="Line 12">
            <a:extLst>
              <a:ext uri="{FF2B5EF4-FFF2-40B4-BE49-F238E27FC236}">
                <a16:creationId xmlns:a16="http://schemas.microsoft.com/office/drawing/2014/main" id="{D384C583-482F-B9C5-5383-EAD8BDD3D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581525"/>
            <a:ext cx="935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40B11817-EE82-FF50-B6E9-BF79CBC1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149725"/>
            <a:ext cx="5976938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5050"/>
                </a:solidFill>
                <a:ea typeface="標楷體" pitchFamily="65" charset="-128"/>
              </a:rPr>
              <a:t>倒敍法適用於記敍時間跨度較長、情況較為複雜的事件。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animBg="1"/>
      <p:bldP spid="1362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6E008AC-8089-A3F8-4E09-DEC9F299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  一位摯友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AEB21C5-9076-004D-BFE5-57ADCE9E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9D38DC6-5904-7263-D8EF-3CC5090C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0641B83-6D97-ECAB-CA41-9A3597C9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29BCDCDF-B0D8-74C2-2EB2-E4E833F13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3" name="AutoShape 7">
            <a:extLst>
              <a:ext uri="{FF2B5EF4-FFF2-40B4-BE49-F238E27FC236}">
                <a16:creationId xmlns:a16="http://schemas.microsoft.com/office/drawing/2014/main" id="{812D9100-F768-32D8-BC0D-D1CEB805BF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1858ABD5-CCE8-303D-1D7D-82036AC2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找出關鍵字詞：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摯友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EBAC5923-0E0B-24A1-92DA-BD918AEF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8"/>
              </a:rPr>
              <a:t>內容</a:t>
            </a:r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id="{C014E98E-F364-DC5A-0B79-E6E99C5E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565400"/>
            <a:ext cx="719137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7" name="AutoShape 11">
            <a:extLst>
              <a:ext uri="{FF2B5EF4-FFF2-40B4-BE49-F238E27FC236}">
                <a16:creationId xmlns:a16="http://schemas.microsoft.com/office/drawing/2014/main" id="{C56FB11C-DC2B-4CB1-DB27-49E83B7B9AA4}"/>
              </a:ext>
            </a:extLst>
          </p:cNvPr>
          <p:cNvSpPr>
            <a:spLocks/>
          </p:cNvSpPr>
          <p:nvPr/>
        </p:nvSpPr>
        <p:spPr bwMode="auto">
          <a:xfrm>
            <a:off x="3995738" y="1412875"/>
            <a:ext cx="506412" cy="4176713"/>
          </a:xfrm>
          <a:prstGeom prst="leftBrace">
            <a:avLst>
              <a:gd name="adj1" fmla="val 68730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8" name="Text Box 12">
            <a:extLst>
              <a:ext uri="{FF2B5EF4-FFF2-40B4-BE49-F238E27FC236}">
                <a16:creationId xmlns:a16="http://schemas.microsoft.com/office/drawing/2014/main" id="{2583EB99-E3EB-56C5-3736-11F0A137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196975"/>
            <a:ext cx="417671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</a:rPr>
              <a:t>成為摯友的原因：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青梅竹馬？有共同的興趣？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品行優良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</a:rPr>
              <a:t>摯友的性格特點：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機智勇敢？無私助人？有耐心</a:t>
            </a:r>
            <a:r>
              <a:rPr kumimoji="0" lang="en-US" altLang="zh-CN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</a:rPr>
              <a:t>可凸顯人物特點的事例：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輔導同學？捐款救災？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處理突發情況</a:t>
            </a:r>
            <a:r>
              <a:rPr kumimoji="0" lang="en-US" altLang="zh-TW" sz="2000" b="0">
                <a:latin typeface="標楷體" panose="03000509000000000000" pitchFamily="65" charset="-128"/>
                <a:ea typeface="標楷體" panose="03000509000000000000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</a:rPr>
              <a:t>有助於刻畫人物形象的細節：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8"/>
              </a:rPr>
              <a:t>心理細節？動作細節？語言細節？外貌細節</a:t>
            </a:r>
            <a:r>
              <a:rPr kumimoji="0" lang="en-US" altLang="zh-TW" sz="2000" b="0">
                <a:latin typeface="Verdana" panose="020B0604030504040204" pitchFamily="34" charset="0"/>
                <a:ea typeface="標楷體" panose="03000509000000000000" pitchFamily="65" charset="-128"/>
              </a:rPr>
              <a:t>‥‥</a:t>
            </a: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8"/>
            </a:endParaRPr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4F7A330E-083F-76D4-95E9-1C1BEB1C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2350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4" grpId="0"/>
      <p:bldP spid="75785" grpId="0"/>
      <p:bldP spid="757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58A5C43-E0F6-28DE-4A4C-4DEF401C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8"/>
              </a:rPr>
              <a:t>我們的班主任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34C198C-47CF-2016-ED89-A5C18B7C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0508B33-C20B-12CC-9DCC-CB436788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8"/>
              </a:rPr>
              <a:t>題目點撥</a:t>
            </a:r>
            <a:endParaRPr lang="zh-TW" altLang="en-US" b="0">
              <a:ea typeface="標楷體" panose="03000509000000000000" pitchFamily="65" charset="-128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1903E876-57D7-10A3-AFFD-BC502F0B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94FABA77-A202-3663-9A24-4F314E252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398F11C8-CF46-4C3A-88ED-892659DF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8"/>
              </a:rPr>
              <a:t>1.</a:t>
            </a:r>
            <a:r>
              <a:rPr lang="en-US" altLang="zh-TW" sz="2400" b="0">
                <a:latin typeface="標楷體" panose="03000509000000000000" pitchFamily="65" charset="-128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標楷體" panose="03000509000000000000" pitchFamily="65" charset="-128"/>
                <a:ea typeface="標楷體" panose="03000509000000000000" pitchFamily="65" charset="-128"/>
              </a:rPr>
              <a:t>找出關鍵字詞：</a:t>
            </a:r>
            <a:r>
              <a:rPr lang="zh-CN" altLang="en-US" sz="2400" b="0">
                <a:latin typeface="標楷體" panose="03000509000000000000" pitchFamily="65" charset="-128"/>
                <a:ea typeface="標楷體" panose="03000509000000000000" pitchFamily="65" charset="-128"/>
              </a:rPr>
              <a:t>班主任</a:t>
            </a:r>
            <a:endParaRPr lang="en-US" altLang="zh-CN" sz="2400" b="0">
              <a:latin typeface="標楷體" panose="03000509000000000000" pitchFamily="65" charset="-128"/>
              <a:ea typeface="標楷體" panose="03000509000000000000" pitchFamily="65" charset="-128"/>
            </a:endParaRP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305DC290-59B7-24B3-A6EC-E53081A9D3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44B0800B-31FD-76C0-239D-94E25072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8"/>
              </a:rPr>
              <a:t>內容（請填充完整）</a:t>
            </a: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6713E515-4610-37DE-EE80-4953A053E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65400"/>
            <a:ext cx="1009650" cy="5762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6811" name="AutoShape 11">
            <a:extLst>
              <a:ext uri="{FF2B5EF4-FFF2-40B4-BE49-F238E27FC236}">
                <a16:creationId xmlns:a16="http://schemas.microsoft.com/office/drawing/2014/main" id="{AFDC6F96-3764-2247-4EA6-3E2393DDF35F}"/>
              </a:ext>
            </a:extLst>
          </p:cNvPr>
          <p:cNvSpPr>
            <a:spLocks/>
          </p:cNvSpPr>
          <p:nvPr/>
        </p:nvSpPr>
        <p:spPr bwMode="auto">
          <a:xfrm>
            <a:off x="4137025" y="1773238"/>
            <a:ext cx="506413" cy="3959225"/>
          </a:xfrm>
          <a:prstGeom prst="leftBrace">
            <a:avLst>
              <a:gd name="adj1" fmla="val 65151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9A830B1E-2DA1-2CB1-24B0-AE159F54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57338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班主任的性格</a:t>
            </a:r>
            <a:r>
              <a:rPr kumimoji="0" lang="zh-CN" altLang="en-US" sz="2000">
                <a:latin typeface="Verdana" panose="020B0604030504040204" pitchFamily="34" charset="0"/>
              </a:rPr>
              <a:t>特點：</a:t>
            </a:r>
          </a:p>
        </p:txBody>
      </p:sp>
      <p:sp>
        <p:nvSpPr>
          <p:cNvPr id="76817" name="Line 17">
            <a:extLst>
              <a:ext uri="{FF2B5EF4-FFF2-40B4-BE49-F238E27FC236}">
                <a16:creationId xmlns:a16="http://schemas.microsoft.com/office/drawing/2014/main" id="{AA370C3D-BCC7-58E0-C0DB-4345FCC31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276475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4" name="Text Box 18">
            <a:extLst>
              <a:ext uri="{FF2B5EF4-FFF2-40B4-BE49-F238E27FC236}">
                <a16:creationId xmlns:a16="http://schemas.microsoft.com/office/drawing/2014/main" id="{7E18DC5A-3ADD-8D26-EE5B-DC506922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060575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15BC77FB-85EB-2366-B632-DEDA13E9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844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能夠</a:t>
            </a:r>
            <a:r>
              <a:rPr kumimoji="0" lang="zh-TW" altLang="en-US" sz="1800"/>
              <a:t>凸顯</a:t>
            </a:r>
            <a:r>
              <a:rPr kumimoji="0" lang="zh-TW" altLang="en-US" sz="2000">
                <a:latin typeface="Verdana" panose="020B0604030504040204" pitchFamily="34" charset="0"/>
              </a:rPr>
              <a:t>班主任性格</a:t>
            </a:r>
            <a:r>
              <a:rPr kumimoji="0" lang="zh-CN" altLang="en-US" sz="2000">
                <a:latin typeface="Verdana" panose="020B0604030504040204" pitchFamily="34" charset="0"/>
              </a:rPr>
              <a:t>特點</a:t>
            </a:r>
            <a:r>
              <a:rPr kumimoji="0" lang="zh-TW" altLang="en-US" sz="2000">
                <a:latin typeface="Verdana" panose="020B0604030504040204" pitchFamily="34" charset="0"/>
              </a:rPr>
              <a:t>的事例</a:t>
            </a:r>
            <a:r>
              <a:rPr kumimoji="0" lang="zh-CN" altLang="en-US" sz="2000">
                <a:latin typeface="Verdana" panose="020B0604030504040204" pitchFamily="34" charset="0"/>
              </a:rPr>
              <a:t>：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5EA9ACE9-FDBA-CEBD-6CE1-5976016D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789363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1800"/>
              <a:t>凸</a:t>
            </a:r>
            <a:r>
              <a:rPr kumimoji="0" lang="zh-TW" altLang="en-US" sz="2000">
                <a:latin typeface="Verdana" panose="020B0604030504040204" pitchFamily="34" charset="0"/>
              </a:rPr>
              <a:t>顯班主任性格特點的細節描寫</a:t>
            </a:r>
            <a:r>
              <a:rPr kumimoji="0" lang="zh-CN" altLang="en-US" sz="2000">
                <a:latin typeface="Verdana" panose="020B0604030504040204" pitchFamily="34" charset="0"/>
              </a:rPr>
              <a:t>：</a:t>
            </a:r>
          </a:p>
        </p:txBody>
      </p:sp>
      <p:sp>
        <p:nvSpPr>
          <p:cNvPr id="76821" name="Line 21">
            <a:extLst>
              <a:ext uri="{FF2B5EF4-FFF2-40B4-BE49-F238E27FC236}">
                <a16:creationId xmlns:a16="http://schemas.microsoft.com/office/drawing/2014/main" id="{FE4974EE-1971-8681-7D86-481485066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213100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2" name="Line 22">
            <a:extLst>
              <a:ext uri="{FF2B5EF4-FFF2-40B4-BE49-F238E27FC236}">
                <a16:creationId xmlns:a16="http://schemas.microsoft.com/office/drawing/2014/main" id="{7829A3DF-0694-E6F8-7A0B-88DD35AFF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4941888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3" name="Text Box 23">
            <a:extLst>
              <a:ext uri="{FF2B5EF4-FFF2-40B4-BE49-F238E27FC236}">
                <a16:creationId xmlns:a16="http://schemas.microsoft.com/office/drawing/2014/main" id="{214FDAE5-D70D-6809-48F2-0AB250F4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4825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文章採用的敍事模式</a:t>
            </a:r>
            <a:r>
              <a:rPr kumimoji="0" lang="zh-CN" altLang="en-US" sz="2000">
                <a:latin typeface="Verdana" panose="020B0604030504040204" pitchFamily="34" charset="0"/>
              </a:rPr>
              <a:t>：</a:t>
            </a:r>
          </a:p>
        </p:txBody>
      </p:sp>
      <p:sp>
        <p:nvSpPr>
          <p:cNvPr id="76824" name="Line 24">
            <a:extLst>
              <a:ext uri="{FF2B5EF4-FFF2-40B4-BE49-F238E27FC236}">
                <a16:creationId xmlns:a16="http://schemas.microsoft.com/office/drawing/2014/main" id="{834F74B9-CA5C-8F21-7C01-FD95B2D12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5805488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5" name="Line 25">
            <a:extLst>
              <a:ext uri="{FF2B5EF4-FFF2-40B4-BE49-F238E27FC236}">
                <a16:creationId xmlns:a16="http://schemas.microsoft.com/office/drawing/2014/main" id="{AFDE215B-A53F-50FF-180A-39EF99093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644900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6" name="Line 26">
            <a:extLst>
              <a:ext uri="{FF2B5EF4-FFF2-40B4-BE49-F238E27FC236}">
                <a16:creationId xmlns:a16="http://schemas.microsoft.com/office/drawing/2014/main" id="{F06F834A-F740-6088-FD16-739DD734A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4508500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3" name="Rectangle 27">
            <a:extLst>
              <a:ext uri="{FF2B5EF4-FFF2-40B4-BE49-F238E27FC236}">
                <a16:creationId xmlns:a16="http://schemas.microsoft.com/office/drawing/2014/main" id="{6E753666-5DED-B7B2-F54C-F2DC8F1A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2477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7" grpId="0"/>
      <p:bldP spid="76809" grpId="0"/>
      <p:bldP spid="768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2FE42BE-22DA-FF31-6EDE-F6AB5BD92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itchFamily="65" charset="-128"/>
            </a:endParaRP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A4557F1D-5085-CCA3-7745-76046331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8496300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</a:t>
            </a:r>
            <a:r>
              <a:rPr lang="zh-TW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仔細觀察以下圖片，每幅圖片各代表一個故事，設想事情的起因、經過、結果，並運用倒敍法對其進行記述。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F896DDD6-52A8-04DE-A12A-DC3EAC4A9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DF818449-3991-3938-3D1D-CE245DA8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500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8198" name="Text Box 17">
            <a:extLst>
              <a:ext uri="{FF2B5EF4-FFF2-40B4-BE49-F238E27FC236}">
                <a16:creationId xmlns:a16="http://schemas.microsoft.com/office/drawing/2014/main" id="{F96C3FD2-DFAC-2857-322C-C3F49A10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8199" name="Picture 19">
            <a:extLst>
              <a:ext uri="{FF2B5EF4-FFF2-40B4-BE49-F238E27FC236}">
                <a16:creationId xmlns:a16="http://schemas.microsoft.com/office/drawing/2014/main" id="{D6C21403-36DA-3B24-1A88-22A08B12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2575"/>
            <a:ext cx="26638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8">
            <a:extLst>
              <a:ext uri="{FF2B5EF4-FFF2-40B4-BE49-F238E27FC236}">
                <a16:creationId xmlns:a16="http://schemas.microsoft.com/office/drawing/2014/main" id="{AD399994-127D-0A75-254D-641321F1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54313"/>
            <a:ext cx="27352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Oval 11">
            <a:extLst>
              <a:ext uri="{FF2B5EF4-FFF2-40B4-BE49-F238E27FC236}">
                <a16:creationId xmlns:a16="http://schemas.microsoft.com/office/drawing/2014/main" id="{E130CF4A-A199-25AD-C7DF-D877A6C97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65400"/>
            <a:ext cx="503237" cy="503238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A</a:t>
            </a:r>
          </a:p>
        </p:txBody>
      </p:sp>
      <p:sp>
        <p:nvSpPr>
          <p:cNvPr id="8202" name="Oval 12">
            <a:extLst>
              <a:ext uri="{FF2B5EF4-FFF2-40B4-BE49-F238E27FC236}">
                <a16:creationId xmlns:a16="http://schemas.microsoft.com/office/drawing/2014/main" id="{9874A006-253A-7A1C-068A-1E0E4446A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565400"/>
            <a:ext cx="503237" cy="503238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B</a:t>
            </a:r>
          </a:p>
        </p:txBody>
      </p:sp>
      <p:pic>
        <p:nvPicPr>
          <p:cNvPr id="8203" name="Picture 20">
            <a:extLst>
              <a:ext uri="{FF2B5EF4-FFF2-40B4-BE49-F238E27FC236}">
                <a16:creationId xmlns:a16="http://schemas.microsoft.com/office/drawing/2014/main" id="{0D07DC23-E565-FAB6-6B6C-94FBD16B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35275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Oval 13">
            <a:extLst>
              <a:ext uri="{FF2B5EF4-FFF2-40B4-BE49-F238E27FC236}">
                <a16:creationId xmlns:a16="http://schemas.microsoft.com/office/drawing/2014/main" id="{1B9DEE49-AC06-E3FE-FCDD-EF64DB599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65400"/>
            <a:ext cx="503237" cy="503238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/>
              <a:t>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F93E606C-6ADB-D32A-00BE-11D4987F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6769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</a:t>
            </a:r>
            <a:r>
              <a:rPr lang="zh-TW" altLang="en-US" sz="2800">
                <a:ea typeface="標楷體" pitchFamily="65" charset="-128"/>
              </a:rPr>
              <a:t>　 </a:t>
            </a:r>
            <a:r>
              <a:rPr lang="zh-TW" altLang="en-US" sz="3000">
                <a:ea typeface="標楷體" pitchFamily="65" charset="-128"/>
              </a:rPr>
              <a:t>敍述事情時，可將</a:t>
            </a:r>
            <a: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  <a:t>事情的結局</a:t>
            </a:r>
            <a:r>
              <a:rPr lang="zh-TW" altLang="en-US" sz="3000">
                <a:ea typeface="標楷體" pitchFamily="65" charset="-128"/>
              </a:rPr>
              <a:t>放在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文章的開頭，然後按照事情發展的順序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來敍述事情。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　　這種方法可令文章的結構富於變化。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8B8CCADE-8A07-20FA-E1C0-9DF7E150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7732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提前敍述事情的結局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8E2A566-3017-2A93-BFB4-7642F459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倒敍法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1F8D5A4B-0B88-1140-BAD7-3C9EE070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5A007AD0-E924-28B2-4F33-FE8D325A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B39235D1-A4DC-473C-564D-0844BDCB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37063"/>
            <a:ext cx="5976937" cy="762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rgbClr val="FF5050"/>
                </a:solidFill>
                <a:ea typeface="標楷體" pitchFamily="65" charset="-128"/>
              </a:rPr>
              <a:t>將結局提前放在文章開首，能為文章留下懸念，吸引讀者深入解事情的起因和經過。</a:t>
            </a:r>
          </a:p>
        </p:txBody>
      </p:sp>
      <p:sp>
        <p:nvSpPr>
          <p:cNvPr id="121864" name="Line 8">
            <a:extLst>
              <a:ext uri="{FF2B5EF4-FFF2-40B4-BE49-F238E27FC236}">
                <a16:creationId xmlns:a16="http://schemas.microsoft.com/office/drawing/2014/main" id="{979D7F04-CB54-82D3-28E8-0D2CBE069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4149725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3ABECFD8-59CA-8D67-723A-0E1C81B7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716338"/>
            <a:ext cx="5903912" cy="43338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21867" name="Rectangle 11">
            <a:extLst>
              <a:ext uri="{FF2B5EF4-FFF2-40B4-BE49-F238E27FC236}">
                <a16:creationId xmlns:a16="http://schemas.microsoft.com/office/drawing/2014/main" id="{22D537B0-9640-73D6-CCC7-0AA70DA7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81300"/>
            <a:ext cx="2736850" cy="4302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21868" name="Line 12">
            <a:extLst>
              <a:ext uri="{FF2B5EF4-FFF2-40B4-BE49-F238E27FC236}">
                <a16:creationId xmlns:a16="http://schemas.microsoft.com/office/drawing/2014/main" id="{BC80D10B-915B-48CD-A1B2-4712694C0E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8" y="2276475"/>
            <a:ext cx="21590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054423D2-6210-56A8-3D28-1DA4B798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849438"/>
            <a:ext cx="37814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標楷體" pitchFamily="65" charset="-128"/>
                <a:ea typeface="標楷體" pitchFamily="65" charset="-128"/>
              </a:rPr>
              <a:t>順序是：結局  開首  經過</a:t>
            </a:r>
            <a:r>
              <a:rPr lang="zh-TW" altLang="en-US" sz="2000" b="0">
                <a:solidFill>
                  <a:srgbClr val="FF0000"/>
                </a:solidFill>
                <a:latin typeface="標楷體" pitchFamily="65" charset="-128"/>
                <a:ea typeface="標楷體" pitchFamily="65" charset="-128"/>
              </a:rPr>
              <a:t>        </a:t>
            </a:r>
          </a:p>
        </p:txBody>
      </p:sp>
      <p:sp>
        <p:nvSpPr>
          <p:cNvPr id="121870" name="Line 14">
            <a:extLst>
              <a:ext uri="{FF2B5EF4-FFF2-40B4-BE49-F238E27FC236}">
                <a16:creationId xmlns:a16="http://schemas.microsoft.com/office/drawing/2014/main" id="{02625710-7DB6-A9A5-AC6E-2CCA7353B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2060575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71" name="Line 15">
            <a:extLst>
              <a:ext uri="{FF2B5EF4-FFF2-40B4-BE49-F238E27FC236}">
                <a16:creationId xmlns:a16="http://schemas.microsoft.com/office/drawing/2014/main" id="{76B139DE-8749-76CE-673F-BA25231AD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2060575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1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B6CA012F-23B4-CC60-2B1D-FBBEAF07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B2D5E7F3-65A1-3FA9-45B7-E87E8CD9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0213"/>
            <a:ext cx="74882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   　</a:t>
            </a:r>
            <a:r>
              <a:rPr lang="zh-TW" altLang="en-US" sz="3000">
                <a:ea typeface="標楷體" pitchFamily="65" charset="-128"/>
              </a:rPr>
              <a:t>敍述事情時，可將事情發展中</a:t>
            </a:r>
            <a: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  <a:t>最重要、</a:t>
            </a:r>
            <a:b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</a:br>
            <a: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  <a:t>最精彩的情節</a:t>
            </a:r>
            <a:r>
              <a:rPr lang="zh-TW" altLang="en-US" sz="3000">
                <a:ea typeface="標楷體" pitchFamily="65" charset="-128"/>
              </a:rPr>
              <a:t>放在文章的開頭。然後按照事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情發展的順序來敍述事情。這種方法可增加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讀者繼續閱讀的興趣。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891A54-6C92-02A6-6998-4D82F810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07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倒敍法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604E75C-E419-7077-4CC4-6E2E65B1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965FA747-E490-D174-9A77-CE0E9013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0BABA394-82A5-AC84-BB3A-3FB427C8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92300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提前敍述事情的重要情節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62BE138F-3B05-F189-1625-7919647C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437063"/>
            <a:ext cx="5976937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5050"/>
                </a:solidFill>
                <a:ea typeface="標楷體" pitchFamily="65" charset="-128"/>
              </a:rPr>
              <a:t>在選取情節時應斟酌，切勿將次要的，或與主題關係不大的情節用作文章倒敍的開首。</a:t>
            </a:r>
          </a:p>
        </p:txBody>
      </p:sp>
      <p:sp>
        <p:nvSpPr>
          <p:cNvPr id="60427" name="Line 11">
            <a:extLst>
              <a:ext uri="{FF2B5EF4-FFF2-40B4-BE49-F238E27FC236}">
                <a16:creationId xmlns:a16="http://schemas.microsoft.com/office/drawing/2014/main" id="{FD02886E-280E-F029-7AC2-E804E094DC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3789363"/>
            <a:ext cx="503237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5BF00D-2CDE-FA30-9127-1559E15E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64C4597-2644-C911-6B94-A240F7BD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779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倒敍法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2358A932-F69C-3BDC-B700-CF4B1176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B1384BC3-7A7A-EBBD-E1A0-BC5C4E71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48BFBAED-41E8-4FEC-43AD-2F0EEC3F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6081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提前敍述事情的重要情節</a:t>
            </a: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50E73338-EFBE-EED0-A014-1FC0CEBE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201863"/>
            <a:ext cx="4319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MS PMincho" panose="02020600040205080304" pitchFamily="18" charset="-128"/>
              </a:rPr>
              <a:t>1.</a:t>
            </a:r>
            <a:r>
              <a:rPr lang="en-US" altLang="zh-TW" sz="2200">
                <a:ea typeface="MS PMincho" panose="02020600040205080304" pitchFamily="18" charset="-128"/>
              </a:rPr>
              <a:t> </a:t>
            </a:r>
            <a:r>
              <a:rPr lang="zh-TW" altLang="en-US" sz="2200"/>
              <a:t>根據題眼選擇重要情節</a:t>
            </a:r>
          </a:p>
        </p:txBody>
      </p:sp>
      <p:sp>
        <p:nvSpPr>
          <p:cNvPr id="13319" name="Text Box 11">
            <a:extLst>
              <a:ext uri="{FF2B5EF4-FFF2-40B4-BE49-F238E27FC236}">
                <a16:creationId xmlns:a16="http://schemas.microsoft.com/office/drawing/2014/main" id="{95AE575D-16F7-03CF-5E2C-5CCA3E4AA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2201863"/>
            <a:ext cx="43195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MS PMincho" panose="02020600040205080304" pitchFamily="18" charset="-128"/>
              </a:rPr>
              <a:t>2.</a:t>
            </a:r>
            <a:r>
              <a:rPr lang="en-US" altLang="zh-TW" sz="2200">
                <a:ea typeface="MS PMincho" panose="02020600040205080304" pitchFamily="18" charset="-128"/>
              </a:rPr>
              <a:t> </a:t>
            </a:r>
            <a:r>
              <a:rPr lang="zh-TW" altLang="en-US" sz="2200"/>
              <a:t>根據文章目的選擇重要情節</a:t>
            </a:r>
          </a:p>
        </p:txBody>
      </p:sp>
      <p:grpSp>
        <p:nvGrpSpPr>
          <p:cNvPr id="105503" name="Group 31">
            <a:extLst>
              <a:ext uri="{FF2B5EF4-FFF2-40B4-BE49-F238E27FC236}">
                <a16:creationId xmlns:a16="http://schemas.microsoft.com/office/drawing/2014/main" id="{820E5876-A67F-2705-15B7-BC0CB7128095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876550"/>
            <a:ext cx="2270125" cy="411163"/>
            <a:chOff x="452" y="1765"/>
            <a:chExt cx="1430" cy="259"/>
          </a:xfrm>
        </p:grpSpPr>
        <p:sp>
          <p:nvSpPr>
            <p:cNvPr id="13331" name="Text Box 14">
              <a:extLst>
                <a:ext uri="{FF2B5EF4-FFF2-40B4-BE49-F238E27FC236}">
                  <a16:creationId xmlns:a16="http://schemas.microsoft.com/office/drawing/2014/main" id="{74F78CF9-09DC-74AC-ED5C-2778DC92C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767"/>
              <a:ext cx="1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 b="0">
                  <a:ea typeface="標楷體" pitchFamily="65" charset="-128"/>
                </a:rPr>
                <a:t>驚險的一天</a:t>
              </a:r>
            </a:p>
          </p:txBody>
        </p:sp>
        <p:sp>
          <p:nvSpPr>
            <p:cNvPr id="13332" name="Oval 15">
              <a:extLst>
                <a:ext uri="{FF2B5EF4-FFF2-40B4-BE49-F238E27FC236}">
                  <a16:creationId xmlns:a16="http://schemas.microsoft.com/office/drawing/2014/main" id="{353AC00F-FB72-7BBA-A35C-F5FADC23C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1765"/>
              <a:ext cx="259" cy="259"/>
            </a:xfrm>
            <a:prstGeom prst="ellipse">
              <a:avLst/>
            </a:prstGeom>
            <a:solidFill>
              <a:srgbClr val="FFFF99"/>
            </a:solidFill>
            <a:ln w="1905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ea typeface="標楷體" pitchFamily="65" charset="-128"/>
                </a:rPr>
                <a:t>例</a:t>
              </a:r>
            </a:p>
          </p:txBody>
        </p:sp>
      </p:grpSp>
      <p:sp>
        <p:nvSpPr>
          <p:cNvPr id="105489" name="Oval 17">
            <a:extLst>
              <a:ext uri="{FF2B5EF4-FFF2-40B4-BE49-F238E27FC236}">
                <a16:creationId xmlns:a16="http://schemas.microsoft.com/office/drawing/2014/main" id="{A7EADF0F-F271-C335-3DAD-FE05A3B3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2852738"/>
            <a:ext cx="411162" cy="4111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itchFamily="65" charset="-128"/>
              </a:rPr>
              <a:t>例</a:t>
            </a:r>
          </a:p>
        </p:txBody>
      </p: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7A29E11-3BBA-DABA-20D1-B132AC85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852738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itchFamily="65" charset="-128"/>
              </a:rPr>
              <a:t>記一次觀賞花車巡遊</a:t>
            </a:r>
          </a:p>
        </p:txBody>
      </p:sp>
      <p:grpSp>
        <p:nvGrpSpPr>
          <p:cNvPr id="105504" name="Group 32">
            <a:extLst>
              <a:ext uri="{FF2B5EF4-FFF2-40B4-BE49-F238E27FC236}">
                <a16:creationId xmlns:a16="http://schemas.microsoft.com/office/drawing/2014/main" id="{9B73B7C0-C0E3-E39F-ABF2-7D31CBCCE99A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2917825"/>
            <a:ext cx="504825" cy="657225"/>
            <a:chOff x="748" y="1791"/>
            <a:chExt cx="318" cy="414"/>
          </a:xfrm>
        </p:grpSpPr>
        <p:sp>
          <p:nvSpPr>
            <p:cNvPr id="13329" name="AutoShape 19">
              <a:extLst>
                <a:ext uri="{FF2B5EF4-FFF2-40B4-BE49-F238E27FC236}">
                  <a16:creationId xmlns:a16="http://schemas.microsoft.com/office/drawing/2014/main" id="{3BC86CD9-200D-9C7C-F7D9-0FBDBAC51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791"/>
              <a:ext cx="318" cy="226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MS PMincho" panose="02020600040205080304" pitchFamily="18" charset="-128"/>
              </a:endParaRPr>
            </a:p>
          </p:txBody>
        </p:sp>
        <p:sp>
          <p:nvSpPr>
            <p:cNvPr id="13330" name="Line 21">
              <a:extLst>
                <a:ext uri="{FF2B5EF4-FFF2-40B4-BE49-F238E27FC236}">
                  <a16:creationId xmlns:a16="http://schemas.microsoft.com/office/drawing/2014/main" id="{5D121201-1DDA-E692-610D-BD4BBC018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2024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5494" name="Picture 22">
            <a:extLst>
              <a:ext uri="{FF2B5EF4-FFF2-40B4-BE49-F238E27FC236}">
                <a16:creationId xmlns:a16="http://schemas.microsoft.com/office/drawing/2014/main" id="{2533AB9F-391D-A3D0-F8EA-D9D59559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44212" r="13148" b="21062"/>
          <a:stretch>
            <a:fillRect/>
          </a:stretch>
        </p:blipFill>
        <p:spPr bwMode="auto">
          <a:xfrm>
            <a:off x="611188" y="3816350"/>
            <a:ext cx="33131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9" name="AutoShape 27">
            <a:extLst>
              <a:ext uri="{FF2B5EF4-FFF2-40B4-BE49-F238E27FC236}">
                <a16:creationId xmlns:a16="http://schemas.microsoft.com/office/drawing/2014/main" id="{B11926ED-FDF2-F8FC-2DC0-653C13CDD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500438"/>
            <a:ext cx="3600450" cy="61436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itchFamily="65" charset="-128"/>
              </a:rPr>
              <a:t>通過記述觀賞花車巡遊的這件事，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ea typeface="標楷體" pitchFamily="65" charset="-128"/>
              </a:rPr>
              <a:t>表現小表弟的天真活潑</a:t>
            </a:r>
          </a:p>
        </p:txBody>
      </p:sp>
      <p:sp>
        <p:nvSpPr>
          <p:cNvPr id="105500" name="Line 28">
            <a:extLst>
              <a:ext uri="{FF2B5EF4-FFF2-40B4-BE49-F238E27FC236}">
                <a16:creationId xmlns:a16="http://schemas.microsoft.com/office/drawing/2014/main" id="{FB52765E-EE45-37B8-203E-505F409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3213100"/>
            <a:ext cx="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5501" name="Picture 29">
            <a:extLst>
              <a:ext uri="{FF2B5EF4-FFF2-40B4-BE49-F238E27FC236}">
                <a16:creationId xmlns:a16="http://schemas.microsoft.com/office/drawing/2014/main" id="{49AC6558-9CC2-DC6C-B020-81BB78E5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 t="47107" r="17491" b="23955"/>
          <a:stretch>
            <a:fillRect/>
          </a:stretch>
        </p:blipFill>
        <p:spPr bwMode="auto">
          <a:xfrm>
            <a:off x="5076825" y="4365625"/>
            <a:ext cx="29511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02" name="Line 30">
            <a:extLst>
              <a:ext uri="{FF2B5EF4-FFF2-40B4-BE49-F238E27FC236}">
                <a16:creationId xmlns:a16="http://schemas.microsoft.com/office/drawing/2014/main" id="{42586444-5E46-C2C7-83EA-F627985A9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4149725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9" grpId="0" animBg="1"/>
      <p:bldP spid="105490" grpId="0"/>
      <p:bldP spid="105490" grpId="1"/>
      <p:bldP spid="1054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>
            <a:extLst>
              <a:ext uri="{FF2B5EF4-FFF2-40B4-BE49-F238E27FC236}">
                <a16:creationId xmlns:a16="http://schemas.microsoft.com/office/drawing/2014/main" id="{D7D7F989-4894-C39B-C79C-D8CF8744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339850"/>
            <a:ext cx="6769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ea typeface="標楷體" pitchFamily="65" charset="-128"/>
              </a:rPr>
              <a:t>　</a:t>
            </a:r>
            <a:r>
              <a:rPr lang="zh-TW" altLang="en-US" sz="2800">
                <a:ea typeface="標楷體" pitchFamily="65" charset="-128"/>
              </a:rPr>
              <a:t>　 </a:t>
            </a:r>
            <a:r>
              <a:rPr lang="zh-TW" altLang="en-US" sz="3000">
                <a:ea typeface="標楷體" pitchFamily="65" charset="-128"/>
              </a:rPr>
              <a:t>敍述事情時，可借助</a:t>
            </a:r>
            <a: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  <a:t>眼前的事物</a:t>
            </a:r>
            <a:b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</a:br>
            <a:r>
              <a:rPr lang="zh-TW" altLang="en-US" sz="3000">
                <a:solidFill>
                  <a:srgbClr val="FF6600"/>
                </a:solidFill>
                <a:ea typeface="標楷體" pitchFamily="65" charset="-128"/>
              </a:rPr>
              <a:t>引發聯想</a:t>
            </a:r>
            <a:r>
              <a:rPr lang="zh-TW" altLang="en-US" sz="3000">
                <a:ea typeface="標楷體" pitchFamily="65" charset="-128"/>
              </a:rPr>
              <a:t>，從而敍述往事。這種方法</a:t>
            </a:r>
            <a:br>
              <a:rPr lang="zh-TW" altLang="en-US" sz="3000">
                <a:ea typeface="標楷體" pitchFamily="65" charset="-128"/>
              </a:rPr>
            </a:br>
            <a:r>
              <a:rPr lang="zh-TW" altLang="en-US" sz="3000">
                <a:ea typeface="標楷體" pitchFamily="65" charset="-128"/>
              </a:rPr>
              <a:t>有助於凸顯文章的主題</a:t>
            </a:r>
            <a:r>
              <a:rPr lang="zh-TW" altLang="en-US" sz="1800"/>
              <a:t>。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AE0F3D5F-F6E1-FAD2-7C40-DF9648D20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7224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新細明體" panose="02020500000000000000" pitchFamily="18" charset="-120"/>
              </a:rPr>
              <a:t> </a:t>
            </a:r>
            <a:r>
              <a:rPr lang="zh-CN" altLang="en-US" sz="2400">
                <a:latin typeface="新細明體" panose="02020500000000000000" pitchFamily="18" charset="-120"/>
              </a:rPr>
              <a:t>由眼前事物引發回憶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F2E0463-7975-CD8A-303B-D5BEBBA2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itchFamily="65" charset="-128"/>
              </a:rPr>
              <a:t>倒敍法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5EFC93F6-5A06-9453-6F78-0D947AE3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1F8BFEF9-612A-5AE5-61CD-DD614DE9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3D099D52-6728-8F9F-D356-78E25AB3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933825"/>
            <a:ext cx="5545137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>
                <a:solidFill>
                  <a:srgbClr val="FF5050"/>
                </a:solidFill>
                <a:ea typeface="標楷體" pitchFamily="65" charset="-128"/>
              </a:rPr>
              <a:t>追憶往事，能夠將抒情與敍述有效地結合起來。</a:t>
            </a:r>
            <a:endParaRPr lang="zh-TW" altLang="en-US" sz="2400">
              <a:solidFill>
                <a:srgbClr val="FF5050"/>
              </a:solidFill>
              <a:ea typeface="標楷體" pitchFamily="65" charset="-128"/>
            </a:endParaRPr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871F6179-389C-E3E8-BEA3-09D5A384BF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3284538"/>
            <a:ext cx="431800" cy="6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E497148F-F2A4-D0E6-EDC0-AF4FA9D9E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852738"/>
            <a:ext cx="1512887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D92ED41E-4A1C-0627-C21F-FE2827721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422525"/>
            <a:ext cx="2016125" cy="4302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E8F8AD18-A66D-4572-3156-799088C99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1844675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0D89E674-F0A6-1308-39CF-C0AA88D1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412875"/>
            <a:ext cx="489585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>
                <a:solidFill>
                  <a:srgbClr val="FF5050"/>
                </a:solidFill>
                <a:ea typeface="標楷體" pitchFamily="65" charset="-128"/>
              </a:rPr>
              <a:t>可以作為寫作的線索來貫穿全文。</a:t>
            </a:r>
            <a:endParaRPr lang="zh-TW" altLang="en-US" sz="2400">
              <a:solidFill>
                <a:srgbClr val="FF5050"/>
              </a:solidFill>
              <a:ea typeface="標楷體" pitchFamily="65" charset="-128"/>
            </a:endParaRPr>
          </a:p>
        </p:txBody>
      </p:sp>
      <p:sp>
        <p:nvSpPr>
          <p:cNvPr id="15373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C541E5E4-3CA9-3686-E0BE-11D4BE6F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  <a:endParaRPr lang="zh-TW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11D4F8-12A8-8B0C-54D7-7494AF83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深刻的一課</a:t>
            </a:r>
            <a:endParaRPr lang="zh-TW" altLang="en-US" sz="240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17411" name="Text Box 10">
            <a:extLst>
              <a:ext uri="{FF2B5EF4-FFF2-40B4-BE49-F238E27FC236}">
                <a16:creationId xmlns:a16="http://schemas.microsoft.com/office/drawing/2014/main" id="{6FAB24D4-24A6-185A-6548-983C65EA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7412" name="Rectangle 11">
            <a:extLst>
              <a:ext uri="{FF2B5EF4-FFF2-40B4-BE49-F238E27FC236}">
                <a16:creationId xmlns:a16="http://schemas.microsoft.com/office/drawing/2014/main" id="{57BA11B8-B575-B3AD-9826-C1BE0838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7413" name="Text Box 12">
            <a:extLst>
              <a:ext uri="{FF2B5EF4-FFF2-40B4-BE49-F238E27FC236}">
                <a16:creationId xmlns:a16="http://schemas.microsoft.com/office/drawing/2014/main" id="{6863F5C3-B12D-8A84-9AB9-A4564CEB4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4525" name="AutoShape 13">
            <a:extLst>
              <a:ext uri="{FF2B5EF4-FFF2-40B4-BE49-F238E27FC236}">
                <a16:creationId xmlns:a16="http://schemas.microsoft.com/office/drawing/2014/main" id="{2AF92991-9074-E470-96EA-AAECE2A3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1CCA431A-C60D-3628-56AE-A529A4FB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一課</a:t>
            </a:r>
          </a:p>
        </p:txBody>
      </p:sp>
      <p:sp>
        <p:nvSpPr>
          <p:cNvPr id="64527" name="AutoShape 15">
            <a:extLst>
              <a:ext uri="{FF2B5EF4-FFF2-40B4-BE49-F238E27FC236}">
                <a16:creationId xmlns:a16="http://schemas.microsoft.com/office/drawing/2014/main" id="{5553F6BD-2089-A5F4-A525-01E1784473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8160FA8D-327F-7D7D-1EDB-C9795586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itchFamily="65" charset="-128"/>
              </a:rPr>
              <a:t>內容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id="{F1646367-F50C-F403-82B7-EF6818A1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65400"/>
            <a:ext cx="720725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30" name="AutoShape 18">
            <a:extLst>
              <a:ext uri="{FF2B5EF4-FFF2-40B4-BE49-F238E27FC236}">
                <a16:creationId xmlns:a16="http://schemas.microsoft.com/office/drawing/2014/main" id="{42837586-4013-F013-35B8-9BA465E6B2A8}"/>
              </a:ext>
            </a:extLst>
          </p:cNvPr>
          <p:cNvSpPr>
            <a:spLocks/>
          </p:cNvSpPr>
          <p:nvPr/>
        </p:nvSpPr>
        <p:spPr bwMode="auto">
          <a:xfrm>
            <a:off x="3851275" y="1052513"/>
            <a:ext cx="506413" cy="4681537"/>
          </a:xfrm>
          <a:prstGeom prst="leftBrace">
            <a:avLst>
              <a:gd name="adj1" fmla="val 77038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5B525733-EBE4-72F1-0345-3C2ED9DA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981075"/>
            <a:ext cx="43195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給「我」上課的人是</a:t>
            </a:r>
            <a:r>
              <a:rPr kumimoji="0" lang="zh-CN" altLang="en-US" sz="2000">
                <a:latin typeface="Verdana" panose="020B0604030504040204" pitchFamily="34" charset="0"/>
              </a:rPr>
              <a:t>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老師？家長？同學？朋友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CN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TW" sz="80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/>
              <a:t>給「我」上課的原因：</a:t>
            </a:r>
            <a:endParaRPr kumimoji="0" lang="zh-CN" altLang="en-US" sz="200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「我」知錯不改？「我」推卸責任？「我」做事半途而廢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/>
              <a:t>課程深刻的原因：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「我」學會了做人的道理？「我」認識到自己的錯誤？「我」學會了一項技能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5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/>
              <a:t>可以凸顯中心思想的環節是：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事情的結局？文章的重點情節？</a:t>
            </a:r>
            <a:b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itchFamily="65" charset="-128"/>
              </a:rPr>
              <a:t>由某事物引發的聯想</a:t>
            </a:r>
            <a:r>
              <a:rPr kumimoji="0" lang="en-US" altLang="zh-TW" sz="2000" b="0">
                <a:latin typeface="標楷體" pitchFamily="65" charset="-128"/>
                <a:ea typeface="標楷體" pitchFamily="65" charset="-128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17421" name="Rectangle 20">
            <a:extLst>
              <a:ext uri="{FF2B5EF4-FFF2-40B4-BE49-F238E27FC236}">
                <a16:creationId xmlns:a16="http://schemas.microsoft.com/office/drawing/2014/main" id="{DB9E134C-2E8E-1899-00C6-CF1E7A875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230313"/>
            <a:ext cx="225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8" grpId="0"/>
      <p:bldP spid="64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94F43D4-AE1B-2227-9750-2F02BA92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itchFamily="65" charset="-128"/>
              </a:rPr>
              <a:t>記一</a:t>
            </a:r>
            <a:r>
              <a:rPr lang="zh-CN" altLang="en-US" sz="2400">
                <a:latin typeface="Verdana" panose="020B0604030504040204" pitchFamily="34" charset="0"/>
                <a:ea typeface="標楷體" pitchFamily="65" charset="-128"/>
              </a:rPr>
              <a:t>次觀賞花車巡遊</a:t>
            </a:r>
            <a:endParaRPr kumimoji="0" lang="zh-CN" altLang="en-US" sz="1800">
              <a:ea typeface="SimSun" panose="02010600030101010101" pitchFamily="2" charset="-122"/>
            </a:endParaRPr>
          </a:p>
        </p:txBody>
      </p:sp>
      <p:sp>
        <p:nvSpPr>
          <p:cNvPr id="18435" name="Text Box 19">
            <a:extLst>
              <a:ext uri="{FF2B5EF4-FFF2-40B4-BE49-F238E27FC236}">
                <a16:creationId xmlns:a16="http://schemas.microsoft.com/office/drawing/2014/main" id="{954F2EEC-5187-ED9F-3F6C-5D08D9B03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8436" name="Rectangle 20">
            <a:extLst>
              <a:ext uri="{FF2B5EF4-FFF2-40B4-BE49-F238E27FC236}">
                <a16:creationId xmlns:a16="http://schemas.microsoft.com/office/drawing/2014/main" id="{7169D610-3206-0056-110C-5F424446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8"/>
              </a:rPr>
              <a:t>題目點撥</a:t>
            </a:r>
            <a:endParaRPr lang="zh-TW" altLang="en-US" b="0">
              <a:ea typeface="標楷體" pitchFamily="65" charset="-128"/>
            </a:endParaRPr>
          </a:p>
        </p:txBody>
      </p:sp>
      <p:sp>
        <p:nvSpPr>
          <p:cNvPr id="18437" name="Text Box 21">
            <a:extLst>
              <a:ext uri="{FF2B5EF4-FFF2-40B4-BE49-F238E27FC236}">
                <a16:creationId xmlns:a16="http://schemas.microsoft.com/office/drawing/2014/main" id="{CCCE5BD8-8B30-E2FD-1728-7CE2CF2E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單元一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CC6BC7BB-BD57-16DE-AF82-3807FE39C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內容（請填充完整）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839C9227-B883-B035-10CC-C30AA7BA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itchFamily="65" charset="-128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itchFamily="65" charset="-128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itchFamily="65" charset="-128"/>
              </a:rPr>
              <a:t>找出關鍵字詞：</a:t>
            </a:r>
            <a:r>
              <a:rPr lang="zh-CN" altLang="en-US" sz="2400" b="0">
                <a:latin typeface="Verdana" panose="020B0604030504040204" pitchFamily="34" charset="0"/>
                <a:ea typeface="標楷體" pitchFamily="65" charset="-128"/>
              </a:rPr>
              <a:t>觀賞花車巡遊</a:t>
            </a:r>
            <a:endParaRPr lang="zh-TW" altLang="en-US" sz="2400" b="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5564" name="AutoShape 28">
            <a:extLst>
              <a:ext uri="{FF2B5EF4-FFF2-40B4-BE49-F238E27FC236}">
                <a16:creationId xmlns:a16="http://schemas.microsoft.com/office/drawing/2014/main" id="{2C616C23-D7BF-40BB-FF29-57D1C2CC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5" name="AutoShape 29">
            <a:extLst>
              <a:ext uri="{FF2B5EF4-FFF2-40B4-BE49-F238E27FC236}">
                <a16:creationId xmlns:a16="http://schemas.microsoft.com/office/drawing/2014/main" id="{AC717D18-DEE5-5349-3BC4-5A3089C6B3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6" name="Oval 30">
            <a:extLst>
              <a:ext uri="{FF2B5EF4-FFF2-40B4-BE49-F238E27FC236}">
                <a16:creationId xmlns:a16="http://schemas.microsoft.com/office/drawing/2014/main" id="{7E9C2E9C-681C-2B2B-DE1A-CE0605B9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36838"/>
            <a:ext cx="1873250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7" name="AutoShape 31">
            <a:extLst>
              <a:ext uri="{FF2B5EF4-FFF2-40B4-BE49-F238E27FC236}">
                <a16:creationId xmlns:a16="http://schemas.microsoft.com/office/drawing/2014/main" id="{C5C9AC35-F805-D4C1-9B8B-C123BF0360CD}"/>
              </a:ext>
            </a:extLst>
          </p:cNvPr>
          <p:cNvSpPr>
            <a:spLocks/>
          </p:cNvSpPr>
          <p:nvPr/>
        </p:nvSpPr>
        <p:spPr bwMode="auto">
          <a:xfrm>
            <a:off x="4643438" y="1268413"/>
            <a:ext cx="360362" cy="4464050"/>
          </a:xfrm>
          <a:prstGeom prst="leftBrace">
            <a:avLst>
              <a:gd name="adj1" fmla="val 103231"/>
              <a:gd name="adj2" fmla="val 7844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905B7F50-96B3-DEB1-D121-2BCD0174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052513"/>
            <a:ext cx="3810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事件的中心人物：</a:t>
            </a:r>
            <a:endParaRPr kumimoji="0" lang="zh-CN" altLang="en-US" sz="2000">
              <a:latin typeface="Verdana" panose="020B0604030504040204" pitchFamily="34" charset="0"/>
              <a:ea typeface="標楷體" pitchFamily="65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2000">
              <a:latin typeface="Verdana" panose="020B0604030504040204" pitchFamily="34" charset="0"/>
              <a:ea typeface="標楷體" pitchFamily="65" charset="-128"/>
            </a:endParaRPr>
          </a:p>
        </p:txBody>
      </p:sp>
      <p:sp>
        <p:nvSpPr>
          <p:cNvPr id="65569" name="Line 33">
            <a:extLst>
              <a:ext uri="{FF2B5EF4-FFF2-40B4-BE49-F238E27FC236}">
                <a16:creationId xmlns:a16="http://schemas.microsoft.com/office/drawing/2014/main" id="{3BAC63C3-2333-F8F9-AEAC-FB06083E1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1773238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2" name="Line 36">
            <a:extLst>
              <a:ext uri="{FF2B5EF4-FFF2-40B4-BE49-F238E27FC236}">
                <a16:creationId xmlns:a16="http://schemas.microsoft.com/office/drawing/2014/main" id="{25A2CBD8-9BE6-EF25-3B5C-81BE04D75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565400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3" name="Line 37">
            <a:extLst>
              <a:ext uri="{FF2B5EF4-FFF2-40B4-BE49-F238E27FC236}">
                <a16:creationId xmlns:a16="http://schemas.microsoft.com/office/drawing/2014/main" id="{00B89B42-36C9-734A-E4FC-9A64BA71B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7563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79" name="Rectangle 43">
            <a:extLst>
              <a:ext uri="{FF2B5EF4-FFF2-40B4-BE49-F238E27FC236}">
                <a16:creationId xmlns:a16="http://schemas.microsoft.com/office/drawing/2014/main" id="{B907D5C9-C41E-DB74-8C40-55D83487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84467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花車巡遊的現場氣氛</a:t>
            </a:r>
            <a:r>
              <a:rPr kumimoji="0" lang="zh-CN" altLang="en-US" sz="2000">
                <a:ea typeface="SimSun" panose="02010600030101010101" pitchFamily="2" charset="-122"/>
              </a:rPr>
              <a:t>：</a:t>
            </a:r>
            <a:endParaRPr kumimoji="0" lang="zh-TW" altLang="en-US" sz="2000">
              <a:ea typeface="SimSun" panose="02010600030101010101" pitchFamily="2" charset="-122"/>
            </a:endParaRPr>
          </a:p>
        </p:txBody>
      </p:sp>
      <p:sp>
        <p:nvSpPr>
          <p:cNvPr id="65580" name="Rectangle 44">
            <a:extLst>
              <a:ext uri="{FF2B5EF4-FFF2-40B4-BE49-F238E27FC236}">
                <a16:creationId xmlns:a16="http://schemas.microsoft.com/office/drawing/2014/main" id="{3ABC07F6-2754-EF96-246C-D524E12B5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565400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觀看巡遊時的突發事件</a:t>
            </a:r>
            <a:r>
              <a:rPr kumimoji="0" lang="zh-CN" altLang="en-US" sz="2000">
                <a:ea typeface="SimSun" panose="02010600030101010101" pitchFamily="2" charset="-122"/>
              </a:rPr>
              <a:t>：</a:t>
            </a:r>
            <a:endParaRPr kumimoji="0" lang="zh-TW" altLang="en-US" sz="2000">
              <a:ea typeface="SimSun" panose="02010600030101010101" pitchFamily="2" charset="-122"/>
            </a:endParaRPr>
          </a:p>
        </p:txBody>
      </p:sp>
      <p:sp>
        <p:nvSpPr>
          <p:cNvPr id="65582" name="Text Box 46">
            <a:extLst>
              <a:ext uri="{FF2B5EF4-FFF2-40B4-BE49-F238E27FC236}">
                <a16:creationId xmlns:a16="http://schemas.microsoft.com/office/drawing/2014/main" id="{38369228-9075-3872-E8F5-AB345B32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686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起因：</a:t>
            </a:r>
          </a:p>
        </p:txBody>
      </p:sp>
      <p:sp>
        <p:nvSpPr>
          <p:cNvPr id="65583" name="Text Box 47">
            <a:extLst>
              <a:ext uri="{FF2B5EF4-FFF2-40B4-BE49-F238E27FC236}">
                <a16:creationId xmlns:a16="http://schemas.microsoft.com/office/drawing/2014/main" id="{22C9D99A-E938-688A-B0E1-435EF380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38608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/>
              <a:t>經過：</a:t>
            </a:r>
            <a:endParaRPr lang="zh-TW" altLang="en-US" sz="1800"/>
          </a:p>
        </p:txBody>
      </p:sp>
      <p:sp>
        <p:nvSpPr>
          <p:cNvPr id="65584" name="Text Box 48">
            <a:extLst>
              <a:ext uri="{FF2B5EF4-FFF2-40B4-BE49-F238E27FC236}">
                <a16:creationId xmlns:a16="http://schemas.microsoft.com/office/drawing/2014/main" id="{358914EB-1669-9934-7DC6-60987597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244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結果：</a:t>
            </a:r>
          </a:p>
        </p:txBody>
      </p:sp>
      <p:sp>
        <p:nvSpPr>
          <p:cNvPr id="65585" name="Line 49">
            <a:extLst>
              <a:ext uri="{FF2B5EF4-FFF2-40B4-BE49-F238E27FC236}">
                <a16:creationId xmlns:a16="http://schemas.microsoft.com/office/drawing/2014/main" id="{273B126D-C97B-478D-0A32-69ABE82C2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89363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6" name="Line 50">
            <a:extLst>
              <a:ext uri="{FF2B5EF4-FFF2-40B4-BE49-F238E27FC236}">
                <a16:creationId xmlns:a16="http://schemas.microsoft.com/office/drawing/2014/main" id="{6AA22341-84B8-F87A-5E42-FF55A0F74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221163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7" name="Line 51">
            <a:extLst>
              <a:ext uri="{FF2B5EF4-FFF2-40B4-BE49-F238E27FC236}">
                <a16:creationId xmlns:a16="http://schemas.microsoft.com/office/drawing/2014/main" id="{F61133D5-7CFE-6DC6-B664-1E421AFAE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652963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8" name="Line 52">
            <a:extLst>
              <a:ext uri="{FF2B5EF4-FFF2-40B4-BE49-F238E27FC236}">
                <a16:creationId xmlns:a16="http://schemas.microsoft.com/office/drawing/2014/main" id="{21CA786F-E9E6-7A05-E23D-E379FC97B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84763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5589" name="Rectangle 53">
            <a:extLst>
              <a:ext uri="{FF2B5EF4-FFF2-40B4-BE49-F238E27FC236}">
                <a16:creationId xmlns:a16="http://schemas.microsoft.com/office/drawing/2014/main" id="{50375FFE-D6F4-A9A7-28CF-5F0F7896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157788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適合於提前作為開篇的環節：</a:t>
            </a:r>
          </a:p>
        </p:txBody>
      </p:sp>
      <p:sp>
        <p:nvSpPr>
          <p:cNvPr id="65590" name="Line 54">
            <a:extLst>
              <a:ext uri="{FF2B5EF4-FFF2-40B4-BE49-F238E27FC236}">
                <a16:creationId xmlns:a16="http://schemas.microsoft.com/office/drawing/2014/main" id="{F9E98662-E81A-97BD-8DE6-E9F061CCC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5805488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459" name="Rectangle 55">
            <a:extLst>
              <a:ext uri="{FF2B5EF4-FFF2-40B4-BE49-F238E27FC236}">
                <a16:creationId xmlns:a16="http://schemas.microsoft.com/office/drawing/2014/main" id="{896A67C8-2298-A0C1-5086-AFC76EAF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12731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/>
      <p:bldP spid="65563" grpId="0"/>
      <p:bldP spid="65568" grpId="0"/>
      <p:bldP spid="65579" grpId="0"/>
      <p:bldP spid="65580" grpId="0"/>
      <p:bldP spid="65582" grpId="0"/>
      <p:bldP spid="65583" grpId="0"/>
      <p:bldP spid="65584" grpId="0"/>
      <p:bldP spid="65589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2005</Words>
  <Application>Microsoft Office PowerPoint</Application>
  <PresentationFormat>全屏显示(4:3)</PresentationFormat>
  <Paragraphs>201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MS PMincho</vt:lpstr>
      <vt:lpstr>Wingdings</vt:lpstr>
      <vt:lpstr>新細明體</vt:lpstr>
      <vt:lpstr>Calibri</vt:lpstr>
      <vt:lpstr>Tahoma</vt:lpstr>
      <vt:lpstr>標楷體</vt:lpstr>
      <vt:lpstr>Times New Roman</vt:lpstr>
      <vt:lpstr>SimSun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677</cp:revision>
  <dcterms:created xsi:type="dcterms:W3CDTF">2013-03-11T00:59:07Z</dcterms:created>
  <dcterms:modified xsi:type="dcterms:W3CDTF">2025-07-22T04:04:41Z</dcterms:modified>
</cp:coreProperties>
</file>