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8" r:id="rId2"/>
    <p:sldId id="274" r:id="rId3"/>
    <p:sldId id="258" r:id="rId4"/>
    <p:sldId id="262" r:id="rId5"/>
    <p:sldId id="263" r:id="rId6"/>
    <p:sldId id="264" r:id="rId7"/>
    <p:sldId id="265" r:id="rId8"/>
    <p:sldId id="275" r:id="rId9"/>
    <p:sldId id="266" r:id="rId10"/>
    <p:sldId id="267" r:id="rId11"/>
    <p:sldId id="289" r:id="rId12"/>
    <p:sldId id="290" r:id="rId13"/>
    <p:sldId id="286" r:id="rId14"/>
    <p:sldId id="283" r:id="rId15"/>
    <p:sldId id="287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F2D"/>
    <a:srgbClr val="68BAC0"/>
    <a:srgbClr val="DDDDDD"/>
    <a:srgbClr val="FFFF66"/>
    <a:srgbClr val="3399FF"/>
    <a:srgbClr val="FF6600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5074" autoAdjust="0"/>
  </p:normalViewPr>
  <p:slideViewPr>
    <p:cSldViewPr>
      <p:cViewPr varScale="1">
        <p:scale>
          <a:sx n="120" d="100"/>
          <a:sy n="120" d="100"/>
        </p:scale>
        <p:origin x="16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E16E96B-35AC-DA1F-0C05-13DE9B0767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D57E32-8FA1-B69F-94FB-F19E5C01A5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7015BC6-632B-4344-81ED-D78358368F35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F74267D-EE3B-B83F-9D46-FCB25B0240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EB64B93-E0E3-5609-5BAA-C06072C11E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5B90686-88F9-4444-920B-90C93F7A7E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0DE1038-EC44-77B3-C1D1-6B420F5830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287ACAB-6C05-F2FF-D1E6-4455400379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4501FF1-6410-448A-9A8D-5610E4BDA6F7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649E0A8-79D0-310F-8B7F-65B67C26E19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B14F7C4-0060-1A14-5D78-69B907107B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492AC2BD-83B9-98CB-479E-6F363B75CC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50CD819E-9682-E1CC-B74F-F6F7D6B78D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F67F8D2-1338-4E7F-B025-2D68FA16B8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D7EB5E2-53CD-560A-DB22-1354E4D59B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415D1F-8A64-4B4E-D6B0-75049B2EC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C8A40AF-B120-9131-AE57-7B3EAF33AA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B619AA2-986C-104A-14F2-861C4A715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C339010-C46B-6C96-0716-A008D56D9D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B918998-5C4C-5B86-99A4-DA726259F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6636B4A-23A8-C7EE-600B-6D7AFE7788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4102209-8833-FAC7-A6F9-520EEC3A0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5F81E27-67EB-183E-03D8-EB90F6D729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2581584-BDA0-175F-BAE3-8B5CF93EC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44B8ED3-4778-8D4E-4829-5EFBB3DC4D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F470931-6038-6EB2-0B3B-C0B88949E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C5A9776-13E5-13AA-97C2-4E0D28853A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2C0F844-4919-D302-80B0-2F8C090DB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8832FF9-1823-B6A5-394C-8FB6E9F97C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5F76CCA-4EAE-D326-C8E3-56B29C844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53E57B2-0D45-E99B-AB8F-D82E25D87D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2BB58D0-6DC4-89EC-6531-102F08623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30C026-B329-4A8B-D083-AEFD8510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DC5868-169A-4B0B-7CD8-37AD994C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9143CF-D638-2965-C89A-55A5D527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2C5625-0BD7-4146-8469-4558401637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668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F78CB6-DCC7-9BAA-DCD8-7AAFDD0D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D5CB0-0B5F-344B-B4A9-C08DF3F7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9EC55C-7F5F-2423-EAB3-2E768771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0BBF52-9714-42B0-BAFC-49C45B493E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30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5BB5F7-7D96-A93E-E8B0-741570A0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E4F831-57B7-C5B2-AC94-8BC785FC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2DA64A-7F72-5BBB-27AF-2F63C271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035635-C581-4CAA-B644-4AEADCD1B6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85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A99E5F-68E7-3F7E-6124-D7178847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9D302C-3490-0843-AF05-3337ADCE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41A15A-3BCD-2D73-8AD6-2742E132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1CCB50-8B57-4C5F-A1C5-3988E22653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866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CECA33-A70A-2973-3551-CF40E60F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0728FC-6C83-06C4-E60F-5FA2987F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0CFBF1-C5E6-B0F1-5A32-01AC2E10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6236C-E544-4513-8A27-EE4EE46EED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871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DA7E4-4436-5A62-AE5F-62B5B87F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ADE657-3CDE-AE78-7806-8756C7E6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D88680-1DD2-B9C9-560C-185657EF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ECD5D8-6560-4FED-92CE-435C573A94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055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B79C3E-29C9-159E-925C-E38367D8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CF7837-E8C3-15F6-06F9-B1F13343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B1F3DF-A8CD-27AE-A17A-91243BE4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EC647-2275-42DC-A7F5-751CF5A137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727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0BC47B-5DFD-5594-E957-715C8C17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7119B3-48FB-DE13-73CD-A0006E33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FF83D7-4243-3099-8EAC-7E6F04DD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A4108-E41E-4ABF-8D6B-A224AA69E5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49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0FCA68-B6FE-9171-D87F-3919D444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C47D7F1-145B-4BE8-FB50-2852EB7D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EF8648-7DF4-8F88-7998-E67F151A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C4263-68E0-4F3F-B8D3-83DB045B90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117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E8B962-58FE-801F-7269-21183F7E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35C460-837E-C295-FE25-F8C1635E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00CBE6-F7A5-A35B-6709-B0DF83C8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39F9FB-56F2-4FCA-9067-B2742EC634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93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08BDD7-05ED-EEAD-ADC8-43FD89C4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583823-09B4-14AD-725E-3F1281E8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13379E-77BC-A38D-18C8-33CBDF6B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96DA8-9FD0-455F-8A28-AC1D796746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335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FC6CE6-68B1-AEB7-3895-A54A2EE3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CC0314-A80E-1DC6-4183-579FC00E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308DB4-5814-4015-2B6D-9C75C2D9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5BB01E-3A1B-4415-B1F8-7766D98884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18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3790E2-6DB8-4DB5-DD5B-EEB4AB24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D98731-255E-F0A6-2446-669C9B93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E1E18A-3DA5-CA38-C1AF-C79CC5BF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1073C3-8E94-4EAC-BBC6-CCBECA4DC4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12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9F4F26-B40D-5CD7-0940-7AF7F959A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DB52B3-91C7-F9BF-81AB-EA47B73FE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5E7399-0A81-A572-38AA-8DD12FF450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538D26-1E50-C474-28B3-E59291B818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FD858D-7AA7-650C-2549-32C6243C6B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fld id="{6BB2AF5A-AB19-414C-B1F0-DF61548D26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8BC43288-2C1B-2FE4-C0BE-E7620543C1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DBDF2D9-7B3D-E513-1604-E769E026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初中課室作文（中二）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7FF7B570-96A3-015A-E666-FF91F731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單元一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5C5D273-4E63-E4B6-6707-739C85BC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第一課：借物抒情（一）</a:t>
            </a:r>
          </a:p>
        </p:txBody>
      </p:sp>
      <p:sp>
        <p:nvSpPr>
          <p:cNvPr id="17413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FFC5B8D3-8FBB-31A8-D9CC-D6DC7EFDD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2276475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狀物抒情</a:t>
            </a:r>
            <a:r>
              <a:rPr lang="zh-TW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7181E6E6-2D63-6AB1-41B0-29A42B390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4365625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託物寓意</a:t>
            </a:r>
          </a:p>
        </p:txBody>
      </p:sp>
      <p:sp>
        <p:nvSpPr>
          <p:cNvPr id="17415" name="Text Box 10">
            <a:extLst>
              <a:ext uri="{FF2B5EF4-FFF2-40B4-BE49-F238E27FC236}">
                <a16:creationId xmlns:a16="http://schemas.microsoft.com/office/drawing/2014/main" id="{D8BBA317-9D07-043B-02F6-76755F31F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38538"/>
            <a:ext cx="5472113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第</a:t>
            </a:r>
            <a:r>
              <a:rPr lang="zh-CN" altLang="en-US" sz="3600" b="1">
                <a:latin typeface="標楷體" pitchFamily="65" charset="-128"/>
                <a:ea typeface="標楷體" pitchFamily="65" charset="-128"/>
              </a:rPr>
              <a:t>二</a:t>
            </a: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課：借物抒情（二）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52E87E2-ABE7-A6BD-2B18-756A21F8C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477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8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0D464C73-FAD4-B26F-6AC2-9BA00BEC2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>
                <a:latin typeface="Times New Roman" panose="02020603050405020304" pitchFamily="18" charset="0"/>
                <a:ea typeface="新細明體" panose="02020500000000000000" pitchFamily="18" charset="-120"/>
              </a:rPr>
              <a:t>1. 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仔細觀察</a:t>
            </a:r>
            <a:r>
              <a:rPr lang="zh-CN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以下各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圖片，</a:t>
            </a:r>
            <a:r>
              <a:rPr lang="zh-CN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找出事物的寓意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84B55411-6D1B-0F3D-9A2B-1EC2EFAC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1DE4588C-4BD5-CD63-CF4A-519E0D020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第二課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8666" name="Oval 58">
            <a:extLst>
              <a:ext uri="{FF2B5EF4-FFF2-40B4-BE49-F238E27FC236}">
                <a16:creationId xmlns:a16="http://schemas.microsoft.com/office/drawing/2014/main" id="{21730E3F-6109-CC2A-F7E7-B2C83277F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430588"/>
            <a:ext cx="574675" cy="574675"/>
          </a:xfrm>
          <a:prstGeom prst="ellipse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altLang="zh-TW" b="1"/>
              <a:t>2</a:t>
            </a:r>
          </a:p>
        </p:txBody>
      </p:sp>
      <p:sp>
        <p:nvSpPr>
          <p:cNvPr id="68670" name="Oval 62">
            <a:extLst>
              <a:ext uri="{FF2B5EF4-FFF2-40B4-BE49-F238E27FC236}">
                <a16:creationId xmlns:a16="http://schemas.microsoft.com/office/drawing/2014/main" id="{1B107AEE-2845-0749-378F-E4A280FE5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44675"/>
            <a:ext cx="574675" cy="574675"/>
          </a:xfrm>
          <a:prstGeom prst="ellipse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altLang="zh-TW" b="1"/>
              <a:t>1</a:t>
            </a:r>
          </a:p>
        </p:txBody>
      </p:sp>
      <p:sp>
        <p:nvSpPr>
          <p:cNvPr id="68671" name="AutoShape 63">
            <a:extLst>
              <a:ext uri="{FF2B5EF4-FFF2-40B4-BE49-F238E27FC236}">
                <a16:creationId xmlns:a16="http://schemas.microsoft.com/office/drawing/2014/main" id="{6C115A89-5AEA-B25C-4E97-5FB8C42A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508500"/>
            <a:ext cx="3743325" cy="1441450"/>
          </a:xfrm>
          <a:prstGeom prst="wedgeRoundRectCallout">
            <a:avLst>
              <a:gd name="adj1" fmla="val -36769"/>
              <a:gd name="adj2" fmla="val -6883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68672" name="AutoShape 64">
            <a:extLst>
              <a:ext uri="{FF2B5EF4-FFF2-40B4-BE49-F238E27FC236}">
                <a16:creationId xmlns:a16="http://schemas.microsoft.com/office/drawing/2014/main" id="{4B65B49A-CF42-00F1-6A0E-7A8C9755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060575"/>
            <a:ext cx="3743325" cy="1223963"/>
          </a:xfrm>
          <a:prstGeom prst="wedgeRoundRectCallout">
            <a:avLst>
              <a:gd name="adj1" fmla="val -1440"/>
              <a:gd name="adj2" fmla="val 678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33802" name="Picture 66">
            <a:extLst>
              <a:ext uri="{FF2B5EF4-FFF2-40B4-BE49-F238E27FC236}">
                <a16:creationId xmlns:a16="http://schemas.microsoft.com/office/drawing/2014/main" id="{13DDC9B2-79BB-6ACD-499C-7EC18BB6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3600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75" name="Text Box 67">
            <a:extLst>
              <a:ext uri="{FF2B5EF4-FFF2-40B4-BE49-F238E27FC236}">
                <a16:creationId xmlns:a16="http://schemas.microsoft.com/office/drawing/2014/main" id="{B187B60F-6789-535D-5017-A0634CD6C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652963"/>
            <a:ext cx="3743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HK" altLang="en-US">
                <a:ea typeface="標楷體" panose="03000509000000000000" pitchFamily="65" charset="-128"/>
              </a:rPr>
              <a:t>百合</a:t>
            </a:r>
          </a:p>
          <a:p>
            <a:pPr algn="l" eaLnBrk="1" hangingPunct="1"/>
            <a:r>
              <a:rPr lang="zh-HK" altLang="en-US">
                <a:ea typeface="標楷體" panose="03000509000000000000" pitchFamily="65" charset="-128"/>
              </a:rPr>
              <a:t>特點及寓意：</a:t>
            </a:r>
          </a:p>
          <a:p>
            <a:pPr algn="l" eaLnBrk="1" hangingPunct="1"/>
            <a:r>
              <a:rPr lang="zh-HK" altLang="en-US">
                <a:ea typeface="標楷體" panose="03000509000000000000" pitchFamily="65" charset="-128"/>
              </a:rPr>
              <a:t>名稱</a:t>
            </a:r>
            <a:r>
              <a:rPr lang="en-US" altLang="zh-HK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HK" altLang="en-US">
                <a:ea typeface="標楷體" panose="03000509000000000000" pitchFamily="65" charset="-128"/>
              </a:rPr>
              <a:t>百年好合，婚禮</a:t>
            </a:r>
            <a:r>
              <a:rPr lang="zh-TW" altLang="en-US">
                <a:ea typeface="標楷體" panose="03000509000000000000" pitchFamily="65" charset="-128"/>
              </a:rPr>
              <a:t>所用</a:t>
            </a:r>
            <a:r>
              <a:rPr lang="zh-HK" altLang="en-US">
                <a:ea typeface="標楷體" panose="03000509000000000000" pitchFamily="65" charset="-128"/>
              </a:rPr>
              <a:t>的</a:t>
            </a:r>
            <a:r>
              <a:rPr lang="zh-HK" altLang="zh-TW">
                <a:ea typeface="標楷體" panose="03000509000000000000" pitchFamily="65" charset="-128"/>
              </a:rPr>
              <a:t>	</a:t>
            </a:r>
            <a:r>
              <a:rPr lang="zh-HK" altLang="en-US">
                <a:ea typeface="標楷體" panose="03000509000000000000" pitchFamily="65" charset="-128"/>
              </a:rPr>
              <a:t>花卉</a:t>
            </a:r>
            <a:r>
              <a:rPr lang="zh-TW" altLang="en-US"/>
              <a:t> </a:t>
            </a:r>
          </a:p>
        </p:txBody>
      </p:sp>
      <p:pic>
        <p:nvPicPr>
          <p:cNvPr id="33804" name="Picture 68">
            <a:extLst>
              <a:ext uri="{FF2B5EF4-FFF2-40B4-BE49-F238E27FC236}">
                <a16:creationId xmlns:a16="http://schemas.microsoft.com/office/drawing/2014/main" id="{D7D4C67C-02F6-4814-C30C-F59F4897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19488"/>
            <a:ext cx="32400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77" name="Text Box 69">
            <a:extLst>
              <a:ext uri="{FF2B5EF4-FFF2-40B4-BE49-F238E27FC236}">
                <a16:creationId xmlns:a16="http://schemas.microsoft.com/office/drawing/2014/main" id="{0DF0E49A-268B-9E00-92A4-4CCB7BE1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276475"/>
            <a:ext cx="32400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>
                <a:ea typeface="標楷體" panose="03000509000000000000" pitchFamily="65" charset="-128"/>
              </a:rPr>
              <a:t>牡丹</a:t>
            </a:r>
          </a:p>
          <a:p>
            <a:pPr algn="l" eaLnBrk="1" hangingPunct="1"/>
            <a:r>
              <a:rPr lang="zh-TW" altLang="en-US">
                <a:ea typeface="標楷體" panose="03000509000000000000" pitchFamily="65" charset="-128"/>
              </a:rPr>
              <a:t>特點及寓意：</a:t>
            </a:r>
          </a:p>
          <a:p>
            <a:pPr algn="l" eaLnBrk="1" hangingPunct="1"/>
            <a:r>
              <a:rPr lang="zh-TW" altLang="en-US">
                <a:ea typeface="標楷體" panose="03000509000000000000" pitchFamily="65" charset="-128"/>
              </a:rPr>
              <a:t>花型寬厚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ea typeface="標楷體" panose="03000509000000000000" pitchFamily="65" charset="-128"/>
              </a:rPr>
              <a:t>雍容華貴</a:t>
            </a:r>
            <a:r>
              <a:rPr lang="zh-TW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6" grpId="0" animBg="1"/>
      <p:bldP spid="68670" grpId="0" animBg="1"/>
      <p:bldP spid="68671" grpId="0" animBg="1"/>
      <p:bldP spid="686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AA29CCEB-44EA-7FC1-FE1F-63AB519BF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80999A21-29E8-7F14-AD05-2A31483B5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第二課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6510" name="Oval 14">
            <a:extLst>
              <a:ext uri="{FF2B5EF4-FFF2-40B4-BE49-F238E27FC236}">
                <a16:creationId xmlns:a16="http://schemas.microsoft.com/office/drawing/2014/main" id="{25761C3C-7A58-1E8C-CA13-50877541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2663"/>
            <a:ext cx="574675" cy="574675"/>
          </a:xfrm>
          <a:prstGeom prst="ellipse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altLang="zh-TW" b="1"/>
              <a:t>3</a:t>
            </a:r>
          </a:p>
        </p:txBody>
      </p:sp>
      <p:sp>
        <p:nvSpPr>
          <p:cNvPr id="106512" name="Oval 16">
            <a:extLst>
              <a:ext uri="{FF2B5EF4-FFF2-40B4-BE49-F238E27FC236}">
                <a16:creationId xmlns:a16="http://schemas.microsoft.com/office/drawing/2014/main" id="{7790B3DC-70A8-B6BB-3483-FB0341528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068638"/>
            <a:ext cx="574675" cy="574675"/>
          </a:xfrm>
          <a:prstGeom prst="ellipse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altLang="zh-TW" b="1"/>
              <a:t>4</a:t>
            </a:r>
          </a:p>
        </p:txBody>
      </p:sp>
      <p:sp>
        <p:nvSpPr>
          <p:cNvPr id="106513" name="AutoShape 17">
            <a:extLst>
              <a:ext uri="{FF2B5EF4-FFF2-40B4-BE49-F238E27FC236}">
                <a16:creationId xmlns:a16="http://schemas.microsoft.com/office/drawing/2014/main" id="{D5687E06-676C-8AEC-203A-64E269302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797425"/>
            <a:ext cx="3384550" cy="1295400"/>
          </a:xfrm>
          <a:prstGeom prst="wedgeRoundRectCallout">
            <a:avLst>
              <a:gd name="adj1" fmla="val -34708"/>
              <a:gd name="adj2" fmla="val -8369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06514" name="AutoShape 18">
            <a:extLst>
              <a:ext uri="{FF2B5EF4-FFF2-40B4-BE49-F238E27FC236}">
                <a16:creationId xmlns:a16="http://schemas.microsoft.com/office/drawing/2014/main" id="{CA07CFC3-68C0-E3A5-6339-5B53AD84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836613"/>
            <a:ext cx="4537075" cy="1728787"/>
          </a:xfrm>
          <a:prstGeom prst="wedgeRoundRectCallout">
            <a:avLst>
              <a:gd name="adj1" fmla="val 1435"/>
              <a:gd name="adj2" fmla="val 7433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34824" name="Picture 19">
            <a:extLst>
              <a:ext uri="{FF2B5EF4-FFF2-40B4-BE49-F238E27FC236}">
                <a16:creationId xmlns:a16="http://schemas.microsoft.com/office/drawing/2014/main" id="{B1778F70-BBC9-F506-EB9A-DB965800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81075"/>
            <a:ext cx="25241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6" name="Text Box 20">
            <a:extLst>
              <a:ext uri="{FF2B5EF4-FFF2-40B4-BE49-F238E27FC236}">
                <a16:creationId xmlns:a16="http://schemas.microsoft.com/office/drawing/2014/main" id="{ED3A28C1-054D-27DF-AD60-2A10170A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868863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竹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特點及寓意：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空心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虛心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竹節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氣節 </a:t>
            </a:r>
          </a:p>
        </p:txBody>
      </p:sp>
      <p:pic>
        <p:nvPicPr>
          <p:cNvPr id="34826" name="Picture 21">
            <a:extLst>
              <a:ext uri="{FF2B5EF4-FFF2-40B4-BE49-F238E27FC236}">
                <a16:creationId xmlns:a16="http://schemas.microsoft.com/office/drawing/2014/main" id="{D1637F26-01E8-4228-B77A-1199B0FA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97200"/>
            <a:ext cx="2381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8" name="Text Box 22">
            <a:extLst>
              <a:ext uri="{FF2B5EF4-FFF2-40B4-BE49-F238E27FC236}">
                <a16:creationId xmlns:a16="http://schemas.microsoft.com/office/drawing/2014/main" id="{D774AA71-8BD9-2760-67EC-4C10511AB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836613"/>
            <a:ext cx="39608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菊花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特點及寓意：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在百花凋謝後才開花，且顏色並不</a:t>
            </a:r>
            <a:r>
              <a:rPr lang="zh-CN" altLang="en-US">
                <a:latin typeface="標楷體" panose="03000509000000000000" pitchFamily="65" charset="-128"/>
                <a:ea typeface="標楷體" panose="03000509000000000000" pitchFamily="65" charset="-128"/>
              </a:rPr>
              <a:t>鮮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豔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隱士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在深秋時節開花，較為耐寒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抗衡惡劣環境而不改變，具高尚節操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 animBg="1"/>
      <p:bldP spid="106512" grpId="0" animBg="1"/>
      <p:bldP spid="106513" grpId="0" animBg="1"/>
      <p:bldP spid="106514" grpId="0" animBg="1"/>
      <p:bldP spid="106516" grpId="0"/>
      <p:bldP spid="1065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54F2786D-EC9F-FB14-BA9F-0EFDE9DE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B826499C-325E-9953-7D40-79025EA7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第二課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5844" name="Oval 5">
            <a:extLst>
              <a:ext uri="{FF2B5EF4-FFF2-40B4-BE49-F238E27FC236}">
                <a16:creationId xmlns:a16="http://schemas.microsoft.com/office/drawing/2014/main" id="{90C4C933-3DB3-650D-ED6D-32DBFEC6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574675" cy="574675"/>
          </a:xfrm>
          <a:prstGeom prst="ellipse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altLang="zh-TW" b="1"/>
              <a:t>5</a:t>
            </a:r>
          </a:p>
        </p:txBody>
      </p:sp>
      <p:sp>
        <p:nvSpPr>
          <p:cNvPr id="35845" name="Oval 7">
            <a:extLst>
              <a:ext uri="{FF2B5EF4-FFF2-40B4-BE49-F238E27FC236}">
                <a16:creationId xmlns:a16="http://schemas.microsoft.com/office/drawing/2014/main" id="{00B7503E-A2F4-C91D-5D06-4BFAC288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3427413"/>
            <a:ext cx="574675" cy="574675"/>
          </a:xfrm>
          <a:prstGeom prst="ellipse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altLang="zh-TW" b="1"/>
              <a:t>6</a:t>
            </a:r>
          </a:p>
        </p:txBody>
      </p:sp>
      <p:sp>
        <p:nvSpPr>
          <p:cNvPr id="107532" name="Line 12">
            <a:extLst>
              <a:ext uri="{FF2B5EF4-FFF2-40B4-BE49-F238E27FC236}">
                <a16:creationId xmlns:a16="http://schemas.microsoft.com/office/drawing/2014/main" id="{C1E64F36-8E1D-4D2F-77AD-77DA38FC9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4724400"/>
            <a:ext cx="2089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7" name="Oval 11">
            <a:extLst>
              <a:ext uri="{FF2B5EF4-FFF2-40B4-BE49-F238E27FC236}">
                <a16:creationId xmlns:a16="http://schemas.microsoft.com/office/drawing/2014/main" id="{60DF5A43-27A9-263A-239E-4F8E662D0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909638"/>
            <a:ext cx="574675" cy="574675"/>
          </a:xfrm>
          <a:prstGeom prst="ellipse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altLang="zh-TW" b="1"/>
              <a:t>7</a:t>
            </a:r>
          </a:p>
        </p:txBody>
      </p:sp>
      <p:sp>
        <p:nvSpPr>
          <p:cNvPr id="107537" name="Line 17">
            <a:extLst>
              <a:ext uri="{FF2B5EF4-FFF2-40B4-BE49-F238E27FC236}">
                <a16:creationId xmlns:a16="http://schemas.microsoft.com/office/drawing/2014/main" id="{619F5706-8D80-D155-FE29-EAF480AA8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644900"/>
            <a:ext cx="0" cy="216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7538" name="Text Box 18">
            <a:extLst>
              <a:ext uri="{FF2B5EF4-FFF2-40B4-BE49-F238E27FC236}">
                <a16:creationId xmlns:a16="http://schemas.microsoft.com/office/drawing/2014/main" id="{4669818F-D6B6-47B4-BD16-7C683A41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357563"/>
            <a:ext cx="2303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5.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梅花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特點及寓意：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於嚴寒</a:t>
            </a:r>
            <a:r>
              <a:rPr lang="zh-CN" altLang="en-US">
                <a:latin typeface="標楷體" panose="03000509000000000000" pitchFamily="65" charset="-128"/>
                <a:ea typeface="標楷體" panose="03000509000000000000" pitchFamily="65" charset="-128"/>
              </a:rPr>
              <a:t>時節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開花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堅韌不拔、百折不撓 </a:t>
            </a:r>
          </a:p>
        </p:txBody>
      </p:sp>
      <p:sp>
        <p:nvSpPr>
          <p:cNvPr id="107539" name="Text Box 19">
            <a:extLst>
              <a:ext uri="{FF2B5EF4-FFF2-40B4-BE49-F238E27FC236}">
                <a16:creationId xmlns:a16="http://schemas.microsoft.com/office/drawing/2014/main" id="{46F4AE43-EB83-ECAD-3518-706AA4E3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724400"/>
            <a:ext cx="2305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6.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蓮花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特點及寓意：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中通外直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虛心、行為正直 </a:t>
            </a:r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594A1475-3370-28B8-7E93-767061898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89363"/>
            <a:ext cx="21605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7.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松樹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特點及寓意：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常綠植物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長青、老當益壯</a:t>
            </a:r>
          </a:p>
          <a:p>
            <a:pPr algn="l" eaLnBrk="1" hangingPunct="1"/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冬天不落葉</a:t>
            </a:r>
            <a:r>
              <a:rPr lang="en-US" altLang="zh-TW">
                <a:latin typeface="標楷體" panose="03000509000000000000" pitchFamily="65" charset="-128"/>
                <a:ea typeface="標楷體" panose="03000509000000000000" pitchFamily="65" charset="-128"/>
              </a:rPr>
              <a:t>——</a:t>
            </a:r>
            <a:r>
              <a:rPr lang="zh-TW" altLang="en-US">
                <a:latin typeface="標楷體" panose="03000509000000000000" pitchFamily="65" charset="-128"/>
                <a:ea typeface="標楷體" panose="03000509000000000000" pitchFamily="65" charset="-128"/>
              </a:rPr>
              <a:t>不屈於惡劣環境 </a:t>
            </a:r>
          </a:p>
        </p:txBody>
      </p:sp>
      <p:pic>
        <p:nvPicPr>
          <p:cNvPr id="35852" name="Picture 21">
            <a:extLst>
              <a:ext uri="{FF2B5EF4-FFF2-40B4-BE49-F238E27FC236}">
                <a16:creationId xmlns:a16="http://schemas.microsoft.com/office/drawing/2014/main" id="{8180DE4F-1F23-6D61-E0D9-9BFF2565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295275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22">
            <a:extLst>
              <a:ext uri="{FF2B5EF4-FFF2-40B4-BE49-F238E27FC236}">
                <a16:creationId xmlns:a16="http://schemas.microsoft.com/office/drawing/2014/main" id="{72C223BE-4F92-41F7-C252-167DEC6A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29527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23">
            <a:extLst>
              <a:ext uri="{FF2B5EF4-FFF2-40B4-BE49-F238E27FC236}">
                <a16:creationId xmlns:a16="http://schemas.microsoft.com/office/drawing/2014/main" id="{0C5AB9E0-FCA2-BEFC-8654-DBA8CAEB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00438"/>
            <a:ext cx="29511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0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8" grpId="0"/>
      <p:bldP spid="1075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E9677A8-D2A9-04F5-6CB7-D8E8B442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8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D11165D8-0BCB-94B5-5238-DAA9CAA5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試從以上圖片中選一樣事物，撰寫一段抒情文字。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736D566-1995-1BA2-0DB5-F2707DC3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0981F80F-367B-DED7-44FC-3C83BD177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第二課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1389" name="AutoShape 13">
            <a:extLst>
              <a:ext uri="{FF2B5EF4-FFF2-40B4-BE49-F238E27FC236}">
                <a16:creationId xmlns:a16="http://schemas.microsoft.com/office/drawing/2014/main" id="{20748082-3350-A15D-6AE2-B715E3C2E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420938"/>
            <a:ext cx="4260850" cy="3219450"/>
          </a:xfrm>
          <a:prstGeom prst="roundRect">
            <a:avLst>
              <a:gd name="adj" fmla="val 3676"/>
            </a:avLst>
          </a:prstGeom>
          <a:solidFill>
            <a:srgbClr val="E4FF97"/>
          </a:soli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1F5C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 b="1">
                <a:solidFill>
                  <a:schemeClr val="accent2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竹子：</a:t>
            </a:r>
          </a:p>
          <a:p>
            <a:pPr algn="l" eaLnBrk="1" hangingPunct="1"/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    </a:t>
            </a:r>
            <a:r>
              <a:rPr lang="zh-CN" altLang="en-US" sz="2000">
                <a:solidFill>
                  <a:schemeClr val="accent2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古人云：「寧可食無肉，不可居無竹。」竹子歷來都是文人墨客所推崇的植物。在竹林漫步，看着一棵棵筆挺翠綠的竹子，聽着風吹竹葉的沙沙聲，自己也彷彿變得如古代賢者那般清高起來</a:t>
            </a:r>
            <a:r>
              <a:rPr lang="en-US" altLang="zh-CN" sz="2000">
                <a:solidFill>
                  <a:schemeClr val="accent2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r>
              <a:rPr lang="zh-CN" altLang="en-US" sz="2000">
                <a:solidFill>
                  <a:schemeClr val="accent2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竹子那不屈不撓的性格，那筆挺正直的個性，那心虛有節的品德，哪一樣不是值得我們學習的呢？</a:t>
            </a:r>
            <a:endParaRPr lang="zh-CN" altLang="en-US" sz="2000" b="1">
              <a:solidFill>
                <a:schemeClr val="accent2"/>
              </a:solidFill>
              <a:latin typeface="標楷體" panose="03000509000000000000" pitchFamily="65" charset="-128"/>
              <a:ea typeface="標楷體" panose="03000509000000000000" pitchFamily="65" charset="-128"/>
            </a:endParaRPr>
          </a:p>
        </p:txBody>
      </p:sp>
      <p:pic>
        <p:nvPicPr>
          <p:cNvPr id="101391" name="Picture 15">
            <a:extLst>
              <a:ext uri="{FF2B5EF4-FFF2-40B4-BE49-F238E27FC236}">
                <a16:creationId xmlns:a16="http://schemas.microsoft.com/office/drawing/2014/main" id="{BC60CB31-246B-0BE6-C4AA-DEDE8E7E7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2590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16">
            <a:extLst>
              <a:ext uri="{FF2B5EF4-FFF2-40B4-BE49-F238E27FC236}">
                <a16:creationId xmlns:a16="http://schemas.microsoft.com/office/drawing/2014/main" id="{32163CAC-58AF-17C9-E160-3E295B96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6477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/>
              <a:t>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>
            <a:extLst>
              <a:ext uri="{FF2B5EF4-FFF2-40B4-BE49-F238E27FC236}">
                <a16:creationId xmlns:a16="http://schemas.microsoft.com/office/drawing/2014/main" id="{0236E1FB-4A3D-E3EF-B0E1-D9A4ECA7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47975"/>
            <a:ext cx="77771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 b="1">
                <a:latin typeface="新細明體" panose="02020500000000000000" pitchFamily="18" charset="-120"/>
                <a:ea typeface="新細明體" panose="02020500000000000000" pitchFamily="18" charset="-120"/>
              </a:rPr>
              <a:t>        </a:t>
            </a:r>
            <a:r>
              <a:rPr lang="zh-TW" altLang="en-US" sz="2800" b="1">
                <a:ea typeface="標楷體" panose="03000509000000000000" pitchFamily="65" charset="-128"/>
              </a:rPr>
              <a:t>掌握了事物的主要特徵及寓意後，需進一步</a:t>
            </a:r>
            <a:r>
              <a:rPr lang="zh-TW" altLang="en-US" sz="2800" b="1">
                <a:solidFill>
                  <a:srgbClr val="FF6600"/>
                </a:solidFill>
                <a:ea typeface="標楷體" panose="03000509000000000000" pitchFamily="65" charset="-128"/>
              </a:rPr>
              <a:t>確立自己對事物的態度或感受</a:t>
            </a:r>
            <a:r>
              <a:rPr lang="zh-TW" altLang="en-US" sz="2800" b="1">
                <a:ea typeface="標楷體" panose="03000509000000000000" pitchFamily="65" charset="-128"/>
              </a:rPr>
              <a:t>，這些感受可以是讚美、憎恨、厭惡、敬佩等</a:t>
            </a:r>
            <a:r>
              <a:rPr lang="zh-CN" altLang="en-US" sz="2800" b="1">
                <a:ea typeface="標楷體" panose="03000509000000000000" pitchFamily="65" charset="-128"/>
              </a:rPr>
              <a:t>。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680D381-438A-AD8C-D3FB-9BB77D0C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247F7364-48E8-B2B3-7E7F-0BCE64C4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96264" name="Text Box 8">
            <a:extLst>
              <a:ext uri="{FF2B5EF4-FFF2-40B4-BE49-F238E27FC236}">
                <a16:creationId xmlns:a16="http://schemas.microsoft.com/office/drawing/2014/main" id="{618D6B26-5C9F-45DE-9038-34040902F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52963"/>
            <a:ext cx="7272338" cy="11874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400" b="1">
                <a:solidFill>
                  <a:srgbClr val="FF5050"/>
                </a:solidFill>
                <a:ea typeface="標楷體" panose="03000509000000000000" pitchFamily="65" charset="-128"/>
              </a:rPr>
              <a:t>託</a:t>
            </a:r>
            <a:r>
              <a:rPr lang="zh-CN" altLang="en-US" sz="2400" b="1">
                <a:solidFill>
                  <a:srgbClr val="FF5050"/>
                </a:solidFill>
                <a:ea typeface="標楷體" panose="03000509000000000000" pitchFamily="65" charset="-128"/>
              </a:rPr>
              <a:t>物寓意，通常是心中</a:t>
            </a:r>
            <a:r>
              <a:rPr lang="zh-TW" altLang="en-US" sz="2400" b="1">
                <a:solidFill>
                  <a:srgbClr val="FF5050"/>
                </a:solidFill>
                <a:ea typeface="標楷體" panose="03000509000000000000" pitchFamily="65" charset="-128"/>
              </a:rPr>
              <a:t>已</a:t>
            </a:r>
            <a:r>
              <a:rPr lang="zh-CN" altLang="en-US" sz="2400" b="1">
                <a:solidFill>
                  <a:srgbClr val="FF5050"/>
                </a:solidFill>
                <a:ea typeface="標楷體" panose="03000509000000000000" pitchFamily="65" charset="-128"/>
              </a:rPr>
              <a:t>有了某種情感，或是在發現事物的寓意</a:t>
            </a:r>
            <a:r>
              <a:rPr lang="zh-TW" altLang="en-US" sz="2400" b="1">
                <a:solidFill>
                  <a:srgbClr val="FF5050"/>
                </a:solidFill>
                <a:ea typeface="標楷體" panose="03000509000000000000" pitchFamily="65" charset="-128"/>
              </a:rPr>
              <a:t>後，產生了某種情感，</a:t>
            </a:r>
            <a:r>
              <a:rPr lang="zh-CN" altLang="en-US" sz="2400" b="1">
                <a:solidFill>
                  <a:srgbClr val="FF5050"/>
                </a:solidFill>
                <a:ea typeface="標楷體" panose="03000509000000000000" pitchFamily="65" charset="-128"/>
              </a:rPr>
              <a:t>進而將</a:t>
            </a:r>
            <a:r>
              <a:rPr lang="zh-TW" altLang="en-US" sz="2400" b="1">
                <a:solidFill>
                  <a:srgbClr val="FF5050"/>
                </a:solidFill>
                <a:ea typeface="標楷體" panose="03000509000000000000" pitchFamily="65" charset="-128"/>
              </a:rPr>
              <a:t>其</a:t>
            </a:r>
            <a:r>
              <a:rPr lang="zh-CN" altLang="en-US" sz="2400" b="1">
                <a:solidFill>
                  <a:srgbClr val="FF5050"/>
                </a:solidFill>
                <a:ea typeface="標楷體" panose="03000509000000000000" pitchFamily="65" charset="-128"/>
              </a:rPr>
              <a:t>寄託在事物身上加以抒發。</a:t>
            </a:r>
          </a:p>
        </p:txBody>
      </p:sp>
      <p:sp>
        <p:nvSpPr>
          <p:cNvPr id="37894" name="Text Box 10">
            <a:extLst>
              <a:ext uri="{FF2B5EF4-FFF2-40B4-BE49-F238E27FC236}">
                <a16:creationId xmlns:a16="http://schemas.microsoft.com/office/drawing/2014/main" id="{D1AB6497-BFAF-B3F2-EEE6-068663704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347913"/>
            <a:ext cx="367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kumimoji="0" lang="en-US" altLang="zh-TW" sz="2200" b="1">
                <a:latin typeface="Times New Roman" panose="02020603050405020304" pitchFamily="18" charset="0"/>
                <a:ea typeface="新細明體" panose="02020500000000000000" pitchFamily="18" charset="-120"/>
              </a:rPr>
              <a:t>2.</a:t>
            </a:r>
            <a:r>
              <a:rPr kumimoji="0"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kumimoji="0"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確立個人情感</a:t>
            </a:r>
            <a:endParaRPr lang="zh-TW" altLang="en-US" sz="2200" b="1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7895" name="Rectangle 11">
            <a:extLst>
              <a:ext uri="{FF2B5EF4-FFF2-40B4-BE49-F238E27FC236}">
                <a16:creationId xmlns:a16="http://schemas.microsoft.com/office/drawing/2014/main" id="{53F81FB4-3A12-DDBA-F413-71CE5F9D9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771650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400" b="1">
                <a:ea typeface="新細明體" panose="02020500000000000000" pitchFamily="18" charset="-120"/>
              </a:rPr>
              <a:t>託物寓意</a:t>
            </a:r>
          </a:p>
        </p:txBody>
      </p:sp>
      <p:sp>
        <p:nvSpPr>
          <p:cNvPr id="37896" name="Text Box 12">
            <a:extLst>
              <a:ext uri="{FF2B5EF4-FFF2-40B4-BE49-F238E27FC236}">
                <a16:creationId xmlns:a16="http://schemas.microsoft.com/office/drawing/2014/main" id="{0A0C8F48-9C15-BDEC-907C-FE0577BD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4681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8"/>
              </a:rPr>
              <a:t>借物抒情（二）</a:t>
            </a:r>
          </a:p>
        </p:txBody>
      </p:sp>
      <p:sp>
        <p:nvSpPr>
          <p:cNvPr id="96270" name="Line 14">
            <a:extLst>
              <a:ext uri="{FF2B5EF4-FFF2-40B4-BE49-F238E27FC236}">
                <a16:creationId xmlns:a16="http://schemas.microsoft.com/office/drawing/2014/main" id="{07CD8F89-9231-9E23-7D11-367828538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3716338"/>
            <a:ext cx="144462" cy="793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>
            <a:extLst>
              <a:ext uri="{FF2B5EF4-FFF2-40B4-BE49-F238E27FC236}">
                <a16:creationId xmlns:a16="http://schemas.microsoft.com/office/drawing/2014/main" id="{63C303E2-FCF8-40A6-3528-A9CE83A3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852738"/>
            <a:ext cx="67675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 b="1">
                <a:latin typeface="標楷體" panose="03000509000000000000" pitchFamily="65" charset="-128"/>
                <a:ea typeface="標楷體" panose="03000509000000000000" pitchFamily="65" charset="-128"/>
              </a:rPr>
              <a:t>    </a:t>
            </a:r>
            <a:r>
              <a:rPr lang="zh-TW" altLang="en-US" sz="2800" b="1">
                <a:latin typeface="標楷體" panose="03000509000000000000" pitchFamily="65" charset="-128"/>
                <a:ea typeface="標楷體" panose="03000509000000000000" pitchFamily="65" charset="-128"/>
              </a:rPr>
              <a:t>運用託物寓意的方法時，可運用一些</a:t>
            </a:r>
            <a:br>
              <a:rPr lang="zh-TW" altLang="en-US" sz="2800" b="1">
                <a:latin typeface="標楷體" panose="03000509000000000000" pitchFamily="65" charset="-128"/>
                <a:ea typeface="標楷體" panose="03000509000000000000" pitchFamily="65" charset="-128"/>
              </a:rPr>
            </a:br>
            <a:r>
              <a:rPr lang="zh-TW" altLang="en-US" sz="28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富感情色彩的詞語</a:t>
            </a:r>
            <a:r>
              <a:rPr lang="zh-CN" altLang="en-US" sz="2800" b="1">
                <a:solidFill>
                  <a:srgbClr val="FF6600"/>
                </a:solidFill>
                <a:ea typeface="標楷體" panose="03000509000000000000" pitchFamily="65" charset="-128"/>
              </a:rPr>
              <a:t>、</a:t>
            </a:r>
            <a:r>
              <a:rPr lang="zh-TW" altLang="en-US" sz="2800" b="1">
                <a:solidFill>
                  <a:srgbClr val="FF6600"/>
                </a:solidFill>
                <a:ea typeface="標楷體" panose="03000509000000000000" pitchFamily="65" charset="-128"/>
              </a:rPr>
              <a:t>句式</a:t>
            </a:r>
            <a:r>
              <a:rPr lang="zh-TW" altLang="en-US" sz="2800" b="1">
                <a:ea typeface="標楷體" panose="03000509000000000000" pitchFamily="65" charset="-128"/>
              </a:rPr>
              <a:t>來描寫事物，幫</a:t>
            </a:r>
            <a:br>
              <a:rPr lang="zh-TW" altLang="en-US" sz="2800" b="1">
                <a:ea typeface="標楷體" panose="03000509000000000000" pitchFamily="65" charset="-128"/>
              </a:rPr>
            </a:br>
            <a:r>
              <a:rPr lang="zh-TW" altLang="en-US" sz="2800" b="1">
                <a:ea typeface="標楷體" panose="03000509000000000000" pitchFamily="65" charset="-128"/>
              </a:rPr>
              <a:t>助抒發自己的感情或志向</a:t>
            </a:r>
            <a:r>
              <a:rPr lang="zh-CN" altLang="en-US" b="1">
                <a:ea typeface="標楷體" panose="03000509000000000000" pitchFamily="65" charset="-128"/>
              </a:rPr>
              <a:t>。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38D350EE-9C92-B63F-240E-BF316D397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3985082B-A006-8D1B-E31A-E201AAA22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2111CE5E-FE60-1835-84DC-04358DE56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347913"/>
            <a:ext cx="367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kumimoji="0" lang="en-US" altLang="zh-TW" sz="2200" b="1">
                <a:latin typeface="Times New Roman" panose="02020603050405020304" pitchFamily="18" charset="0"/>
                <a:ea typeface="新細明體" panose="02020500000000000000" pitchFamily="18" charset="-120"/>
              </a:rPr>
              <a:t>3.</a:t>
            </a:r>
            <a:r>
              <a:rPr kumimoji="0"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kumimoji="0"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錘</a:t>
            </a:r>
            <a:r>
              <a:rPr kumimoji="0" lang="zh-CN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煉</a:t>
            </a:r>
            <a:r>
              <a:rPr kumimoji="0"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文句表達</a:t>
            </a:r>
            <a:endParaRPr lang="zh-TW" altLang="en-US" sz="2200" b="1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9942" name="Rectangle 10">
            <a:extLst>
              <a:ext uri="{FF2B5EF4-FFF2-40B4-BE49-F238E27FC236}">
                <a16:creationId xmlns:a16="http://schemas.microsoft.com/office/drawing/2014/main" id="{5FB84525-BE01-5597-F35A-38FF0837C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771650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400" b="1">
                <a:ea typeface="新細明體" panose="02020500000000000000" pitchFamily="18" charset="-120"/>
              </a:rPr>
              <a:t>託物寓意</a:t>
            </a: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ADC2A5F9-2CC3-81AB-57D5-D97CE484E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4681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8"/>
              </a:rPr>
              <a:t>借物抒情（二）</a:t>
            </a:r>
          </a:p>
        </p:txBody>
      </p:sp>
      <p:sp>
        <p:nvSpPr>
          <p:cNvPr id="102413" name="Text Box 13">
            <a:extLst>
              <a:ext uri="{FF2B5EF4-FFF2-40B4-BE49-F238E27FC236}">
                <a16:creationId xmlns:a16="http://schemas.microsoft.com/office/drawing/2014/main" id="{4BB6A36A-6DBC-8083-05A6-B08A3135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357563"/>
            <a:ext cx="3960812" cy="39211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02414" name="Line 14">
            <a:extLst>
              <a:ext uri="{FF2B5EF4-FFF2-40B4-BE49-F238E27FC236}">
                <a16:creationId xmlns:a16="http://schemas.microsoft.com/office/drawing/2014/main" id="{829C80CA-75EC-7ABE-BB05-863C68655B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3" y="3789363"/>
            <a:ext cx="0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18" name="Text Box 18">
            <a:extLst>
              <a:ext uri="{FF2B5EF4-FFF2-40B4-BE49-F238E27FC236}">
                <a16:creationId xmlns:a16="http://schemas.microsoft.com/office/drawing/2014/main" id="{9C1A8209-F909-9FDC-3BCF-6E63A36A1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365625"/>
            <a:ext cx="4537075" cy="822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FF0000"/>
                </a:solidFill>
                <a:ea typeface="標楷體" panose="03000509000000000000" pitchFamily="65" charset="-128"/>
              </a:rPr>
              <a:t>詞語和句式的感情色彩須與文章所要表達的感情基調一致。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3" grpId="0" animBg="1"/>
      <p:bldP spid="1024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288A106-C436-8F87-FC96-137A4AAA4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範文題目一：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  水仙的禮讚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628534F2-EF88-5C5E-D12B-24E51CE4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FD77509C-3B06-901A-DD26-16C0F550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8"/>
              </a:rPr>
              <a:t>題目點撥</a:t>
            </a:r>
            <a:endParaRPr lang="zh-TW" altLang="en-US" sz="3200">
              <a:ea typeface="標楷體" panose="03000509000000000000" pitchFamily="65" charset="-128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8D7FF68B-3C2E-1F30-CA7E-31F507B9B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第二課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5782" name="AutoShape 6">
            <a:extLst>
              <a:ext uri="{FF2B5EF4-FFF2-40B4-BE49-F238E27FC236}">
                <a16:creationId xmlns:a16="http://schemas.microsoft.com/office/drawing/2014/main" id="{1051596F-B885-E6AB-A1A9-5A463A3B0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5783" name="AutoShape 7">
            <a:extLst>
              <a:ext uri="{FF2B5EF4-FFF2-40B4-BE49-F238E27FC236}">
                <a16:creationId xmlns:a16="http://schemas.microsoft.com/office/drawing/2014/main" id="{4F29E4F3-AE10-E279-DB91-A07EB77A01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B544DF28-792F-273B-9A43-640B7FEE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水仙</a:t>
            </a: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0757A237-F954-578E-9693-EE545967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algn="l" eaLnBrk="1" hangingPunct="1"/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內容</a:t>
            </a:r>
          </a:p>
        </p:txBody>
      </p:sp>
      <p:sp>
        <p:nvSpPr>
          <p:cNvPr id="75786" name="Oval 10">
            <a:extLst>
              <a:ext uri="{FF2B5EF4-FFF2-40B4-BE49-F238E27FC236}">
                <a16:creationId xmlns:a16="http://schemas.microsoft.com/office/drawing/2014/main" id="{EC7D4E7E-D2CE-FA1E-D963-556D1789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65400"/>
            <a:ext cx="719137" cy="5048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5787" name="AutoShape 11">
            <a:extLst>
              <a:ext uri="{FF2B5EF4-FFF2-40B4-BE49-F238E27FC236}">
                <a16:creationId xmlns:a16="http://schemas.microsoft.com/office/drawing/2014/main" id="{D3EB41B7-9101-53E2-1AFB-6FB7E23D9642}"/>
              </a:ext>
            </a:extLst>
          </p:cNvPr>
          <p:cNvSpPr>
            <a:spLocks/>
          </p:cNvSpPr>
          <p:nvPr/>
        </p:nvSpPr>
        <p:spPr bwMode="auto">
          <a:xfrm>
            <a:off x="3924300" y="1341438"/>
            <a:ext cx="506413" cy="4319587"/>
          </a:xfrm>
          <a:prstGeom prst="leftBrace">
            <a:avLst>
              <a:gd name="adj1" fmla="val 71081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5789" name="Text Box 13">
            <a:extLst>
              <a:ext uri="{FF2B5EF4-FFF2-40B4-BE49-F238E27FC236}">
                <a16:creationId xmlns:a16="http://schemas.microsoft.com/office/drawing/2014/main" id="{9AB0262F-C875-462A-E59D-DF4FFF05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268413"/>
            <a:ext cx="43195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水仙的生長特性：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冬天開花？在水中或土裏都可以</a:t>
            </a:r>
            <a:b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</a:b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生長？温度愈低花開得愈燦爛</a:t>
            </a:r>
            <a:r>
              <a:rPr kumimoji="0" lang="en-US" altLang="zh-CN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algn="l" eaLnBrk="1" hangingPunct="1">
              <a:spcBef>
                <a:spcPct val="30000"/>
              </a:spcBef>
            </a:pPr>
            <a:endParaRPr kumimoji="0" lang="zh-CN" altLang="en-US" sz="1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水仙的寓意：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隨和？剛強</a:t>
            </a: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？</a:t>
            </a: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不畏艱難</a:t>
            </a:r>
            <a:r>
              <a:rPr kumimoji="0" lang="en-US" altLang="zh-CN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CN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algn="l" eaLnBrk="1" hangingPunct="1">
              <a:spcBef>
                <a:spcPct val="30000"/>
              </a:spcBef>
            </a:pPr>
            <a:endParaRPr kumimoji="0" lang="zh-CN" altLang="zh-TW" sz="1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通過描寫水仙可抒發的感情：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對水仙花的讚美？對自我的反省</a:t>
            </a: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？</a:t>
            </a:r>
            <a:br>
              <a:rPr kumimoji="0" lang="zh-CN" altLang="zh-TW" sz="2000">
                <a:latin typeface="Verdana" panose="020B0604030504040204" pitchFamily="34" charset="0"/>
                <a:ea typeface="標楷體" panose="03000509000000000000" pitchFamily="65" charset="-128"/>
              </a:rPr>
            </a:b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對古代文人雅士讚美水仙的做法的</a:t>
            </a:r>
            <a:b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</a:b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贊同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本文可運用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的</a:t>
            </a: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修辭手法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CN" altLang="en-US" sz="2000">
                <a:ea typeface="標楷體" panose="03000509000000000000" pitchFamily="65" charset="-128"/>
              </a:rPr>
              <a:t>比擬？比喻？對比</a:t>
            </a:r>
            <a:r>
              <a:rPr kumimoji="0" lang="en-US" altLang="zh-CN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CN" sz="2000">
              <a:ea typeface="標楷體" panose="03000509000000000000" pitchFamily="65" charset="-128"/>
            </a:endParaRPr>
          </a:p>
        </p:txBody>
      </p:sp>
      <p:sp>
        <p:nvSpPr>
          <p:cNvPr id="41997" name="Rectangle 15">
            <a:extLst>
              <a:ext uri="{FF2B5EF4-FFF2-40B4-BE49-F238E27FC236}">
                <a16:creationId xmlns:a16="http://schemas.microsoft.com/office/drawing/2014/main" id="{A282DF90-A082-3766-20F6-38EC315CB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4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4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4" grpId="0"/>
      <p:bldP spid="75785" grpId="0"/>
      <p:bldP spid="757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3C1A6AE-BBEB-68C1-1906-E05AAFC7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範文題目二：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      爬山虎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E93DBCE0-D3CA-B876-C9CF-C76503AE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5195C6B-1D0E-E09D-D135-41B2BD85E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8"/>
              </a:rPr>
              <a:t>題目點撥</a:t>
            </a:r>
            <a:endParaRPr lang="zh-TW" altLang="en-US" sz="3200">
              <a:ea typeface="標楷體" panose="03000509000000000000" pitchFamily="65" charset="-128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3D200F7C-1269-F30C-F037-F209059D3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第二課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6806" name="AutoShape 6">
            <a:extLst>
              <a:ext uri="{FF2B5EF4-FFF2-40B4-BE49-F238E27FC236}">
                <a16:creationId xmlns:a16="http://schemas.microsoft.com/office/drawing/2014/main" id="{453C6F2D-316F-47A8-5C0E-E07185C2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537F79A4-2783-819F-1232-859B55B7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latin typeface="標楷體" panose="03000509000000000000" pitchFamily="65" charset="-128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標楷體" panose="03000509000000000000" pitchFamily="65" charset="-128"/>
                <a:ea typeface="標楷體" panose="03000509000000000000" pitchFamily="65" charset="-128"/>
              </a:rPr>
              <a:t>找出關鍵字詞：</a:t>
            </a:r>
            <a:r>
              <a:rPr lang="zh-CN" altLang="en-US" sz="2400">
                <a:latin typeface="標楷體" panose="03000509000000000000" pitchFamily="65" charset="-128"/>
                <a:ea typeface="標楷體" panose="03000509000000000000" pitchFamily="65" charset="-128"/>
              </a:rPr>
              <a:t>爬山虎</a:t>
            </a:r>
            <a:endParaRPr lang="en-US" altLang="zh-CN" sz="2400">
              <a:latin typeface="標楷體" panose="03000509000000000000" pitchFamily="65" charset="-128"/>
              <a:ea typeface="標楷體" panose="03000509000000000000" pitchFamily="65" charset="-128"/>
            </a:endParaRPr>
          </a:p>
        </p:txBody>
      </p:sp>
      <p:sp>
        <p:nvSpPr>
          <p:cNvPr id="76808" name="AutoShape 8">
            <a:extLst>
              <a:ext uri="{FF2B5EF4-FFF2-40B4-BE49-F238E27FC236}">
                <a16:creationId xmlns:a16="http://schemas.microsoft.com/office/drawing/2014/main" id="{83312BD1-3F60-BBEB-B0A7-4A87C6A47A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B38B59AE-75F2-1B89-D526-239B75E7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algn="l" eaLnBrk="1" hangingPunct="1"/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76810" name="Oval 10">
            <a:extLst>
              <a:ext uri="{FF2B5EF4-FFF2-40B4-BE49-F238E27FC236}">
                <a16:creationId xmlns:a16="http://schemas.microsoft.com/office/drawing/2014/main" id="{44F0C3E9-F71C-BA0E-5EFB-4D65B751C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565400"/>
            <a:ext cx="1009650" cy="5762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6811" name="AutoShape 11">
            <a:extLst>
              <a:ext uri="{FF2B5EF4-FFF2-40B4-BE49-F238E27FC236}">
                <a16:creationId xmlns:a16="http://schemas.microsoft.com/office/drawing/2014/main" id="{ADD06AE4-3CAB-20DE-32D8-AD4A693579E0}"/>
              </a:ext>
            </a:extLst>
          </p:cNvPr>
          <p:cNvSpPr>
            <a:spLocks/>
          </p:cNvSpPr>
          <p:nvPr/>
        </p:nvSpPr>
        <p:spPr bwMode="auto">
          <a:xfrm>
            <a:off x="3924300" y="1484313"/>
            <a:ext cx="506413" cy="4176712"/>
          </a:xfrm>
          <a:prstGeom prst="leftBrace">
            <a:avLst>
              <a:gd name="adj1" fmla="val 68730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6817" name="Text Box 17">
            <a:extLst>
              <a:ext uri="{FF2B5EF4-FFF2-40B4-BE49-F238E27FC236}">
                <a16:creationId xmlns:a16="http://schemas.microsoft.com/office/drawing/2014/main" id="{5593486F-FFE7-1C49-243A-8BA959630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341438"/>
            <a:ext cx="431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爬山虎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的形象：</a:t>
            </a: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04088E17-2DF9-E7CA-84CA-1D0389133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119313"/>
            <a:ext cx="3455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F59F3924-4626-F6D1-0D0B-CA5AFD037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4840288"/>
            <a:ext cx="3527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19" name="Line 19">
            <a:extLst>
              <a:ext uri="{FF2B5EF4-FFF2-40B4-BE49-F238E27FC236}">
                <a16:creationId xmlns:a16="http://schemas.microsoft.com/office/drawing/2014/main" id="{C8A21289-DE73-BC29-CB13-14FA1BE31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997200"/>
            <a:ext cx="3455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20" name="Line 20">
            <a:extLst>
              <a:ext uri="{FF2B5EF4-FFF2-40B4-BE49-F238E27FC236}">
                <a16:creationId xmlns:a16="http://schemas.microsoft.com/office/drawing/2014/main" id="{BC888AD2-D955-647B-6B7E-30A4590C7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3919538"/>
            <a:ext cx="3455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3025" name="Rectangle 22">
            <a:extLst>
              <a:ext uri="{FF2B5EF4-FFF2-40B4-BE49-F238E27FC236}">
                <a16:creationId xmlns:a16="http://schemas.microsoft.com/office/drawing/2014/main" id="{008471B6-11F7-CED2-48CF-CA5F768D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46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76823" name="Rectangle 23">
            <a:extLst>
              <a:ext uri="{FF2B5EF4-FFF2-40B4-BE49-F238E27FC236}">
                <a16:creationId xmlns:a16="http://schemas.microsoft.com/office/drawing/2014/main" id="{50CD50B6-E31E-64BC-66DF-2FE53A79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147888"/>
            <a:ext cx="27368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0" lang="zh-TW" altLang="en-US" sz="2000" b="1">
                <a:ea typeface="新細明體" panose="02020500000000000000" pitchFamily="18" charset="-120"/>
              </a:rPr>
              <a:t>爬山虎的生長特性：</a:t>
            </a:r>
          </a:p>
        </p:txBody>
      </p:sp>
      <p:sp>
        <p:nvSpPr>
          <p:cNvPr id="76825" name="Rectangle 25">
            <a:extLst>
              <a:ext uri="{FF2B5EF4-FFF2-40B4-BE49-F238E27FC236}">
                <a16:creationId xmlns:a16="http://schemas.microsoft.com/office/drawing/2014/main" id="{63C0D55D-54B3-8D0F-6BF5-46358F7F4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995613"/>
            <a:ext cx="27368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kumimoji="0" lang="zh-TW" altLang="en-US" sz="2000" b="1">
                <a:ea typeface="新細明體" panose="02020500000000000000" pitchFamily="18" charset="-120"/>
              </a:rPr>
              <a:t>爬山虎的寓意：</a:t>
            </a:r>
          </a:p>
        </p:txBody>
      </p:sp>
      <p:sp>
        <p:nvSpPr>
          <p:cNvPr id="76826" name="Rectangle 26">
            <a:extLst>
              <a:ext uri="{FF2B5EF4-FFF2-40B4-BE49-F238E27FC236}">
                <a16:creationId xmlns:a16="http://schemas.microsoft.com/office/drawing/2014/main" id="{C1E2FA3C-0586-8A48-D37C-E1A738A1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919538"/>
            <a:ext cx="338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kumimoji="0" lang="zh-TW" altLang="en-US" sz="2000" b="1">
                <a:ea typeface="新細明體" panose="02020500000000000000" pitchFamily="18" charset="-120"/>
              </a:rPr>
              <a:t>通過爬山虎可抒發的感情：</a:t>
            </a:r>
          </a:p>
        </p:txBody>
      </p:sp>
      <p:sp>
        <p:nvSpPr>
          <p:cNvPr id="76827" name="Rectangle 27">
            <a:extLst>
              <a:ext uri="{FF2B5EF4-FFF2-40B4-BE49-F238E27FC236}">
                <a16:creationId xmlns:a16="http://schemas.microsoft.com/office/drawing/2014/main" id="{D38FFC04-2B9D-23DD-8D26-89047B787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840288"/>
            <a:ext cx="338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kumimoji="0" lang="zh-TW" altLang="en-US" sz="2000" b="1">
                <a:ea typeface="新細明體" panose="02020500000000000000" pitchFamily="18" charset="-120"/>
              </a:rPr>
              <a:t>本文可運用的修辭手法：</a:t>
            </a:r>
          </a:p>
        </p:txBody>
      </p:sp>
      <p:sp>
        <p:nvSpPr>
          <p:cNvPr id="76828" name="Line 28">
            <a:extLst>
              <a:ext uri="{FF2B5EF4-FFF2-40B4-BE49-F238E27FC236}">
                <a16:creationId xmlns:a16="http://schemas.microsoft.com/office/drawing/2014/main" id="{297E7EB9-D5C6-2EC6-E686-7D9D73582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661025"/>
            <a:ext cx="3527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7" grpId="0"/>
      <p:bldP spid="76809" grpId="0"/>
      <p:bldP spid="76817" grpId="0"/>
      <p:bldP spid="76823" grpId="0"/>
      <p:bldP spid="76825" grpId="0"/>
      <p:bldP spid="76826" grpId="0"/>
      <p:bldP spid="768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6">
            <a:extLst>
              <a:ext uri="{FF2B5EF4-FFF2-40B4-BE49-F238E27FC236}">
                <a16:creationId xmlns:a16="http://schemas.microsoft.com/office/drawing/2014/main" id="{FE848258-BE00-2845-A609-4497968D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060575"/>
            <a:ext cx="80645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800" b="1">
                <a:ea typeface="標楷體" pitchFamily="65" charset="-128"/>
              </a:rPr>
              <a:t>　　狀物抒情，是</a:t>
            </a: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將情感融入於對事物的描寫</a:t>
            </a:r>
            <a:b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</a:b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當中</a:t>
            </a:r>
            <a:r>
              <a:rPr lang="zh-TW" altLang="en-US" sz="2800" b="1">
                <a:ea typeface="標楷體" pitchFamily="65" charset="-128"/>
              </a:rPr>
              <a:t>的一種寫作手法。寫作時，要掌握事物的</a:t>
            </a:r>
            <a:br>
              <a:rPr lang="zh-TW" altLang="en-US" sz="2800" b="1">
                <a:ea typeface="標楷體" pitchFamily="65" charset="-128"/>
              </a:rPr>
            </a:br>
            <a:r>
              <a:rPr lang="zh-TW" altLang="en-US" sz="2800" b="1">
                <a:ea typeface="標楷體" pitchFamily="65" charset="-128"/>
              </a:rPr>
              <a:t>特點，再藉此抒發個人的感受</a:t>
            </a:r>
            <a:r>
              <a:rPr lang="zh-TW" altLang="en-US" b="1"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174AFE3B-DC34-7647-7536-CAB51A6C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19460" name="Text Box 23">
            <a:extLst>
              <a:ext uri="{FF2B5EF4-FFF2-40B4-BE49-F238E27FC236}">
                <a16:creationId xmlns:a16="http://schemas.microsoft.com/office/drawing/2014/main" id="{08514E18-9C04-FE7A-8CF5-8F4AD8105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981075"/>
            <a:ext cx="4681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8"/>
              </a:rPr>
              <a:t>借物抒情（一）</a:t>
            </a:r>
          </a:p>
        </p:txBody>
      </p:sp>
      <p:sp>
        <p:nvSpPr>
          <p:cNvPr id="19461" name="Text Box 24">
            <a:extLst>
              <a:ext uri="{FF2B5EF4-FFF2-40B4-BE49-F238E27FC236}">
                <a16:creationId xmlns:a16="http://schemas.microsoft.com/office/drawing/2014/main" id="{DEFEA2F5-166E-B8C5-2C59-5D1BD43DF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628775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400" b="1">
                <a:ea typeface="新細明體" panose="02020500000000000000" pitchFamily="18" charset="-120"/>
              </a:rPr>
              <a:t>狀物抒情</a:t>
            </a:r>
          </a:p>
        </p:txBody>
      </p:sp>
      <p:sp>
        <p:nvSpPr>
          <p:cNvPr id="19462" name="Text Box 25">
            <a:extLst>
              <a:ext uri="{FF2B5EF4-FFF2-40B4-BE49-F238E27FC236}">
                <a16:creationId xmlns:a16="http://schemas.microsoft.com/office/drawing/2014/main" id="{1DB31E6A-DE29-7896-605D-45755064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7851" name="Rectangle 27">
            <a:extLst>
              <a:ext uri="{FF2B5EF4-FFF2-40B4-BE49-F238E27FC236}">
                <a16:creationId xmlns:a16="http://schemas.microsoft.com/office/drawing/2014/main" id="{C336DB8A-2279-80FF-C0FD-B9936F69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644900"/>
            <a:ext cx="7920037" cy="10080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300" b="1">
                <a:solidFill>
                  <a:srgbClr val="FF0000"/>
                </a:solidFill>
                <a:ea typeface="標楷體" pitchFamily="65" charset="-128"/>
              </a:rPr>
              <a:t>在「狀物抒情」中，重點在於「情」，「狀物」只是手段，</a:t>
            </a:r>
            <a:endParaRPr lang="zh-CN" altLang="zh-TW" sz="2300" b="1">
              <a:solidFill>
                <a:srgbClr val="FF0000"/>
              </a:solidFill>
              <a:ea typeface="標楷體" pitchFamily="65" charset="-128"/>
            </a:endParaRPr>
          </a:p>
          <a:p>
            <a:pPr algn="l" eaLnBrk="1" hangingPunct="1"/>
            <a:r>
              <a:rPr lang="zh-CN" altLang="en-US" sz="2300" b="1">
                <a:solidFill>
                  <a:srgbClr val="FF0000"/>
                </a:solidFill>
                <a:ea typeface="標楷體" pitchFamily="65" charset="-128"/>
              </a:rPr>
              <a:t>「抒情」才是目的，不能本末倒置。</a:t>
            </a:r>
            <a:endParaRPr lang="zh-TW" altLang="en-US" sz="2300" b="1">
              <a:solidFill>
                <a:srgbClr val="FF0000"/>
              </a:solidFill>
              <a:ea typeface="標楷體" pitchFamily="65" charset="-128"/>
            </a:endParaRPr>
          </a:p>
        </p:txBody>
      </p:sp>
      <p:sp>
        <p:nvSpPr>
          <p:cNvPr id="77852" name="Rectangle 28">
            <a:extLst>
              <a:ext uri="{FF2B5EF4-FFF2-40B4-BE49-F238E27FC236}">
                <a16:creationId xmlns:a16="http://schemas.microsoft.com/office/drawing/2014/main" id="{59B47C4B-02B3-F143-1672-5D971C80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205038"/>
            <a:ext cx="1512887" cy="5032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7853" name="Line 29">
            <a:extLst>
              <a:ext uri="{FF2B5EF4-FFF2-40B4-BE49-F238E27FC236}">
                <a16:creationId xmlns:a16="http://schemas.microsoft.com/office/drawing/2014/main" id="{A44B4313-9601-9743-C54C-4D2FB6F78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2492375"/>
            <a:ext cx="790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6" name="Line 30">
            <a:extLst>
              <a:ext uri="{FF2B5EF4-FFF2-40B4-BE49-F238E27FC236}">
                <a16:creationId xmlns:a16="http://schemas.microsoft.com/office/drawing/2014/main" id="{CB115E17-4661-51BD-8B3B-15AD3B215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7855" name="Line 31">
            <a:extLst>
              <a:ext uri="{FF2B5EF4-FFF2-40B4-BE49-F238E27FC236}">
                <a16:creationId xmlns:a16="http://schemas.microsoft.com/office/drawing/2014/main" id="{A50700E7-3689-1011-2553-18BB9E557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2492375"/>
            <a:ext cx="0" cy="1657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7857" name="Line 33">
            <a:extLst>
              <a:ext uri="{FF2B5EF4-FFF2-40B4-BE49-F238E27FC236}">
                <a16:creationId xmlns:a16="http://schemas.microsoft.com/office/drawing/2014/main" id="{5CD37224-83D8-4A4C-B11C-02A76CDD7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149725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9" name="AutoShape 34">
            <a:hlinkClick r:id="rId4" action="ppaction://hlinksldjump"/>
            <a:extLst>
              <a:ext uri="{FF2B5EF4-FFF2-40B4-BE49-F238E27FC236}">
                <a16:creationId xmlns:a16="http://schemas.microsoft.com/office/drawing/2014/main" id="{FB179326-C978-F7B7-CF6F-1CC02941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4">
            <a:extLst>
              <a:ext uri="{FF2B5EF4-FFF2-40B4-BE49-F238E27FC236}">
                <a16:creationId xmlns:a16="http://schemas.microsoft.com/office/drawing/2014/main" id="{15CC9C35-16A3-47CD-80CC-3D4C08607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22525"/>
            <a:ext cx="8281987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800" b="1">
                <a:ea typeface="標楷體" pitchFamily="65" charset="-128"/>
              </a:rPr>
              <a:t>　　借物引情，是指</a:t>
            </a: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借事物的特點來觸發人的情感</a:t>
            </a:r>
            <a:r>
              <a:rPr lang="zh-TW" altLang="en-US" sz="2800" b="1">
                <a:ea typeface="標楷體" pitchFamily="65" charset="-128"/>
              </a:rPr>
              <a:t>。</a:t>
            </a:r>
            <a:br>
              <a:rPr lang="zh-TW" altLang="en-US" sz="2800" b="1">
                <a:ea typeface="標楷體" pitchFamily="65" charset="-128"/>
              </a:rPr>
            </a:br>
            <a:r>
              <a:rPr lang="zh-TW" altLang="en-US" sz="2800" b="1">
                <a:ea typeface="標楷體" pitchFamily="65" charset="-128"/>
              </a:rPr>
              <a:t>這可從事物的</a:t>
            </a: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具體特徵</a:t>
            </a:r>
            <a:r>
              <a:rPr lang="zh-TW" altLang="en-US" sz="2800" b="1">
                <a:ea typeface="標楷體" pitchFamily="65" charset="-128"/>
              </a:rPr>
              <a:t>和</a:t>
            </a: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象徵意義</a:t>
            </a:r>
            <a:r>
              <a:rPr lang="zh-TW" altLang="en-US" sz="2800" b="1">
                <a:ea typeface="標楷體" pitchFamily="65" charset="-128"/>
              </a:rPr>
              <a:t>入手</a:t>
            </a:r>
            <a:r>
              <a:rPr lang="zh-TW" altLang="en-US" b="1"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21507" name="Text Box 9">
            <a:extLst>
              <a:ext uri="{FF2B5EF4-FFF2-40B4-BE49-F238E27FC236}">
                <a16:creationId xmlns:a16="http://schemas.microsoft.com/office/drawing/2014/main" id="{FDB6B17E-D142-5941-B6D7-642CCA1AD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508" name="Text Box 10">
            <a:extLst>
              <a:ext uri="{FF2B5EF4-FFF2-40B4-BE49-F238E27FC236}">
                <a16:creationId xmlns:a16="http://schemas.microsoft.com/office/drawing/2014/main" id="{CEC5106E-1878-E743-BF28-80D96019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55310" name="Text Box 14">
            <a:extLst>
              <a:ext uri="{FF2B5EF4-FFF2-40B4-BE49-F238E27FC236}">
                <a16:creationId xmlns:a16="http://schemas.microsoft.com/office/drawing/2014/main" id="{D47C3D46-6405-C7AE-4D1B-C21E2E5D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860800"/>
            <a:ext cx="7200900" cy="11874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400" b="1">
                <a:solidFill>
                  <a:srgbClr val="FF5050"/>
                </a:solidFill>
                <a:ea typeface="標楷體" pitchFamily="65" charset="-128"/>
              </a:rPr>
              <a:t>無論是事物的具體特徵還是象徵意義，其作用都在於引出人的情感</a:t>
            </a:r>
            <a:r>
              <a:rPr lang="zh-TW" altLang="en-US" sz="2400" b="1">
                <a:solidFill>
                  <a:srgbClr val="FF5050"/>
                </a:solidFill>
                <a:ea typeface="標楷體" pitchFamily="65" charset="-128"/>
              </a:rPr>
              <a:t>，因此在選擇時，</a:t>
            </a:r>
            <a:r>
              <a:rPr lang="zh-CN" altLang="en-US" sz="2400" b="1">
                <a:solidFill>
                  <a:srgbClr val="FF5050"/>
                </a:solidFill>
                <a:ea typeface="標楷體" pitchFamily="65" charset="-128"/>
              </a:rPr>
              <a:t>須注意事物特點與人物情感的對應性，不可</a:t>
            </a:r>
            <a:r>
              <a:rPr lang="zh-TW" altLang="en-US" sz="2400" b="1">
                <a:solidFill>
                  <a:srgbClr val="FF5050"/>
                </a:solidFill>
                <a:ea typeface="標楷體" pitchFamily="65" charset="-128"/>
              </a:rPr>
              <a:t>任意為之</a:t>
            </a:r>
            <a:r>
              <a:rPr lang="zh-CN" altLang="en-US" sz="2400" b="1">
                <a:solidFill>
                  <a:srgbClr val="FF5050"/>
                </a:solidFill>
                <a:ea typeface="標楷體" pitchFamily="65" charset="-128"/>
              </a:rPr>
              <a:t>。</a:t>
            </a:r>
          </a:p>
        </p:txBody>
      </p:sp>
      <p:grpSp>
        <p:nvGrpSpPr>
          <p:cNvPr id="21510" name="Group 21">
            <a:extLst>
              <a:ext uri="{FF2B5EF4-FFF2-40B4-BE49-F238E27FC236}">
                <a16:creationId xmlns:a16="http://schemas.microsoft.com/office/drawing/2014/main" id="{DCBB43E3-A6B6-38D7-FE4F-A73231C3B464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1066800"/>
            <a:ext cx="5440362" cy="1641475"/>
            <a:chOff x="133" y="672"/>
            <a:chExt cx="3427" cy="1034"/>
          </a:xfrm>
        </p:grpSpPr>
        <p:sp>
          <p:nvSpPr>
            <p:cNvPr id="21514" name="Text Box 2">
              <a:extLst>
                <a:ext uri="{FF2B5EF4-FFF2-40B4-BE49-F238E27FC236}">
                  <a16:creationId xmlns:a16="http://schemas.microsoft.com/office/drawing/2014/main" id="{C4C87F34-B0CD-3552-C0B5-9B22F1AD4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" y="1071"/>
              <a:ext cx="2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/>
              <a:r>
                <a:rPr lang="en-US" altLang="zh-TW" sz="2400">
                  <a:latin typeface="新細明體" panose="02020500000000000000" pitchFamily="18" charset="-120"/>
                  <a:ea typeface="新細明體" panose="02020500000000000000" pitchFamily="18" charset="-120"/>
                </a:rPr>
                <a:t> </a:t>
              </a:r>
              <a:r>
                <a:rPr lang="zh-TW" altLang="en-US" sz="2400" b="1">
                  <a:latin typeface="新細明體" panose="02020500000000000000" pitchFamily="18" charset="-120"/>
                  <a:ea typeface="新細明體" panose="02020500000000000000" pitchFamily="18" charset="-120"/>
                </a:rPr>
                <a:t>狀物抒情</a:t>
              </a:r>
            </a:p>
          </p:txBody>
        </p:sp>
        <p:sp>
          <p:nvSpPr>
            <p:cNvPr id="21515" name="Rectangle 8">
              <a:extLst>
                <a:ext uri="{FF2B5EF4-FFF2-40B4-BE49-F238E27FC236}">
                  <a16:creationId xmlns:a16="http://schemas.microsoft.com/office/drawing/2014/main" id="{455B2BC4-2A20-1869-078A-FAE8BE0FE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672"/>
              <a:ext cx="34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/>
              <a:endParaRPr lang="zh-CN" altLang="zh-CN" sz="3200" b="1">
                <a:ea typeface="標楷體" pitchFamily="65" charset="-128"/>
              </a:endParaRPr>
            </a:p>
          </p:txBody>
        </p:sp>
        <p:sp>
          <p:nvSpPr>
            <p:cNvPr id="21516" name="Text Box 17">
              <a:extLst>
                <a:ext uri="{FF2B5EF4-FFF2-40B4-BE49-F238E27FC236}">
                  <a16:creationId xmlns:a16="http://schemas.microsoft.com/office/drawing/2014/main" id="{5531E4C6-CC02-B094-96A7-71D3767B3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" y="1437"/>
              <a:ext cx="215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/>
              <a:r>
                <a:rPr lang="en-US" altLang="zh-TW" sz="2200" b="1">
                  <a:latin typeface="Times New Roman" panose="02020603050405020304" pitchFamily="18" charset="0"/>
                  <a:ea typeface="新細明體" panose="02020500000000000000" pitchFamily="18" charset="-120"/>
                </a:rPr>
                <a:t>1.</a:t>
              </a:r>
              <a:r>
                <a:rPr lang="en-US" altLang="zh-TW" sz="2200" b="1">
                  <a:latin typeface="新細明體" panose="02020500000000000000" pitchFamily="18" charset="-120"/>
                  <a:ea typeface="新細明體" panose="02020500000000000000" pitchFamily="18" charset="-120"/>
                </a:rPr>
                <a:t> </a:t>
              </a:r>
              <a:r>
                <a:rPr lang="zh-TW" altLang="en-US" sz="2200" b="1">
                  <a:latin typeface="新細明體" panose="02020500000000000000" pitchFamily="18" charset="-120"/>
                  <a:ea typeface="新細明體" panose="02020500000000000000" pitchFamily="18" charset="-120"/>
                </a:rPr>
                <a:t>借物引情</a:t>
              </a:r>
            </a:p>
          </p:txBody>
        </p:sp>
      </p:grpSp>
      <p:sp>
        <p:nvSpPr>
          <p:cNvPr id="55315" name="Rectangle 19">
            <a:extLst>
              <a:ext uri="{FF2B5EF4-FFF2-40B4-BE49-F238E27FC236}">
                <a16:creationId xmlns:a16="http://schemas.microsoft.com/office/drawing/2014/main" id="{13C6ED08-79DD-F67E-045B-6488C40AE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852738"/>
            <a:ext cx="1584325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5316" name="Line 20">
            <a:extLst>
              <a:ext uri="{FF2B5EF4-FFF2-40B4-BE49-F238E27FC236}">
                <a16:creationId xmlns:a16="http://schemas.microsoft.com/office/drawing/2014/main" id="{619A0F98-CD74-40B8-6779-56612375A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3" y="3284538"/>
            <a:ext cx="0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Text Box 22">
            <a:extLst>
              <a:ext uri="{FF2B5EF4-FFF2-40B4-BE49-F238E27FC236}">
                <a16:creationId xmlns:a16="http://schemas.microsoft.com/office/drawing/2014/main" id="{E1983E0C-573A-89F6-CCFC-3BCA5A5BB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4363" y="1052513"/>
            <a:ext cx="4681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8"/>
              </a:rPr>
              <a:t>借物抒情（一）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2">
            <a:extLst>
              <a:ext uri="{FF2B5EF4-FFF2-40B4-BE49-F238E27FC236}">
                <a16:creationId xmlns:a16="http://schemas.microsoft.com/office/drawing/2014/main" id="{D49C52AC-316B-3ED4-76CF-54231D01F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420938"/>
            <a:ext cx="8064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400" b="1">
                <a:ea typeface="標楷體" pitchFamily="65" charset="-128"/>
              </a:rPr>
              <a:t>　　把所寫</a:t>
            </a:r>
            <a:r>
              <a:rPr lang="zh-TW" altLang="en-US" sz="2400" b="1">
                <a:solidFill>
                  <a:srgbClr val="FF6600"/>
                </a:solidFill>
                <a:ea typeface="標楷體" pitchFamily="65" charset="-128"/>
              </a:rPr>
              <a:t>事物的特點和人的特點作聯想或比較</a:t>
            </a:r>
            <a:r>
              <a:rPr lang="zh-TW" altLang="en-US" sz="2400" b="1">
                <a:ea typeface="標楷體" pitchFamily="65" charset="-128"/>
              </a:rPr>
              <a:t>，從中獲得</a:t>
            </a:r>
            <a:br>
              <a:rPr lang="zh-TW" altLang="en-US" sz="2400" b="1">
                <a:ea typeface="標楷體" pitchFamily="65" charset="-128"/>
              </a:rPr>
            </a:br>
            <a:r>
              <a:rPr lang="zh-TW" altLang="en-US" sz="2400" b="1">
                <a:ea typeface="標楷體" pitchFamily="65" charset="-128"/>
              </a:rPr>
              <a:t>一些啟示或結論，從而引發情感</a:t>
            </a:r>
            <a:r>
              <a:rPr lang="zh-TW" altLang="en-US" b="1"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AD7D3B29-3571-AFC2-36EF-9083F991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7637483D-5C78-38EE-1EEF-633D9113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41D005BD-A447-A1E8-B41C-52FF9A250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84400"/>
            <a:ext cx="4321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200">
                <a:latin typeface="Times New Roman" panose="02020603050405020304" pitchFamily="18" charset="0"/>
                <a:ea typeface="新細明體" panose="02020500000000000000" pitchFamily="18" charset="-120"/>
              </a:rPr>
              <a:t>2.</a:t>
            </a:r>
            <a:r>
              <a:rPr lang="en-US" altLang="zh-TW" sz="220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zh-CN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借物和人引情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357A54CC-F3A4-028D-05F9-BFF83468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475297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 b="1">
                <a:solidFill>
                  <a:srgbClr val="FF5050"/>
                </a:solidFill>
                <a:ea typeface="標楷體" pitchFamily="65" charset="-128"/>
              </a:rPr>
              <a:t>事物的特點與人的特點之間的聯想或比較，必須具有</a:t>
            </a:r>
            <a:r>
              <a:rPr lang="zh-TW" altLang="en-US" sz="2000" b="1">
                <a:solidFill>
                  <a:srgbClr val="FF5050"/>
                </a:solidFill>
                <a:ea typeface="標楷體" pitchFamily="65" charset="-128"/>
              </a:rPr>
              <a:t>合理</a:t>
            </a:r>
            <a:r>
              <a:rPr lang="zh-CN" altLang="en-US" sz="2000" b="1">
                <a:solidFill>
                  <a:srgbClr val="FF5050"/>
                </a:solidFill>
                <a:ea typeface="標楷體" pitchFamily="65" charset="-128"/>
              </a:rPr>
              <a:t>性，忌牽強附會；</a:t>
            </a:r>
            <a:endParaRPr lang="zh-CN" altLang="zh-TW" sz="2000" b="1">
              <a:solidFill>
                <a:srgbClr val="FF5050"/>
              </a:solidFill>
              <a:ea typeface="標楷體" pitchFamily="65" charset="-128"/>
            </a:endParaRPr>
          </a:p>
        </p:txBody>
      </p:sp>
      <p:sp>
        <p:nvSpPr>
          <p:cNvPr id="23559" name="Rectangle 25">
            <a:extLst>
              <a:ext uri="{FF2B5EF4-FFF2-40B4-BE49-F238E27FC236}">
                <a16:creationId xmlns:a16="http://schemas.microsoft.com/office/drawing/2014/main" id="{802311D3-5ADD-74E7-DC99-77B37372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77913"/>
            <a:ext cx="542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itchFamily="65" charset="-128"/>
              </a:rPr>
              <a:t>借物抒情（一）</a:t>
            </a:r>
          </a:p>
        </p:txBody>
      </p:sp>
      <p:sp>
        <p:nvSpPr>
          <p:cNvPr id="23560" name="Text Box 26">
            <a:extLst>
              <a:ext uri="{FF2B5EF4-FFF2-40B4-BE49-F238E27FC236}">
                <a16:creationId xmlns:a16="http://schemas.microsoft.com/office/drawing/2014/main" id="{39DBBE27-38D6-9D48-C3CB-611197D95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717675"/>
            <a:ext cx="3424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40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latin typeface="新細明體" panose="02020500000000000000" pitchFamily="18" charset="-120"/>
                <a:ea typeface="新細明體" panose="02020500000000000000" pitchFamily="18" charset="-120"/>
              </a:rPr>
              <a:t>狀物抒情</a:t>
            </a:r>
          </a:p>
        </p:txBody>
      </p:sp>
      <p:sp>
        <p:nvSpPr>
          <p:cNvPr id="60444" name="Rectangle 28">
            <a:extLst>
              <a:ext uri="{FF2B5EF4-FFF2-40B4-BE49-F238E27FC236}">
                <a16:creationId xmlns:a16="http://schemas.microsoft.com/office/drawing/2014/main" id="{CB57713D-F71E-3D9E-A248-473F094B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789363"/>
            <a:ext cx="3841750" cy="3667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5050"/>
                </a:solidFill>
                <a:ea typeface="標楷體" pitchFamily="65" charset="-128"/>
              </a:rPr>
              <a:t>引發的情感必須恰當，忌無病呻吟。</a:t>
            </a:r>
          </a:p>
        </p:txBody>
      </p:sp>
      <p:sp>
        <p:nvSpPr>
          <p:cNvPr id="60445" name="Rectangle 29">
            <a:extLst>
              <a:ext uri="{FF2B5EF4-FFF2-40B4-BE49-F238E27FC236}">
                <a16:creationId xmlns:a16="http://schemas.microsoft.com/office/drawing/2014/main" id="{39472331-A2F5-DFF8-98AF-0171D004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4900"/>
            <a:ext cx="4032250" cy="6413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b="1">
                <a:solidFill>
                  <a:srgbClr val="FF5050"/>
                </a:solidFill>
                <a:ea typeface="標楷體" pitchFamily="65" charset="-128"/>
              </a:rPr>
              <a:t>比較後</a:t>
            </a:r>
            <a:r>
              <a:rPr lang="zh-CN" altLang="en-US" b="1">
                <a:solidFill>
                  <a:srgbClr val="FF5050"/>
                </a:solidFill>
                <a:ea typeface="標楷體" pitchFamily="65" charset="-128"/>
              </a:rPr>
              <a:t>獲得的啟示或結論必須合理，忌邏輯不清；</a:t>
            </a:r>
            <a:endParaRPr lang="zh-TW" altLang="en-US" b="1">
              <a:solidFill>
                <a:srgbClr val="FF5050"/>
              </a:solidFill>
              <a:ea typeface="標楷體" pitchFamily="65" charset="-128"/>
            </a:endParaRPr>
          </a:p>
        </p:txBody>
      </p:sp>
      <p:sp>
        <p:nvSpPr>
          <p:cNvPr id="60446" name="Rectangle 30">
            <a:extLst>
              <a:ext uri="{FF2B5EF4-FFF2-40B4-BE49-F238E27FC236}">
                <a16:creationId xmlns:a16="http://schemas.microsoft.com/office/drawing/2014/main" id="{71F6806E-4B04-E0F4-9A71-B9587CF7A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636838"/>
            <a:ext cx="576262" cy="3333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0447" name="Line 31">
            <a:extLst>
              <a:ext uri="{FF2B5EF4-FFF2-40B4-BE49-F238E27FC236}">
                <a16:creationId xmlns:a16="http://schemas.microsoft.com/office/drawing/2014/main" id="{7FA76CE9-2527-497C-B452-6F7A45DF1C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4525" y="2276475"/>
            <a:ext cx="576263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48" name="Rectangle 32">
            <a:extLst>
              <a:ext uri="{FF2B5EF4-FFF2-40B4-BE49-F238E27FC236}">
                <a16:creationId xmlns:a16="http://schemas.microsoft.com/office/drawing/2014/main" id="{D4DF027B-7AB1-E999-8BA4-47B975E35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924175"/>
            <a:ext cx="1511300" cy="4333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0449" name="Line 33">
            <a:extLst>
              <a:ext uri="{FF2B5EF4-FFF2-40B4-BE49-F238E27FC236}">
                <a16:creationId xmlns:a16="http://schemas.microsoft.com/office/drawing/2014/main" id="{45EED582-19D6-BCA1-6182-D4ADCCEDC3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3429000"/>
            <a:ext cx="2889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50" name="Rectangle 34">
            <a:extLst>
              <a:ext uri="{FF2B5EF4-FFF2-40B4-BE49-F238E27FC236}">
                <a16:creationId xmlns:a16="http://schemas.microsoft.com/office/drawing/2014/main" id="{6D6F5C1F-0204-1F7B-F886-0F000A79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95613"/>
            <a:ext cx="647700" cy="3619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0451" name="Line 35">
            <a:extLst>
              <a:ext uri="{FF2B5EF4-FFF2-40B4-BE49-F238E27FC236}">
                <a16:creationId xmlns:a16="http://schemas.microsoft.com/office/drawing/2014/main" id="{E42DA772-072C-C430-6010-4A128495CB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59338" y="3500438"/>
            <a:ext cx="2889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0457" name="Group 41">
            <a:extLst>
              <a:ext uri="{FF2B5EF4-FFF2-40B4-BE49-F238E27FC236}">
                <a16:creationId xmlns:a16="http://schemas.microsoft.com/office/drawing/2014/main" id="{B47D19E5-1D03-EE65-2D86-5136F245873A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4510088"/>
            <a:ext cx="7488238" cy="1871662"/>
            <a:chOff x="204" y="2478"/>
            <a:chExt cx="4717" cy="1179"/>
          </a:xfrm>
        </p:grpSpPr>
        <p:grpSp>
          <p:nvGrpSpPr>
            <p:cNvPr id="23570" name="Group 40">
              <a:extLst>
                <a:ext uri="{FF2B5EF4-FFF2-40B4-BE49-F238E27FC236}">
                  <a16:creationId xmlns:a16="http://schemas.microsoft.com/office/drawing/2014/main" id="{6CA0C760-CE15-F639-2794-E1CB3840F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2478"/>
              <a:ext cx="4717" cy="1179"/>
              <a:chOff x="204" y="2478"/>
              <a:chExt cx="4717" cy="1179"/>
            </a:xfrm>
          </p:grpSpPr>
          <p:grpSp>
            <p:nvGrpSpPr>
              <p:cNvPr id="23572" name="Group 37">
                <a:extLst>
                  <a:ext uri="{FF2B5EF4-FFF2-40B4-BE49-F238E27FC236}">
                    <a16:creationId xmlns:a16="http://schemas.microsoft.com/office/drawing/2014/main" id="{B6E7E30E-B4B4-81EE-2752-FC69E972B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478"/>
                <a:ext cx="3220" cy="1179"/>
                <a:chOff x="839" y="2478"/>
                <a:chExt cx="3220" cy="1179"/>
              </a:xfrm>
            </p:grpSpPr>
            <p:sp>
              <p:nvSpPr>
                <p:cNvPr id="23574" name="Rectangle 11">
                  <a:extLst>
                    <a:ext uri="{FF2B5EF4-FFF2-40B4-BE49-F238E27FC236}">
                      <a16:creationId xmlns:a16="http://schemas.microsoft.com/office/drawing/2014/main" id="{4B7D3FC1-C345-4EB0-3E73-D720F79F8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2478"/>
                  <a:ext cx="1020" cy="295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ffectLst>
                  <a:prstShdw prst="shdw17" dist="17961" dir="2700000">
                    <a:srgbClr val="7A997A"/>
                  </a:prstShdw>
                </a:effectLst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1pPr>
                  <a:lvl2pPr marL="742950" indent="-28575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2pPr>
                  <a:lvl3pPr marL="11430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3pPr>
                  <a:lvl4pPr marL="16002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4pPr>
                  <a:lvl5pPr marL="20574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9pPr>
                </a:lstStyle>
                <a:p>
                  <a:pPr eaLnBrk="1" hangingPunct="1"/>
                  <a:r>
                    <a:rPr lang="zh-CN" altLang="en-US" b="1"/>
                    <a:t>事物的特點</a:t>
                  </a:r>
                </a:p>
              </p:txBody>
            </p:sp>
            <p:sp>
              <p:nvSpPr>
                <p:cNvPr id="23575" name="Rectangle 13">
                  <a:extLst>
                    <a:ext uri="{FF2B5EF4-FFF2-40B4-BE49-F238E27FC236}">
                      <a16:creationId xmlns:a16="http://schemas.microsoft.com/office/drawing/2014/main" id="{9BC4BB7F-4940-4877-E775-90DC92952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3385"/>
                  <a:ext cx="953" cy="272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995C7A"/>
                  </a:prstShdw>
                </a:effectLst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1pPr>
                  <a:lvl2pPr marL="742950" indent="-28575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2pPr>
                  <a:lvl3pPr marL="11430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3pPr>
                  <a:lvl4pPr marL="16002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4pPr>
                  <a:lvl5pPr marL="20574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9pPr>
                </a:lstStyle>
                <a:p>
                  <a:pPr eaLnBrk="1" hangingPunct="1"/>
                  <a:r>
                    <a:rPr lang="zh-CN" altLang="en-US" b="1"/>
                    <a:t>人的特點</a:t>
                  </a:r>
                </a:p>
              </p:txBody>
            </p:sp>
            <p:sp>
              <p:nvSpPr>
                <p:cNvPr id="23576" name="Rectangle 16">
                  <a:extLst>
                    <a:ext uri="{FF2B5EF4-FFF2-40B4-BE49-F238E27FC236}">
                      <a16:creationId xmlns:a16="http://schemas.microsoft.com/office/drawing/2014/main" id="{141E8AF3-DC52-018C-DCBE-0FF47A6D3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6" y="2931"/>
                  <a:ext cx="1723" cy="264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>
                  <a:prstShdw prst="shdw17" dist="17961" dir="2700000">
                    <a:srgbClr val="5C7A99"/>
                  </a:prstShdw>
                </a:effectLst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1pPr>
                  <a:lvl2pPr marL="742950" indent="-28575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2pPr>
                  <a:lvl3pPr marL="11430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3pPr>
                  <a:lvl4pPr marL="16002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4pPr>
                  <a:lvl5pPr marL="20574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9pPr>
                </a:lstStyle>
                <a:p>
                  <a:pPr algn="l" eaLnBrk="1" hangingPunct="1"/>
                  <a:r>
                    <a:rPr lang="zh-CN" altLang="en-US" b="1"/>
                    <a:t>受到的啓發</a:t>
                  </a:r>
                  <a:r>
                    <a:rPr lang="zh-TW" altLang="en-US" b="1">
                      <a:ea typeface="新細明體" panose="02020500000000000000" pitchFamily="18" charset="-120"/>
                    </a:rPr>
                    <a:t>、</a:t>
                  </a:r>
                  <a:r>
                    <a:rPr lang="zh-CN" altLang="en-US" b="1"/>
                    <a:t>引發的情感</a:t>
                  </a:r>
                </a:p>
              </p:txBody>
            </p:sp>
            <p:sp>
              <p:nvSpPr>
                <p:cNvPr id="23577" name="AutoShape 17">
                  <a:extLst>
                    <a:ext uri="{FF2B5EF4-FFF2-40B4-BE49-F238E27FC236}">
                      <a16:creationId xmlns:a16="http://schemas.microsoft.com/office/drawing/2014/main" id="{CA27C288-E715-E9BF-2EAD-D8BBAB6BA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2795"/>
                  <a:ext cx="227" cy="544"/>
                </a:xfrm>
                <a:prstGeom prst="upDownArrow">
                  <a:avLst>
                    <a:gd name="adj1" fmla="val 50000"/>
                    <a:gd name="adj2" fmla="val 47930"/>
                  </a:avLst>
                </a:prstGeom>
                <a:solidFill>
                  <a:srgbClr val="008080"/>
                </a:solidFill>
                <a:ln>
                  <a:noFill/>
                </a:ln>
                <a:effectLst>
                  <a:prstShdw prst="shdw17" dist="17961" dir="2700000">
                    <a:srgbClr val="004D4D"/>
                  </a:prstShdw>
                </a:effectLst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1pPr>
                  <a:lvl2pPr marL="742950" indent="-28575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2pPr>
                  <a:lvl3pPr marL="11430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3pPr>
                  <a:lvl4pPr marL="16002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4pPr>
                  <a:lvl5pPr marL="20574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3578" name="AutoShape 36">
                  <a:extLst>
                    <a:ext uri="{FF2B5EF4-FFF2-40B4-BE49-F238E27FC236}">
                      <a16:creationId xmlns:a16="http://schemas.microsoft.com/office/drawing/2014/main" id="{4D3369D3-8C66-134C-56DE-F9969F08C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2976"/>
                  <a:ext cx="953" cy="182"/>
                </a:xfrm>
                <a:prstGeom prst="rightArrow">
                  <a:avLst>
                    <a:gd name="adj1" fmla="val 50000"/>
                    <a:gd name="adj2" fmla="val 130907"/>
                  </a:avLst>
                </a:prstGeom>
                <a:solidFill>
                  <a:srgbClr val="0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1pPr>
                  <a:lvl2pPr marL="742950" indent="-28575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2pPr>
                  <a:lvl3pPr marL="11430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3pPr>
                  <a:lvl4pPr marL="16002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4pPr>
                  <a:lvl5pPr marL="2057400" indent="-228600" algn="ctr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MS PMincho" panose="02020600040205080304" pitchFamily="18" charset="-128"/>
                      <a:sym typeface="Wingdings" panose="05000000000000000000" pitchFamily="2" charset="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3573" name="Text Box 38">
                <a:extLst>
                  <a:ext uri="{FF2B5EF4-FFF2-40B4-BE49-F238E27FC236}">
                    <a16:creationId xmlns:a16="http://schemas.microsoft.com/office/drawing/2014/main" id="{26D53E20-6B30-B82B-99E0-82B2A25EA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2478"/>
                <a:ext cx="11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zh-CN" altLang="zh-CN" b="1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3571" name="Text Box 39">
              <a:extLst>
                <a:ext uri="{FF2B5EF4-FFF2-40B4-BE49-F238E27FC236}">
                  <a16:creationId xmlns:a16="http://schemas.microsoft.com/office/drawing/2014/main" id="{B2E872C4-6300-E07B-7169-2F1E18339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" y="2886"/>
              <a:ext cx="28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b="1">
                  <a:solidFill>
                    <a:srgbClr val="FF0000"/>
                  </a:solidFill>
                  <a:ea typeface="標楷體" pitchFamily="65" charset="-128"/>
                </a:rPr>
                <a:t>對比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 animBg="1"/>
      <p:bldP spid="60444" grpId="0" animBg="1"/>
      <p:bldP spid="604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C203CE00-FCC9-213A-BC7C-EB75F6EB1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8A12B307-4984-3DD0-5638-86F71EF4A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F7B1E5B7-6A52-368D-805A-627F8C1F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24175"/>
            <a:ext cx="77771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>
                <a:latin typeface="新細明體" panose="02020500000000000000" pitchFamily="18" charset="-120"/>
                <a:ea typeface="新細明體" panose="02020500000000000000" pitchFamily="18" charset="-120"/>
              </a:rPr>
              <a:t>        </a:t>
            </a:r>
            <a:r>
              <a:rPr lang="zh-CN" altLang="en-US" sz="2800">
                <a:ea typeface="標楷體" pitchFamily="65" charset="-128"/>
              </a:rPr>
              <a:t>運用狀物抒情的方法時，可適當運用</a:t>
            </a:r>
            <a:r>
              <a:rPr lang="zh-CN" altLang="en-US" sz="2800" b="1">
                <a:solidFill>
                  <a:srgbClr val="FF6600"/>
                </a:solidFill>
                <a:ea typeface="標楷體" pitchFamily="65" charset="-128"/>
              </a:rPr>
              <a:t>排比</a:t>
            </a:r>
            <a:r>
              <a:rPr lang="zh-CN" altLang="en-US" sz="2800">
                <a:ea typeface="標楷體" pitchFamily="65" charset="-128"/>
              </a:rPr>
              <a:t>、</a:t>
            </a:r>
            <a:r>
              <a:rPr lang="zh-CN" altLang="en-US" sz="2800" b="1">
                <a:solidFill>
                  <a:srgbClr val="FF6600"/>
                </a:solidFill>
                <a:ea typeface="標楷體" pitchFamily="65" charset="-128"/>
              </a:rPr>
              <a:t>反復</a:t>
            </a:r>
            <a:r>
              <a:rPr lang="zh-CN" altLang="en-US" sz="2800">
                <a:ea typeface="標楷體" pitchFamily="65" charset="-128"/>
              </a:rPr>
              <a:t>、</a:t>
            </a:r>
            <a:r>
              <a:rPr lang="zh-CN" altLang="en-US" sz="2800" b="1">
                <a:solidFill>
                  <a:srgbClr val="FF6600"/>
                </a:solidFill>
                <a:ea typeface="標楷體" pitchFamily="65" charset="-128"/>
              </a:rPr>
              <a:t>比擬</a:t>
            </a:r>
            <a:r>
              <a:rPr lang="zh-CN" altLang="en-US" sz="2800">
                <a:ea typeface="標楷體" pitchFamily="65" charset="-128"/>
              </a:rPr>
              <a:t>等修辭手法來營造抒情氣氛，增強情感的表達效果。</a:t>
            </a: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FE053D8F-64CB-B556-4E92-B2A62188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989138"/>
            <a:ext cx="5976937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 b="1">
                <a:solidFill>
                  <a:srgbClr val="FF5050"/>
                </a:solidFill>
                <a:ea typeface="標楷體" pitchFamily="65" charset="-128"/>
              </a:rPr>
              <a:t>可運用其他有助加強情感表達的修辭手法，如：設問、反問、象徵、呼告等。</a:t>
            </a:r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id="{E7789729-90FA-628B-7639-4E65203F8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2349500"/>
            <a:ext cx="792163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07" name="Group 11">
            <a:extLst>
              <a:ext uri="{FF2B5EF4-FFF2-40B4-BE49-F238E27FC236}">
                <a16:creationId xmlns:a16="http://schemas.microsoft.com/office/drawing/2014/main" id="{52859179-A318-9628-0D83-B92E50E09873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1066800"/>
            <a:ext cx="5440362" cy="1641475"/>
            <a:chOff x="133" y="672"/>
            <a:chExt cx="3427" cy="1034"/>
          </a:xfrm>
        </p:grpSpPr>
        <p:sp>
          <p:nvSpPr>
            <p:cNvPr id="25609" name="Text Box 12">
              <a:extLst>
                <a:ext uri="{FF2B5EF4-FFF2-40B4-BE49-F238E27FC236}">
                  <a16:creationId xmlns:a16="http://schemas.microsoft.com/office/drawing/2014/main" id="{BEA229C9-3CEC-D977-0A54-923AC37B0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" y="1071"/>
              <a:ext cx="2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/>
              <a:r>
                <a:rPr lang="en-US" altLang="zh-TW" sz="2400">
                  <a:latin typeface="新細明體" panose="02020500000000000000" pitchFamily="18" charset="-120"/>
                  <a:ea typeface="新細明體" panose="02020500000000000000" pitchFamily="18" charset="-120"/>
                </a:rPr>
                <a:t> </a:t>
              </a:r>
              <a:r>
                <a:rPr lang="zh-TW" altLang="en-US" sz="2400" b="1">
                  <a:latin typeface="新細明體" panose="02020500000000000000" pitchFamily="18" charset="-120"/>
                  <a:ea typeface="新細明體" panose="02020500000000000000" pitchFamily="18" charset="-120"/>
                </a:rPr>
                <a:t>狀物抒情</a:t>
              </a:r>
            </a:p>
          </p:txBody>
        </p:sp>
        <p:sp>
          <p:nvSpPr>
            <p:cNvPr id="25610" name="Rectangle 13">
              <a:extLst>
                <a:ext uri="{FF2B5EF4-FFF2-40B4-BE49-F238E27FC236}">
                  <a16:creationId xmlns:a16="http://schemas.microsoft.com/office/drawing/2014/main" id="{2163A8B0-0DA9-FCFE-F3B5-99F657485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672"/>
              <a:ext cx="34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/>
              <a:r>
                <a:rPr lang="zh-TW" altLang="en-US" sz="3200" b="1">
                  <a:ea typeface="標楷體" pitchFamily="65" charset="-128"/>
                </a:rPr>
                <a:t>借物抒情（一）</a:t>
              </a:r>
            </a:p>
          </p:txBody>
        </p:sp>
        <p:sp>
          <p:nvSpPr>
            <p:cNvPr id="25611" name="Text Box 14">
              <a:extLst>
                <a:ext uri="{FF2B5EF4-FFF2-40B4-BE49-F238E27FC236}">
                  <a16:creationId xmlns:a16="http://schemas.microsoft.com/office/drawing/2014/main" id="{F1E69FF0-8135-7C50-7E65-AFA49984A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" y="1437"/>
              <a:ext cx="215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/>
              <a:r>
                <a:rPr lang="en-US" altLang="zh-TW" sz="2200" b="1">
                  <a:latin typeface="Times New Roman" panose="02020603050405020304" pitchFamily="18" charset="0"/>
                  <a:ea typeface="新細明體" panose="02020500000000000000" pitchFamily="18" charset="-120"/>
                </a:rPr>
                <a:t>3.</a:t>
              </a:r>
              <a:r>
                <a:rPr lang="en-US" altLang="zh-TW" sz="2200" b="1">
                  <a:latin typeface="新細明體" panose="02020500000000000000" pitchFamily="18" charset="-120"/>
                  <a:ea typeface="新細明體" panose="02020500000000000000" pitchFamily="18" charset="-120"/>
                </a:rPr>
                <a:t> </a:t>
              </a:r>
              <a:r>
                <a:rPr lang="zh-TW" altLang="en-US" sz="2200" b="1">
                  <a:latin typeface="新細明體" panose="02020500000000000000" pitchFamily="18" charset="-120"/>
                  <a:ea typeface="新細明體" panose="02020500000000000000" pitchFamily="18" charset="-120"/>
                </a:rPr>
                <a:t>巧用修辭</a:t>
              </a:r>
            </a:p>
          </p:txBody>
        </p:sp>
      </p:grpSp>
      <p:sp>
        <p:nvSpPr>
          <p:cNvPr id="62479" name="Rectangle 15">
            <a:extLst>
              <a:ext uri="{FF2B5EF4-FFF2-40B4-BE49-F238E27FC236}">
                <a16:creationId xmlns:a16="http://schemas.microsoft.com/office/drawing/2014/main" id="{E713E20E-19C7-9CA8-2CFB-F53B15EF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349500"/>
            <a:ext cx="576263" cy="3587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CC0A93C-BDAC-C278-6167-CC06C46A3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範文題目一：</a:t>
            </a:r>
            <a:endParaRPr lang="zh-TW" altLang="zh-CN" sz="24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Verdana" panose="020B0604030504040204" pitchFamily="34" charset="0"/>
                <a:ea typeface="標楷體" pitchFamily="65" charset="-128"/>
              </a:rPr>
              <a:t>米高佐敦球鞋</a:t>
            </a:r>
          </a:p>
        </p:txBody>
      </p:sp>
      <p:sp>
        <p:nvSpPr>
          <p:cNvPr id="27651" name="Text Box 10">
            <a:extLst>
              <a:ext uri="{FF2B5EF4-FFF2-40B4-BE49-F238E27FC236}">
                <a16:creationId xmlns:a16="http://schemas.microsoft.com/office/drawing/2014/main" id="{CF6B153D-A8AF-383E-7F88-17BC2AA3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27652" name="Rectangle 11">
            <a:extLst>
              <a:ext uri="{FF2B5EF4-FFF2-40B4-BE49-F238E27FC236}">
                <a16:creationId xmlns:a16="http://schemas.microsoft.com/office/drawing/2014/main" id="{2B48CB7F-4735-1590-E5CD-ED162C05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itchFamily="65" charset="-128"/>
              </a:rPr>
              <a:t>題目點撥</a:t>
            </a:r>
            <a:endParaRPr lang="zh-TW" altLang="en-US" sz="3200">
              <a:ea typeface="標楷體" pitchFamily="65" charset="-128"/>
            </a:endParaRPr>
          </a:p>
        </p:txBody>
      </p:sp>
      <p:sp>
        <p:nvSpPr>
          <p:cNvPr id="27653" name="Text Box 12">
            <a:extLst>
              <a:ext uri="{FF2B5EF4-FFF2-40B4-BE49-F238E27FC236}">
                <a16:creationId xmlns:a16="http://schemas.microsoft.com/office/drawing/2014/main" id="{C5B4E254-5832-4459-600A-CF07B20D8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4525" name="AutoShape 13">
            <a:extLst>
              <a:ext uri="{FF2B5EF4-FFF2-40B4-BE49-F238E27FC236}">
                <a16:creationId xmlns:a16="http://schemas.microsoft.com/office/drawing/2014/main" id="{B4D4EC6A-B55D-88DC-76CF-62FE40519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526" name="Text Box 14">
            <a:extLst>
              <a:ext uri="{FF2B5EF4-FFF2-40B4-BE49-F238E27FC236}">
                <a16:creationId xmlns:a16="http://schemas.microsoft.com/office/drawing/2014/main" id="{5DD3897C-7A2C-F5CE-4217-3885EC60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找出關鍵字詞：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球鞋</a:t>
            </a:r>
          </a:p>
        </p:txBody>
      </p:sp>
      <p:sp>
        <p:nvSpPr>
          <p:cNvPr id="64527" name="AutoShape 15">
            <a:extLst>
              <a:ext uri="{FF2B5EF4-FFF2-40B4-BE49-F238E27FC236}">
                <a16:creationId xmlns:a16="http://schemas.microsoft.com/office/drawing/2014/main" id="{80CC6995-3772-38E0-9C9A-57BD124DED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528" name="Text Box 16">
            <a:extLst>
              <a:ext uri="{FF2B5EF4-FFF2-40B4-BE49-F238E27FC236}">
                <a16:creationId xmlns:a16="http://schemas.microsoft.com/office/drawing/2014/main" id="{F4CE69F7-96F4-9F9B-4CA7-367E004DE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itchFamily="65" charset="-128"/>
            </a:endParaRPr>
          </a:p>
          <a:p>
            <a:pPr algn="l" eaLnBrk="1" hangingPunct="1"/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內容</a:t>
            </a:r>
          </a:p>
        </p:txBody>
      </p:sp>
      <p:sp>
        <p:nvSpPr>
          <p:cNvPr id="64529" name="Oval 17">
            <a:extLst>
              <a:ext uri="{FF2B5EF4-FFF2-40B4-BE49-F238E27FC236}">
                <a16:creationId xmlns:a16="http://schemas.microsoft.com/office/drawing/2014/main" id="{D903DA4B-8287-7EC9-8AC3-C2551DA1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492375"/>
            <a:ext cx="720725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530" name="AutoShape 18">
            <a:extLst>
              <a:ext uri="{FF2B5EF4-FFF2-40B4-BE49-F238E27FC236}">
                <a16:creationId xmlns:a16="http://schemas.microsoft.com/office/drawing/2014/main" id="{2F22CECD-ACAB-8908-3B2E-85471F29D9E7}"/>
              </a:ext>
            </a:extLst>
          </p:cNvPr>
          <p:cNvSpPr>
            <a:spLocks/>
          </p:cNvSpPr>
          <p:nvPr/>
        </p:nvSpPr>
        <p:spPr bwMode="auto">
          <a:xfrm>
            <a:off x="3851275" y="1268413"/>
            <a:ext cx="506413" cy="4321175"/>
          </a:xfrm>
          <a:prstGeom prst="leftBrace">
            <a:avLst>
              <a:gd name="adj1" fmla="val 71108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89335DE3-1F75-6B88-1B9E-80FED175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125538"/>
            <a:ext cx="4319588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kumimoji="0" lang="zh-TW" altLang="zh-TW" sz="2000" b="1">
                <a:latin typeface="Verdana" panose="020B0604030504040204" pitchFamily="34" charset="0"/>
                <a:ea typeface="新細明體" panose="02020500000000000000" pitchFamily="18" charset="-120"/>
              </a:rPr>
              <a:t>我認為球鞋是：</a:t>
            </a:r>
            <a:endParaRPr kumimoji="0" lang="zh-TW" altLang="en-US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itchFamily="65" charset="-128"/>
              </a:rPr>
              <a:t>很特別？很昂貴的？如珍寶一般</a:t>
            </a:r>
            <a:r>
              <a:rPr kumimoji="0" lang="en-US" altLang="zh-TW" sz="200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zh-CN" altLang="zh-TW" sz="1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球鞋的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外觀是：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CN" altLang="en-US" sz="2000">
                <a:latin typeface="Verdana" panose="020B0604030504040204" pitchFamily="34" charset="0"/>
                <a:ea typeface="標楷體" pitchFamily="65" charset="-128"/>
              </a:rPr>
              <a:t>殘舊？嚴重磨損？色彩鮮豔？</a:t>
            </a:r>
            <a:br>
              <a:rPr kumimoji="0" lang="zh-CN" altLang="zh-TW" sz="2000">
                <a:latin typeface="Verdana" panose="020B0604030504040204" pitchFamily="34" charset="0"/>
                <a:ea typeface="標楷體" pitchFamily="65" charset="-128"/>
              </a:rPr>
            </a:br>
            <a:r>
              <a:rPr kumimoji="0" lang="zh-CN" altLang="en-US" sz="2000">
                <a:latin typeface="Verdana" panose="020B0604030504040204" pitchFamily="34" charset="0"/>
                <a:ea typeface="標楷體" pitchFamily="65" charset="-128"/>
              </a:rPr>
              <a:t>高</a:t>
            </a:r>
            <a:r>
              <a:rPr kumimoji="0" lang="zh-TW" altLang="en-US" sz="2000">
                <a:latin typeface="Verdana" panose="020B0604030504040204" pitchFamily="34" charset="0"/>
                <a:ea typeface="標楷體" pitchFamily="65" charset="-128"/>
              </a:rPr>
              <a:t>筒</a:t>
            </a:r>
            <a:r>
              <a:rPr kumimoji="0" lang="zh-CN" altLang="en-US" sz="2000">
                <a:latin typeface="Verdana" panose="020B0604030504040204" pitchFamily="34" charset="0"/>
                <a:ea typeface="標楷體" pitchFamily="65" charset="-128"/>
              </a:rPr>
              <a:t>設計？流線型外形？</a:t>
            </a:r>
            <a:r>
              <a:rPr kumimoji="0" lang="en-US" altLang="zh-CN" sz="200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CN" sz="2000">
              <a:latin typeface="Verdana" panose="020B0604030504040204" pitchFamily="34" charset="0"/>
              <a:ea typeface="標楷體" pitchFamily="65" charset="-128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球鞋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的功能是：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itchFamily="65" charset="-128"/>
              </a:rPr>
              <a:t>增強彈跳力？保護</a:t>
            </a:r>
            <a:r>
              <a:rPr kumimoji="0" lang="zh-CN" altLang="en-US" sz="2000">
                <a:latin typeface="Verdana" panose="020B0604030504040204" pitchFamily="34" charset="0"/>
                <a:ea typeface="標楷體" pitchFamily="65" charset="-128"/>
              </a:rPr>
              <a:t>腳踝</a:t>
            </a:r>
            <a:r>
              <a:rPr kumimoji="0" lang="zh-TW" altLang="en-US" sz="2000">
                <a:latin typeface="Verdana" panose="020B0604030504040204" pitchFamily="34" charset="0"/>
                <a:ea typeface="標楷體" pitchFamily="65" charset="-128"/>
              </a:rPr>
              <a:t>？防滑</a:t>
            </a:r>
            <a:r>
              <a:rPr kumimoji="0" lang="en-US" altLang="zh-CN" sz="200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zh-CN" altLang="en-US" sz="1000">
              <a:latin typeface="Verdana" panose="020B0604030504040204" pitchFamily="34" charset="0"/>
              <a:ea typeface="標楷體" pitchFamily="65" charset="-128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zh-TW" sz="2000" b="1">
                <a:latin typeface="Verdana" panose="020B0604030504040204" pitchFamily="34" charset="0"/>
                <a:ea typeface="新細明體" panose="02020500000000000000" pitchFamily="18" charset="-120"/>
              </a:rPr>
              <a:t>通過對球鞋的描寫來抒發：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CN" altLang="en-US" sz="2000">
                <a:ea typeface="標楷體" pitchFamily="65" charset="-128"/>
              </a:rPr>
              <a:t>對於過往時</a:t>
            </a:r>
            <a:r>
              <a:rPr kumimoji="0" lang="zh-TW" altLang="en-US" sz="2000">
                <a:ea typeface="標楷體" pitchFamily="65" charset="-128"/>
              </a:rPr>
              <a:t>光的追憶</a:t>
            </a:r>
            <a:r>
              <a:rPr kumimoji="0" lang="zh-CN" altLang="en-US" sz="2000">
                <a:ea typeface="標楷體" pitchFamily="65" charset="-128"/>
              </a:rPr>
              <a:t>？對籃球的熱愛？</a:t>
            </a:r>
            <a:r>
              <a:rPr kumimoji="0" lang="zh-TW" altLang="en-US" sz="2000">
                <a:ea typeface="標楷體" pitchFamily="65" charset="-128"/>
              </a:rPr>
              <a:t>未能進入總決賽的遺憾</a:t>
            </a:r>
            <a:r>
              <a:rPr kumimoji="0" lang="en-US" altLang="zh-CN" sz="200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CN" sz="1000">
              <a:ea typeface="標楷體" pitchFamily="65" charset="-128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本文可運用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的</a:t>
            </a: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修辭手法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CN" altLang="en-US" sz="2000">
                <a:ea typeface="標楷體" pitchFamily="65" charset="-128"/>
              </a:rPr>
              <a:t>比擬？比喻？排比？誇張？</a:t>
            </a:r>
            <a:r>
              <a:rPr kumimoji="0" lang="en-US" altLang="zh-CN" sz="200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CN" sz="2000">
              <a:ea typeface="標楷體" pitchFamily="65" charset="-128"/>
            </a:endParaRPr>
          </a:p>
        </p:txBody>
      </p:sp>
      <p:sp>
        <p:nvSpPr>
          <p:cNvPr id="27661" name="Rectangle 20">
            <a:extLst>
              <a:ext uri="{FF2B5EF4-FFF2-40B4-BE49-F238E27FC236}">
                <a16:creationId xmlns:a16="http://schemas.microsoft.com/office/drawing/2014/main" id="{27E4F101-0C81-DCD7-D8A7-32BBDC768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2319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（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35</a:t>
            </a: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）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26" grpId="0"/>
      <p:bldP spid="64528" grpId="0"/>
      <p:bldP spid="645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1BAE4F5-4A9E-853B-0FF1-75E94E78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2146300"/>
            <a:ext cx="4572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Verdana" panose="020B0604030504040204" pitchFamily="34" charset="0"/>
                <a:ea typeface="標楷體" pitchFamily="65" charset="-128"/>
              </a:rPr>
              <a:t>   一支錄音筆</a:t>
            </a:r>
          </a:p>
          <a:p>
            <a:pPr algn="l" eaLnBrk="1" hangingPunct="1">
              <a:lnSpc>
                <a:spcPct val="130000"/>
              </a:lnSpc>
            </a:pPr>
            <a:endParaRPr lang="zh-CN" altLang="en-US" sz="2400" b="1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28675" name="Text Box 19">
            <a:extLst>
              <a:ext uri="{FF2B5EF4-FFF2-40B4-BE49-F238E27FC236}">
                <a16:creationId xmlns:a16="http://schemas.microsoft.com/office/drawing/2014/main" id="{D0E61586-5C08-665D-0D59-DBDE86D3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28676" name="Rectangle 20">
            <a:extLst>
              <a:ext uri="{FF2B5EF4-FFF2-40B4-BE49-F238E27FC236}">
                <a16:creationId xmlns:a16="http://schemas.microsoft.com/office/drawing/2014/main" id="{63193669-C047-9A57-1932-F7879179A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itchFamily="65" charset="-128"/>
              </a:rPr>
              <a:t>題目點撥</a:t>
            </a:r>
            <a:endParaRPr lang="zh-TW" altLang="en-US" sz="3200">
              <a:ea typeface="標楷體" pitchFamily="65" charset="-128"/>
            </a:endParaRPr>
          </a:p>
        </p:txBody>
      </p:sp>
      <p:sp>
        <p:nvSpPr>
          <p:cNvPr id="28677" name="Text Box 21">
            <a:extLst>
              <a:ext uri="{FF2B5EF4-FFF2-40B4-BE49-F238E27FC236}">
                <a16:creationId xmlns:a16="http://schemas.microsoft.com/office/drawing/2014/main" id="{59CE1C0A-6E25-DC40-3C31-E6C84FED6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3E9B19D9-9F56-BBAF-7D76-769813EB5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itchFamily="65" charset="-128"/>
            </a:endParaRPr>
          </a:p>
          <a:p>
            <a:pPr algn="l" eaLnBrk="1" hangingPunct="1"/>
            <a:r>
              <a:rPr lang="zh-TW" altLang="zh-CN" sz="240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內容（請填充完整）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A419AFE1-F87D-2213-ED5C-07B7942D9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449638"/>
            <a:ext cx="453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找出關鍵字詞：</a:t>
            </a:r>
            <a:r>
              <a:rPr lang="zh-CN" altLang="en-US" sz="2400">
                <a:latin typeface="Verdana" panose="020B0604030504040204" pitchFamily="34" charset="0"/>
                <a:ea typeface="標楷體" pitchFamily="65" charset="-128"/>
              </a:rPr>
              <a:t>錄音筆</a:t>
            </a:r>
            <a:endParaRPr lang="zh-TW" altLang="en-US" sz="240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65564" name="AutoShape 28">
            <a:extLst>
              <a:ext uri="{FF2B5EF4-FFF2-40B4-BE49-F238E27FC236}">
                <a16:creationId xmlns:a16="http://schemas.microsoft.com/office/drawing/2014/main" id="{692585C0-754A-F54A-40C0-35B08223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8527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565" name="AutoShape 29">
            <a:extLst>
              <a:ext uri="{FF2B5EF4-FFF2-40B4-BE49-F238E27FC236}">
                <a16:creationId xmlns:a16="http://schemas.microsoft.com/office/drawing/2014/main" id="{55EFAC1B-2AD9-B661-45A9-B117CC297FA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566" name="Oval 30">
            <a:extLst>
              <a:ext uri="{FF2B5EF4-FFF2-40B4-BE49-F238E27FC236}">
                <a16:creationId xmlns:a16="http://schemas.microsoft.com/office/drawing/2014/main" id="{30DFCBF3-A256-8FD4-C1D7-E0D22B95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276475"/>
            <a:ext cx="1081087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567" name="AutoShape 31">
            <a:extLst>
              <a:ext uri="{FF2B5EF4-FFF2-40B4-BE49-F238E27FC236}">
                <a16:creationId xmlns:a16="http://schemas.microsoft.com/office/drawing/2014/main" id="{E4F18521-5084-6FCF-2D80-616A0DAB8328}"/>
              </a:ext>
            </a:extLst>
          </p:cNvPr>
          <p:cNvSpPr>
            <a:spLocks/>
          </p:cNvSpPr>
          <p:nvPr/>
        </p:nvSpPr>
        <p:spPr bwMode="auto">
          <a:xfrm>
            <a:off x="3924300" y="1557338"/>
            <a:ext cx="506413" cy="4176712"/>
          </a:xfrm>
          <a:prstGeom prst="leftBrace">
            <a:avLst>
              <a:gd name="adj1" fmla="val 68730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569" name="Line 33">
            <a:extLst>
              <a:ext uri="{FF2B5EF4-FFF2-40B4-BE49-F238E27FC236}">
                <a16:creationId xmlns:a16="http://schemas.microsoft.com/office/drawing/2014/main" id="{3A88D8FE-8862-C15B-666D-CA9B18364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87550"/>
            <a:ext cx="302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72" name="Line 36">
            <a:extLst>
              <a:ext uri="{FF2B5EF4-FFF2-40B4-BE49-F238E27FC236}">
                <a16:creationId xmlns:a16="http://schemas.microsoft.com/office/drawing/2014/main" id="{56CB439C-914B-60A4-9D5D-38D1BA3D6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51150"/>
            <a:ext cx="302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65585" name="Group 49">
            <a:extLst>
              <a:ext uri="{FF2B5EF4-FFF2-40B4-BE49-F238E27FC236}">
                <a16:creationId xmlns:a16="http://schemas.microsoft.com/office/drawing/2014/main" id="{7466276C-94D4-BC38-49A7-0572EB1C1F49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3716338"/>
            <a:ext cx="3024187" cy="431800"/>
            <a:chOff x="2880" y="2387"/>
            <a:chExt cx="1905" cy="272"/>
          </a:xfrm>
        </p:grpSpPr>
        <p:sp>
          <p:nvSpPr>
            <p:cNvPr id="28695" name="Line 38">
              <a:extLst>
                <a:ext uri="{FF2B5EF4-FFF2-40B4-BE49-F238E27FC236}">
                  <a16:creationId xmlns:a16="http://schemas.microsoft.com/office/drawing/2014/main" id="{AFDD7F07-D128-CA99-726A-1CD4CFDBC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387"/>
              <a:ext cx="19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696" name="Line 39">
              <a:extLst>
                <a:ext uri="{FF2B5EF4-FFF2-40B4-BE49-F238E27FC236}">
                  <a16:creationId xmlns:a16="http://schemas.microsoft.com/office/drawing/2014/main" id="{34ACB0B6-D4DA-9833-2053-E8847583E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659"/>
              <a:ext cx="19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5576" name="Line 40">
            <a:extLst>
              <a:ext uri="{FF2B5EF4-FFF2-40B4-BE49-F238E27FC236}">
                <a16:creationId xmlns:a16="http://schemas.microsoft.com/office/drawing/2014/main" id="{6E47BA0F-6BA3-53BA-B8E3-65B542D15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5011738"/>
            <a:ext cx="3024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78" name="Text Box 42">
            <a:extLst>
              <a:ext uri="{FF2B5EF4-FFF2-40B4-BE49-F238E27FC236}">
                <a16:creationId xmlns:a16="http://schemas.microsoft.com/office/drawing/2014/main" id="{4F769876-F0C8-3C95-3D2D-6951025BE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268413"/>
            <a:ext cx="432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kumimoji="0" lang="zh-CN" altLang="zh-TW" sz="2000" b="1"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錄音筆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的外型：</a:t>
            </a:r>
            <a:endParaRPr kumimoji="0" lang="zh-TW" altLang="en-US" sz="2000">
              <a:ea typeface="新細明體" panose="02020500000000000000" pitchFamily="18" charset="-120"/>
            </a:endParaRPr>
          </a:p>
        </p:txBody>
      </p:sp>
      <p:sp>
        <p:nvSpPr>
          <p:cNvPr id="65581" name="Rectangle 45">
            <a:extLst>
              <a:ext uri="{FF2B5EF4-FFF2-40B4-BE49-F238E27FC236}">
                <a16:creationId xmlns:a16="http://schemas.microsoft.com/office/drawing/2014/main" id="{5403B404-1A3B-E4DB-AD2E-C1B604680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84388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kumimoji="0" lang="zh-TW" altLang="en-US" sz="2000" b="1">
                <a:ea typeface="新細明體" panose="02020500000000000000" pitchFamily="18" charset="-120"/>
              </a:rPr>
              <a:t>錄音筆在我心中的</a:t>
            </a:r>
            <a:r>
              <a:rPr kumimoji="0" lang="zh-CN" altLang="en-US" sz="2000" b="1">
                <a:ea typeface="新細明體" panose="02020500000000000000" pitchFamily="18" charset="-120"/>
              </a:rPr>
              <a:t>地位</a:t>
            </a:r>
            <a:r>
              <a:rPr kumimoji="0" lang="zh-TW" altLang="en-US" sz="2000" b="1">
                <a:ea typeface="新細明體" panose="02020500000000000000" pitchFamily="18" charset="-120"/>
              </a:rPr>
              <a:t>：</a:t>
            </a:r>
          </a:p>
        </p:txBody>
      </p:sp>
      <p:sp>
        <p:nvSpPr>
          <p:cNvPr id="65582" name="Rectangle 46">
            <a:extLst>
              <a:ext uri="{FF2B5EF4-FFF2-40B4-BE49-F238E27FC236}">
                <a16:creationId xmlns:a16="http://schemas.microsoft.com/office/drawing/2014/main" id="{26AEEBEC-55F3-9342-7059-279538748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59100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kumimoji="0" lang="zh-TW" altLang="en-US" sz="2000" b="1">
                <a:ea typeface="新細明體" panose="02020500000000000000" pitchFamily="18" charset="-120"/>
              </a:rPr>
              <a:t>我與錄音筆之間的故事：</a:t>
            </a:r>
          </a:p>
        </p:txBody>
      </p:sp>
      <p:sp>
        <p:nvSpPr>
          <p:cNvPr id="65583" name="Rectangle 47">
            <a:extLst>
              <a:ext uri="{FF2B5EF4-FFF2-40B4-BE49-F238E27FC236}">
                <a16:creationId xmlns:a16="http://schemas.microsoft.com/office/drawing/2014/main" id="{7BCF3E1B-598B-1EF6-16CF-9DDB80D0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4254500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kumimoji="0" lang="zh-TW" altLang="en-US" sz="2000" b="1">
                <a:ea typeface="新細明體" panose="02020500000000000000" pitchFamily="18" charset="-120"/>
              </a:rPr>
              <a:t>文章所要表達的感情：</a:t>
            </a:r>
          </a:p>
        </p:txBody>
      </p:sp>
      <p:sp>
        <p:nvSpPr>
          <p:cNvPr id="65584" name="Rectangle 48">
            <a:extLst>
              <a:ext uri="{FF2B5EF4-FFF2-40B4-BE49-F238E27FC236}">
                <a16:creationId xmlns:a16="http://schemas.microsoft.com/office/drawing/2014/main" id="{1DDA3AEE-CEFE-BF31-888C-0253C3E7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130800"/>
            <a:ext cx="3227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kumimoji="0" lang="zh-TW" altLang="en-US" sz="2000" b="1">
                <a:ea typeface="新細明體" panose="02020500000000000000" pitchFamily="18" charset="-120"/>
              </a:rPr>
              <a:t>適合本文使用的修</a:t>
            </a:r>
            <a:r>
              <a:rPr kumimoji="0" lang="zh-CN" altLang="en-US" sz="2000" b="1">
                <a:ea typeface="新細明體" panose="02020500000000000000" pitchFamily="18" charset="-120"/>
              </a:rPr>
              <a:t>辭</a:t>
            </a:r>
            <a:r>
              <a:rPr kumimoji="0" lang="zh-TW" altLang="en-US" b="1">
                <a:ea typeface="新細明體" panose="02020500000000000000" pitchFamily="18" charset="-120"/>
              </a:rPr>
              <a:t>：</a:t>
            </a:r>
          </a:p>
        </p:txBody>
      </p:sp>
      <p:sp>
        <p:nvSpPr>
          <p:cNvPr id="65586" name="Line 50">
            <a:extLst>
              <a:ext uri="{FF2B5EF4-FFF2-40B4-BE49-F238E27FC236}">
                <a16:creationId xmlns:a16="http://schemas.microsoft.com/office/drawing/2014/main" id="{B20A45D7-9767-F8AF-C51E-1F9E54C99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5803900"/>
            <a:ext cx="3024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8694" name="Rectangle 51">
            <a:extLst>
              <a:ext uri="{FF2B5EF4-FFF2-40B4-BE49-F238E27FC236}">
                <a16:creationId xmlns:a16="http://schemas.microsoft.com/office/drawing/2014/main" id="{0BF12A5D-0DB8-1788-9A82-0FC6566C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12319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（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37</a:t>
            </a: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）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62" grpId="0"/>
      <p:bldP spid="65563" grpId="0"/>
      <p:bldP spid="65578" grpId="0"/>
      <p:bldP spid="65581" grpId="0"/>
      <p:bldP spid="65582" grpId="0"/>
      <p:bldP spid="65583" grpId="0"/>
      <p:bldP spid="655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C00341-682D-D04D-D0E7-25AF84CD2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400" b="1">
                <a:ea typeface="新細明體" panose="02020500000000000000" pitchFamily="18" charset="-120"/>
              </a:rPr>
              <a:t>託物寓意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33D9281D-BAC0-E8B3-0FAF-8B0F0D479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第二課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79F6A0F-0EB5-BA12-4B73-4E3D44F41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85A9EFA7-AA18-DB93-F0DB-86A669E38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49725"/>
            <a:ext cx="6769100" cy="11874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400" b="1">
                <a:solidFill>
                  <a:srgbClr val="FF0000"/>
                </a:solidFill>
                <a:ea typeface="標楷體" pitchFamily="65" charset="-128"/>
              </a:rPr>
              <a:t>「託物</a:t>
            </a:r>
            <a:r>
              <a:rPr lang="zh-CN" altLang="en-US" sz="2400" b="1">
                <a:solidFill>
                  <a:srgbClr val="FF0000"/>
                </a:solidFill>
                <a:ea typeface="標楷體" pitchFamily="65" charset="-128"/>
              </a:rPr>
              <a:t>寓意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8"/>
              </a:rPr>
              <a:t>」</a:t>
            </a:r>
            <a:r>
              <a:rPr lang="zh-CN" altLang="en-US" sz="2400" b="1">
                <a:solidFill>
                  <a:srgbClr val="FF0000"/>
                </a:solidFill>
                <a:ea typeface="標楷體" pitchFamily="65" charset="-128"/>
              </a:rPr>
              <a:t>與「狀物抒情」的區別在於，「託物寓意」是先有「情」再「借物」，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8"/>
              </a:rPr>
              <a:t>是</a:t>
            </a:r>
            <a:r>
              <a:rPr lang="zh-CN" altLang="en-US" sz="2400" b="1">
                <a:solidFill>
                  <a:srgbClr val="FF0000"/>
                </a:solidFill>
                <a:ea typeface="標楷體" pitchFamily="65" charset="-128"/>
              </a:rPr>
              <a:t>通過對事物的描寫來抒發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8"/>
              </a:rPr>
              <a:t>心中已存在</a:t>
            </a:r>
            <a:r>
              <a:rPr lang="zh-CN" altLang="en-US" sz="2400" b="1">
                <a:solidFill>
                  <a:srgbClr val="FF0000"/>
                </a:solidFill>
                <a:ea typeface="標楷體" pitchFamily="65" charset="-128"/>
              </a:rPr>
              <a:t>的情感。</a:t>
            </a:r>
          </a:p>
        </p:txBody>
      </p:sp>
      <p:sp>
        <p:nvSpPr>
          <p:cNvPr id="29702" name="Text Box 10">
            <a:extLst>
              <a:ext uri="{FF2B5EF4-FFF2-40B4-BE49-F238E27FC236}">
                <a16:creationId xmlns:a16="http://schemas.microsoft.com/office/drawing/2014/main" id="{457A779F-4585-79A7-71BD-3F0BB66A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4681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8"/>
              </a:rPr>
              <a:t>借物抒情（二）</a:t>
            </a:r>
          </a:p>
        </p:txBody>
      </p:sp>
      <p:grpSp>
        <p:nvGrpSpPr>
          <p:cNvPr id="79891" name="Group 19">
            <a:extLst>
              <a:ext uri="{FF2B5EF4-FFF2-40B4-BE49-F238E27FC236}">
                <a16:creationId xmlns:a16="http://schemas.microsoft.com/office/drawing/2014/main" id="{97DD3F11-9967-6CE1-8E2B-A9B57F3D0BA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844675"/>
            <a:ext cx="1439862" cy="2881313"/>
            <a:chOff x="249" y="1162"/>
            <a:chExt cx="907" cy="1815"/>
          </a:xfrm>
        </p:grpSpPr>
        <p:sp>
          <p:nvSpPr>
            <p:cNvPr id="29706" name="Rectangle 16">
              <a:extLst>
                <a:ext uri="{FF2B5EF4-FFF2-40B4-BE49-F238E27FC236}">
                  <a16:creationId xmlns:a16="http://schemas.microsoft.com/office/drawing/2014/main" id="{05683901-0C09-8220-A9D0-D7CC31474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162"/>
              <a:ext cx="907" cy="272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07" name="Line 17">
              <a:extLst>
                <a:ext uri="{FF2B5EF4-FFF2-40B4-BE49-F238E27FC236}">
                  <a16:creationId xmlns:a16="http://schemas.microsoft.com/office/drawing/2014/main" id="{176DE2F5-E8EE-C8A1-8473-D62904B54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1435"/>
              <a:ext cx="0" cy="15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8" name="Line 18">
              <a:extLst>
                <a:ext uri="{FF2B5EF4-FFF2-40B4-BE49-F238E27FC236}">
                  <a16:creationId xmlns:a16="http://schemas.microsoft.com/office/drawing/2014/main" id="{0F3E70D2-44AB-C44A-EDB5-CE13B868B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976"/>
              <a:ext cx="3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9704" name="Rectangle 21">
            <a:extLst>
              <a:ext uri="{FF2B5EF4-FFF2-40B4-BE49-F238E27FC236}">
                <a16:creationId xmlns:a16="http://schemas.microsoft.com/office/drawing/2014/main" id="{1E25041A-FCB4-70A2-1C54-7FFAD46E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49500"/>
            <a:ext cx="77771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 b="1">
                <a:latin typeface="新細明體" panose="02020500000000000000" pitchFamily="18" charset="-120"/>
                <a:ea typeface="新細明體" panose="02020500000000000000" pitchFamily="18" charset="-120"/>
              </a:rPr>
              <a:t>        </a:t>
            </a:r>
            <a:r>
              <a:rPr lang="zh-TW" altLang="en-US" sz="2800" b="1">
                <a:ea typeface="標楷體" pitchFamily="65" charset="-128"/>
              </a:rPr>
              <a:t>託物寓意，是一種通過</a:t>
            </a: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描寫客觀事物來寄託</a:t>
            </a:r>
            <a:r>
              <a:rPr lang="zh-CN" altLang="en-US" sz="2800" b="1">
                <a:solidFill>
                  <a:srgbClr val="FF6600"/>
                </a:solidFill>
                <a:ea typeface="標楷體" pitchFamily="65" charset="-128"/>
              </a:rPr>
              <a:t>、</a:t>
            </a: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傳遞某種情感或生活感悟</a:t>
            </a:r>
            <a:r>
              <a:rPr lang="zh-TW" altLang="en-US" sz="2800" b="1">
                <a:ea typeface="標楷體" pitchFamily="65" charset="-128"/>
              </a:rPr>
              <a:t>的寫作方法</a:t>
            </a:r>
            <a:r>
              <a:rPr lang="zh-CN" altLang="en-US" sz="2800" b="1">
                <a:ea typeface="標楷體" pitchFamily="65" charset="-128"/>
              </a:rPr>
              <a:t>。</a:t>
            </a:r>
            <a:r>
              <a:rPr lang="zh-TW" altLang="en-US" sz="2800" b="1">
                <a:ea typeface="標楷體" pitchFamily="65" charset="-128"/>
              </a:rPr>
              <a:t>運用時，宜選取一些</a:t>
            </a: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熟悉的事物</a:t>
            </a:r>
            <a:r>
              <a:rPr lang="zh-TW" altLang="en-US" sz="2800" b="1">
                <a:ea typeface="標楷體" pitchFamily="65" charset="-128"/>
              </a:rPr>
              <a:t>，且</a:t>
            </a:r>
            <a:r>
              <a:rPr lang="zh-TW" altLang="en-US" sz="2800" b="1">
                <a:solidFill>
                  <a:srgbClr val="FF6600"/>
                </a:solidFill>
                <a:ea typeface="標楷體" pitchFamily="65" charset="-128"/>
              </a:rPr>
              <a:t>物與情之間要有相通之處</a:t>
            </a:r>
            <a:r>
              <a:rPr lang="zh-CN" altLang="en-US" sz="2800" b="1">
                <a:ea typeface="標楷體" pitchFamily="65" charset="-128"/>
              </a:rPr>
              <a:t>。</a:t>
            </a:r>
          </a:p>
        </p:txBody>
      </p:sp>
      <p:sp>
        <p:nvSpPr>
          <p:cNvPr id="29705" name="AutoShape 22">
            <a:hlinkClick r:id="rId4" action="ppaction://hlinksldjump"/>
            <a:extLst>
              <a:ext uri="{FF2B5EF4-FFF2-40B4-BE49-F238E27FC236}">
                <a16:creationId xmlns:a16="http://schemas.microsoft.com/office/drawing/2014/main" id="{C5A25681-A7A8-4507-696E-2107AC38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11C80D68-53B8-1C9E-6B46-33D5D2A9C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20938"/>
            <a:ext cx="367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kumimoji="0" lang="en-US" altLang="zh-TW" sz="2200" b="1">
                <a:latin typeface="Times New Roman" panose="02020603050405020304" pitchFamily="18" charset="0"/>
                <a:ea typeface="新細明體" panose="02020500000000000000" pitchFamily="18" charset="-120"/>
              </a:rPr>
              <a:t>1.</a:t>
            </a:r>
            <a:r>
              <a:rPr kumimoji="0"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kumimoji="0"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提</a:t>
            </a:r>
            <a:r>
              <a:rPr lang="zh-CN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煉事物的形象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AF35079C-1DA3-E081-0237-05FA65AC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第二課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5E38E493-BC04-A3F6-BEA1-C250A37DE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</a:t>
            </a:r>
            <a:r>
              <a:rPr lang="zh-CN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）</a:t>
            </a:r>
          </a:p>
        </p:txBody>
      </p:sp>
      <p:graphicFrame>
        <p:nvGraphicFramePr>
          <p:cNvPr id="66637" name="Group 77">
            <a:extLst>
              <a:ext uri="{FF2B5EF4-FFF2-40B4-BE49-F238E27FC236}">
                <a16:creationId xmlns:a16="http://schemas.microsoft.com/office/drawing/2014/main" id="{EA89FF89-DD04-2105-00E8-BEBB78F7DAF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755650" y="3068638"/>
          <a:ext cx="7416800" cy="2073275"/>
        </p:xfrm>
        <a:graphic>
          <a:graphicData uri="http://schemas.openxmlformats.org/drawingml/2006/table">
            <a:tbl>
              <a:tblPr/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抓住事物的主要特徵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發掘事物的寓意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9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事物的主要特徵包括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外形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材質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用途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等方面。抓住事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物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的主要特徵有助於全面而細緻地了解事物，從而挖掘事物背後的深意。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根據事物的主要特徵，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聯想一些與之相關的人物、精神、品格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等，從而發掘事物的深層含意。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0" name="Rectangle 73">
            <a:extLst>
              <a:ext uri="{FF2B5EF4-FFF2-40B4-BE49-F238E27FC236}">
                <a16:creationId xmlns:a16="http://schemas.microsoft.com/office/drawing/2014/main" id="{42BC37AD-7350-B576-C70E-D497F5A88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400" b="1">
                <a:ea typeface="新細明體" panose="02020500000000000000" pitchFamily="18" charset="-120"/>
              </a:rPr>
              <a:t>託物寓意</a:t>
            </a:r>
          </a:p>
        </p:txBody>
      </p:sp>
      <p:sp>
        <p:nvSpPr>
          <p:cNvPr id="31761" name="Text Box 74">
            <a:extLst>
              <a:ext uri="{FF2B5EF4-FFF2-40B4-BE49-F238E27FC236}">
                <a16:creationId xmlns:a16="http://schemas.microsoft.com/office/drawing/2014/main" id="{165FC339-6B59-277F-CB9B-DAA5401B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4681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8"/>
              </a:rPr>
              <a:t>借物抒情（二）</a:t>
            </a:r>
          </a:p>
        </p:txBody>
      </p:sp>
      <p:sp>
        <p:nvSpPr>
          <p:cNvPr id="66638" name="Rectangle 78">
            <a:extLst>
              <a:ext uri="{FF2B5EF4-FFF2-40B4-BE49-F238E27FC236}">
                <a16:creationId xmlns:a16="http://schemas.microsoft.com/office/drawing/2014/main" id="{945B017B-0ADE-8F38-7748-1AB57CDA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529013"/>
            <a:ext cx="503238" cy="2889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6639" name="Line 79">
            <a:extLst>
              <a:ext uri="{FF2B5EF4-FFF2-40B4-BE49-F238E27FC236}">
                <a16:creationId xmlns:a16="http://schemas.microsoft.com/office/drawing/2014/main" id="{013FBBDF-1CE4-A6C9-5317-26F8337242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1725" y="2924175"/>
            <a:ext cx="5762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640" name="Text Box 80">
            <a:extLst>
              <a:ext uri="{FF2B5EF4-FFF2-40B4-BE49-F238E27FC236}">
                <a16:creationId xmlns:a16="http://schemas.microsoft.com/office/drawing/2014/main" id="{74AF8705-7C5F-6835-C141-E029D90B7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92375"/>
            <a:ext cx="3744913" cy="4270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200" b="1">
                <a:solidFill>
                  <a:srgbClr val="FF0000"/>
                </a:solidFill>
                <a:ea typeface="標楷體" panose="03000509000000000000" pitchFamily="65" charset="-128"/>
              </a:rPr>
              <a:t>聯想要合乎邏輯，切勿牽強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40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1897</Words>
  <Application>Microsoft Office PowerPoint</Application>
  <PresentationFormat>全屏显示(4:3)</PresentationFormat>
  <Paragraphs>184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MS PMincho</vt:lpstr>
      <vt:lpstr>Wingdings</vt:lpstr>
      <vt:lpstr>新細明體</vt:lpstr>
      <vt:lpstr>Calibri</vt:lpstr>
      <vt:lpstr>Tahoma</vt:lpstr>
      <vt:lpstr>標楷體</vt:lpstr>
      <vt:lpstr>Times New Roman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657</cp:revision>
  <dcterms:created xsi:type="dcterms:W3CDTF">2013-03-11T00:59:07Z</dcterms:created>
  <dcterms:modified xsi:type="dcterms:W3CDTF">2025-07-22T04:04:58Z</dcterms:modified>
</cp:coreProperties>
</file>