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291" r:id="rId3"/>
    <p:sldId id="274" r:id="rId4"/>
    <p:sldId id="258" r:id="rId5"/>
    <p:sldId id="292" r:id="rId6"/>
    <p:sldId id="285" r:id="rId7"/>
    <p:sldId id="286" r:id="rId8"/>
    <p:sldId id="287" r:id="rId9"/>
    <p:sldId id="264" r:id="rId10"/>
    <p:sldId id="265" r:id="rId11"/>
    <p:sldId id="275" r:id="rId12"/>
    <p:sldId id="266" r:id="rId13"/>
    <p:sldId id="289" r:id="rId14"/>
    <p:sldId id="288" r:id="rId15"/>
    <p:sldId id="293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F2D"/>
    <a:srgbClr val="68BAC0"/>
    <a:srgbClr val="DDDDDD"/>
    <a:srgbClr val="FFFF66"/>
    <a:srgbClr val="3399FF"/>
    <a:srgbClr val="3333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94575" autoAdjust="0"/>
  </p:normalViewPr>
  <p:slideViewPr>
    <p:cSldViewPr>
      <p:cViewPr varScale="1">
        <p:scale>
          <a:sx n="120" d="100"/>
          <a:sy n="120" d="100"/>
        </p:scale>
        <p:origin x="13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84BD03B-1397-034A-7BC1-F21D0C34CB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67B3378-B49C-2DEE-B60E-0DD2A46F95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7A9D10E-E9E4-48E8-AEEC-6651766842FB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679A39CF-D48B-8338-E92E-4929BBE75EA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97CB93F4-B130-B204-2837-231ADE50A4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8C5DDE7-BCB6-452C-9AA6-DE08F9953A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D6D8C99-0709-3113-4484-1561C5B7C6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47E4511-46EE-0433-588C-BAB73E213B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1A4AA19-D27D-419A-96E3-65541B817C00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9FA7C04-0C7C-95EC-4E4C-B92609C5D0E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B558CB21-169B-E82A-E7F5-678576F3F1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35F4F7DA-D1CF-2BED-0792-7A90F49BB3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3830190D-CBE6-B96E-7AC9-4150C4299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E483D17-B857-415E-91C3-8C2C53CB88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4A59978-2AA9-5E66-15A1-C50309071B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6D5B929-EE17-2751-88F9-DE89F8375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第一張</a:t>
            </a:r>
            <a:r>
              <a:rPr lang="en-US" altLang="zh-TW"/>
              <a:t>ppt</a:t>
            </a:r>
            <a:r>
              <a:rPr lang="zh-TW" altLang="en-US"/>
              <a:t>利用單元頁的圖片，引入學習重點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F8B42D5-8042-9039-DE07-0B7A3E3971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9461D31-3107-ACC8-5069-A90A9B8F0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C653784-AC9C-D048-28BF-27876ACF03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7ED95E8-D97E-AAEB-B101-6C34F2F25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75E5832-A57E-8726-B96A-09FC7D02B5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82D7FA3-6402-3CFE-ECC8-D9CF7594A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9D95AED-64F4-46A4-373F-5C6447B772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9B89E13-178F-1420-4A43-6B581D5F7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4070612-3325-C0A7-F486-1C5FBA3BBB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74B18B6-6D16-D371-C1A4-3996581AD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6924EE1-A3B3-1FB4-DE79-5C3FD3091D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4CBCD2A-18E4-4AD2-7F34-3915D5F93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043B35C-5744-FBE1-C061-8C0E784453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9026394-4514-B3E6-AB82-FF23DA76C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2AE3C11-3B4D-B33F-6D37-E0BB327B36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FE340AB-5153-B9A3-BDE0-5D156FA00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616B0F1-68F6-560D-DF1F-CF77854A75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D61862F-B4FC-B06B-2F32-21E6D906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557598D-1B93-1044-C12A-11B0C44617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D9D722-74DA-D663-9894-67B93E01E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3131F-707E-B633-C94D-E184EBCA2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C981F1-69A2-1C16-B804-9FFE5F9A8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D22B7D-8ED0-FBBE-75AD-34D6A9C9B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1D082-79FF-4FAF-9F06-18DF62478A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142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49310F-40D9-3C38-1F9D-C29A5EB32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A49980-10E2-D07B-783D-4C6B44D25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6810DB-2EC5-5F31-69EC-A06EB39FB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B311E-F229-4A15-ADEC-8C49180989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70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1B6184-C161-F112-C868-7961CEF5E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0BFE2-8934-BCEF-1FD2-B288C0AE1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74813F-FEA1-1353-7061-777F02240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D652D-473B-4CCF-AF18-14AEE46A10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221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4737F2-1921-C56D-6DD2-05A1A70C1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D7830-5954-5B15-23AE-AEBA3951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1A44-0BCD-3A9E-909B-C1D1365B8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0B32B-E2C8-4A1E-9D0A-E23D416EE3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961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86D640-9D6B-BBE7-F9AC-1B36B8717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E0A110-23DE-EA5B-9F2F-AA906C534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F3A68C-51F4-6206-D086-D1575AACB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E2314-7A4F-45D0-8702-B958684FAF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625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2E5FF2-27DA-D30C-02F6-782E704E3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220C85-32D2-35FE-CF67-26081C279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79B400-C59A-68C7-1542-8041DF756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AC71B-BC1D-4432-99DC-9C2DC1FAEF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26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1F3C07-9E28-F337-C97A-A6662AC20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3857D9-9761-913C-8201-91B6551D1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04D2D8-FC9C-0B87-127C-049DDCAD3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F8960-6616-46B2-88CF-BE6E6930B9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552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AFDD4-69E1-40A5-2AD2-73B775DFB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A31B9-258A-5D14-E11C-D8ADEB6C8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7742E-6029-3B1A-85BE-471F770D3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E0DC5-9195-4BFD-93E7-385ABD3C21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294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7E8D97-E53A-335D-B245-328A6760C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FFD355-020C-71F5-072C-80F96DF91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631F35-0EDC-A7B3-9140-A33D836A6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5F94-2B6C-4BCE-9CE9-C74D7013F7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311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625A7F-D095-0E59-88E2-BA1ABD31F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47C6B0-1C14-C6A7-F5D1-8FE94FC01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5125D2-9E04-1D7F-7E00-35143A813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EDD8-BDA7-4617-8893-73E6F6EF7B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998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EDB990-04E0-3324-8D82-EBD243154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4EF3B5-AB39-ABE9-A436-30C597BCA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2FF5F9-CE91-08A2-FC8B-A1A3E1535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61617-48F9-41E8-8216-6A0AE974FD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027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AF385-D858-00FD-B1E0-ED591F73C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5E055-08DE-5FAB-B81B-4D0A22D7B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13FE5-1067-E4E7-D6DF-8803CE0DB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FA70-8888-4F31-8BF0-1580474B57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10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0E4D6-D568-C9DE-096C-EDD3614B8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F683D-EDEA-0707-0DB0-31CDACB64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EDB17C-D6C4-6E1A-7500-9BB171E08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0726-A2BC-4AF0-86D1-7F8845F31C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93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65364E-17D7-CEDB-2EFE-C2430D8CE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80060A-A378-B7F5-8DA9-CE1FB8777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9C9D3-2CA1-3F45-65A6-689CD650FD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330809-CDEB-F847-E790-1AAA88D55C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37F4A4-096B-93E8-8A2C-7E015614FB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+mn-ea"/>
              </a:defRPr>
            </a:lvl1pPr>
          </a:lstStyle>
          <a:p>
            <a:pPr>
              <a:defRPr/>
            </a:pPr>
            <a:fld id="{4F386AAE-4965-436D-A20D-BCECDF34D2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圖片1">
            <a:extLst>
              <a:ext uri="{FF2B5EF4-FFF2-40B4-BE49-F238E27FC236}">
                <a16:creationId xmlns:a16="http://schemas.microsoft.com/office/drawing/2014/main" id="{B77ACAA4-6D7C-77D8-AC41-33220AC6E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37350812-CD0A-907D-8A61-1AC0836D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F0719511-B5BF-6981-8575-E408C8336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5888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單元</a:t>
            </a:r>
            <a:r>
              <a:rPr lang="zh-CN" altLang="en-US">
                <a:latin typeface="Tahoma" panose="020B0604030504040204" pitchFamily="34" charset="0"/>
              </a:rPr>
              <a:t>三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20328642-0DC7-B8E8-8E84-17CA5F78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69119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第一課：</a:t>
            </a:r>
            <a:r>
              <a:rPr lang="zh-CN" altLang="en-US" sz="3600">
                <a:latin typeface="標楷體" pitchFamily="65" charset="-128"/>
                <a:ea typeface="標楷體" pitchFamily="65" charset="-128"/>
              </a:rPr>
              <a:t>感官描寫</a:t>
            </a:r>
          </a:p>
        </p:txBody>
      </p:sp>
      <p:sp>
        <p:nvSpPr>
          <p:cNvPr id="4101" name="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899FBE8C-AFDD-C892-0E30-5A7858BA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557338"/>
            <a:ext cx="3000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zh-TW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視覺描寫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4102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C803CF07-9617-CF50-30D2-4E03BF249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33600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聽覺描寫</a:t>
            </a:r>
            <a:r>
              <a:rPr lang="zh-TW" altLang="en-US" sz="2800" b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E540840A-892F-7311-D599-75C37A2F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860800"/>
            <a:ext cx="424815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第</a:t>
            </a:r>
            <a:r>
              <a:rPr lang="zh-CN" altLang="en-US" sz="3600">
                <a:latin typeface="標楷體" pitchFamily="65" charset="-128"/>
                <a:ea typeface="標楷體" pitchFamily="65" charset="-128"/>
              </a:rPr>
              <a:t>二</a:t>
            </a: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課：</a:t>
            </a:r>
            <a:r>
              <a:rPr lang="zh-CN" altLang="en-US" sz="3600">
                <a:latin typeface="標楷體" pitchFamily="65" charset="-128"/>
                <a:ea typeface="標楷體" pitchFamily="65" charset="-128"/>
              </a:rPr>
              <a:t>側面描寫</a:t>
            </a:r>
            <a:endParaRPr lang="zh-TW" altLang="en-US" sz="360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4104" name="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C18162F8-B135-B855-4548-7AB7DA9C7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708275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嗅覺描寫、味覺描寫</a:t>
            </a:r>
            <a:endParaRPr lang="zh-CN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Rectangle 47">
            <a:hlinkClick r:id="rId6" action="ppaction://hlinksldjump"/>
            <a:extLst>
              <a:ext uri="{FF2B5EF4-FFF2-40B4-BE49-F238E27FC236}">
                <a16:creationId xmlns:a16="http://schemas.microsoft.com/office/drawing/2014/main" id="{72CC2849-C477-B1D8-B0C0-DFDF017F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508500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zh-TW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烘托事物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4106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3302CE99-42C6-D0F3-89E6-F32344D56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13325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zh-TW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烘托人物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4107" name="Rectangle 47">
            <a:hlinkClick r:id="rId8" action="ppaction://hlinksldjump"/>
            <a:extLst>
              <a:ext uri="{FF2B5EF4-FFF2-40B4-BE49-F238E27FC236}">
                <a16:creationId xmlns:a16="http://schemas.microsoft.com/office/drawing/2014/main" id="{7C69275F-38AC-5D4D-C3CA-1C5731C95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284538"/>
            <a:ext cx="3000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觸覺描寫</a:t>
            </a:r>
            <a:endParaRPr lang="zh-CN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1095763-1242-E7DE-C5D0-B020EB26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範文題目二：</a:t>
            </a:r>
            <a:endParaRPr lang="zh-TW" altLang="zh-CN" sz="2400">
              <a:latin typeface="Verdana" panose="020B060403050404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Verdana" panose="020B0604030504040204" pitchFamily="34" charset="0"/>
                <a:ea typeface="標楷體" pitchFamily="65" charset="-128"/>
              </a:rPr>
              <a:t>       茶樓滋味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240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21507" name="Text Box 19">
            <a:extLst>
              <a:ext uri="{FF2B5EF4-FFF2-40B4-BE49-F238E27FC236}">
                <a16:creationId xmlns:a16="http://schemas.microsoft.com/office/drawing/2014/main" id="{79655F62-F33A-6CB9-2C15-E5D18F9A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1508" name="Rectangle 20">
            <a:extLst>
              <a:ext uri="{FF2B5EF4-FFF2-40B4-BE49-F238E27FC236}">
                <a16:creationId xmlns:a16="http://schemas.microsoft.com/office/drawing/2014/main" id="{E8113299-7854-DC02-BF49-8D0FFC16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題目點撥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A7391B4C-A9ED-6049-925F-13A9BD7B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 b="0"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內容（請填充完整）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5EA57720-FBFC-2D32-4609-F9FD2C159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573463"/>
            <a:ext cx="453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itchFamily="65" charset="-128"/>
              </a:rPr>
              <a:t>1.</a:t>
            </a:r>
            <a:r>
              <a:rPr lang="en-US" altLang="zh-TW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找出關鍵字詞：</a:t>
            </a:r>
            <a:r>
              <a:rPr lang="zh-CN" altLang="en-US" sz="2400" b="0">
                <a:latin typeface="Verdana" panose="020B0604030504040204" pitchFamily="34" charset="0"/>
                <a:ea typeface="標楷體" pitchFamily="65" charset="-128"/>
              </a:rPr>
              <a:t>滋味</a:t>
            </a:r>
            <a:endParaRPr lang="zh-TW" altLang="en-US" sz="24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65564" name="AutoShape 28">
            <a:extLst>
              <a:ext uri="{FF2B5EF4-FFF2-40B4-BE49-F238E27FC236}">
                <a16:creationId xmlns:a16="http://schemas.microsoft.com/office/drawing/2014/main" id="{B8020FE4-A7E5-E461-8454-E3EA535A3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65" name="AutoShape 29">
            <a:extLst>
              <a:ext uri="{FF2B5EF4-FFF2-40B4-BE49-F238E27FC236}">
                <a16:creationId xmlns:a16="http://schemas.microsoft.com/office/drawing/2014/main" id="{763F72ED-7460-1D0A-492C-E820071E002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66" name="Oval 30">
            <a:extLst>
              <a:ext uri="{FF2B5EF4-FFF2-40B4-BE49-F238E27FC236}">
                <a16:creationId xmlns:a16="http://schemas.microsoft.com/office/drawing/2014/main" id="{9359D596-B692-15C5-DCBC-C07A66D2A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636838"/>
            <a:ext cx="720725" cy="4318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67" name="AutoShape 31">
            <a:extLst>
              <a:ext uri="{FF2B5EF4-FFF2-40B4-BE49-F238E27FC236}">
                <a16:creationId xmlns:a16="http://schemas.microsoft.com/office/drawing/2014/main" id="{EBE65719-930A-55DA-5EE0-3F19536192AB}"/>
              </a:ext>
            </a:extLst>
          </p:cNvPr>
          <p:cNvSpPr>
            <a:spLocks/>
          </p:cNvSpPr>
          <p:nvPr/>
        </p:nvSpPr>
        <p:spPr bwMode="auto">
          <a:xfrm>
            <a:off x="3851275" y="1268413"/>
            <a:ext cx="576263" cy="4176712"/>
          </a:xfrm>
          <a:prstGeom prst="leftBrace">
            <a:avLst>
              <a:gd name="adj1" fmla="val 60399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73" name="Line 37">
            <a:extLst>
              <a:ext uri="{FF2B5EF4-FFF2-40B4-BE49-F238E27FC236}">
                <a16:creationId xmlns:a16="http://schemas.microsoft.com/office/drawing/2014/main" id="{6BC3530B-443B-070A-1B80-855A8A65C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1773238"/>
            <a:ext cx="3240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75" name="Line 39">
            <a:extLst>
              <a:ext uri="{FF2B5EF4-FFF2-40B4-BE49-F238E27FC236}">
                <a16:creationId xmlns:a16="http://schemas.microsoft.com/office/drawing/2014/main" id="{7D9AA23C-FA79-B5EA-EDAB-9F13825E0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2205038"/>
            <a:ext cx="3240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80" name="Text Box 44">
            <a:extLst>
              <a:ext uri="{FF2B5EF4-FFF2-40B4-BE49-F238E27FC236}">
                <a16:creationId xmlns:a16="http://schemas.microsoft.com/office/drawing/2014/main" id="{4F4C7A0A-3908-24DD-855F-505DFB140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052513"/>
            <a:ext cx="431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en-US" altLang="zh-TW" sz="2000">
                <a:latin typeface="Verdana" panose="020B0604030504040204" pitchFamily="34" charset="0"/>
              </a:rPr>
              <a:t> </a:t>
            </a:r>
            <a:r>
              <a:rPr kumimoji="0" lang="zh-TW" altLang="en-US" sz="2000">
                <a:latin typeface="Verdana" panose="020B0604030504040204" pitchFamily="34" charset="0"/>
              </a:rPr>
              <a:t>傳統茶樓的特色：</a:t>
            </a:r>
            <a:endParaRPr kumimoji="0" lang="zh-TW" altLang="en-US" sz="2000" b="0">
              <a:latin typeface="Verdana" panose="020B0604030504040204" pitchFamily="34" charset="0"/>
            </a:endParaRPr>
          </a:p>
        </p:txBody>
      </p:sp>
      <p:sp>
        <p:nvSpPr>
          <p:cNvPr id="21518" name="Rectangle 46">
            <a:extLst>
              <a:ext uri="{FF2B5EF4-FFF2-40B4-BE49-F238E27FC236}">
                <a16:creationId xmlns:a16="http://schemas.microsoft.com/office/drawing/2014/main" id="{B2FBBAC8-73A0-D942-474D-A56749AA6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123190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（</a:t>
            </a: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60</a:t>
            </a:r>
            <a:r>
              <a:rPr lang="zh-TW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）</a:t>
            </a:r>
            <a:endParaRPr lang="zh-CN" altLang="en-US" sz="2000" b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8"/>
            </a:endParaRPr>
          </a:p>
        </p:txBody>
      </p:sp>
      <p:sp>
        <p:nvSpPr>
          <p:cNvPr id="65583" name="Rectangle 47">
            <a:extLst>
              <a:ext uri="{FF2B5EF4-FFF2-40B4-BE49-F238E27FC236}">
                <a16:creationId xmlns:a16="http://schemas.microsoft.com/office/drawing/2014/main" id="{F65353B4-EE25-4EAC-F6A7-C3CD5B730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4860925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CN" altLang="en-US" sz="2000"/>
              <a:t>本文可運用哪些感官描寫？</a:t>
            </a:r>
            <a:endParaRPr kumimoji="0" lang="zh-TW" altLang="en-US" sz="2000"/>
          </a:p>
        </p:txBody>
      </p:sp>
      <p:sp>
        <p:nvSpPr>
          <p:cNvPr id="65584" name="Text Box 48">
            <a:extLst>
              <a:ext uri="{FF2B5EF4-FFF2-40B4-BE49-F238E27FC236}">
                <a16:creationId xmlns:a16="http://schemas.microsoft.com/office/drawing/2014/main" id="{F51B4A0D-656E-3D13-80CB-C777929DD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349500"/>
            <a:ext cx="431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描寫茶樓點心可運用的感官描寫：</a:t>
            </a:r>
            <a:endParaRPr kumimoji="0" lang="zh-TW" altLang="en-US" sz="2000" b="0">
              <a:latin typeface="Verdana" panose="020B0604030504040204" pitchFamily="34" charset="0"/>
            </a:endParaRPr>
          </a:p>
        </p:txBody>
      </p:sp>
      <p:sp>
        <p:nvSpPr>
          <p:cNvPr id="21521" name="Text Box 49">
            <a:extLst>
              <a:ext uri="{FF2B5EF4-FFF2-40B4-BE49-F238E27FC236}">
                <a16:creationId xmlns:a16="http://schemas.microsoft.com/office/drawing/2014/main" id="{F4A8B224-A8EA-1B89-E025-E1C7B3CE7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716338"/>
            <a:ext cx="431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zh-CN" sz="20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65587" name="Line 51">
            <a:extLst>
              <a:ext uri="{FF2B5EF4-FFF2-40B4-BE49-F238E27FC236}">
                <a16:creationId xmlns:a16="http://schemas.microsoft.com/office/drawing/2014/main" id="{76650275-8B01-D170-D791-31CB43007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068638"/>
            <a:ext cx="3240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88" name="Line 52">
            <a:extLst>
              <a:ext uri="{FF2B5EF4-FFF2-40B4-BE49-F238E27FC236}">
                <a16:creationId xmlns:a16="http://schemas.microsoft.com/office/drawing/2014/main" id="{5E91D95F-DF0E-5A79-A26D-3C2CA6D34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429000"/>
            <a:ext cx="3240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89" name="Text Box 53">
            <a:extLst>
              <a:ext uri="{FF2B5EF4-FFF2-40B4-BE49-F238E27FC236}">
                <a16:creationId xmlns:a16="http://schemas.microsoft.com/office/drawing/2014/main" id="{2FAEFA39-21DF-89E7-E1DD-13A0F867F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44900"/>
            <a:ext cx="4119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通過傳統茶樓來折射的社會現象：</a:t>
            </a:r>
            <a:endParaRPr kumimoji="0" lang="zh-TW" altLang="en-US" sz="2000" b="0">
              <a:latin typeface="Verdana" panose="020B0604030504040204" pitchFamily="34" charset="0"/>
            </a:endParaRPr>
          </a:p>
        </p:txBody>
      </p:sp>
      <p:sp>
        <p:nvSpPr>
          <p:cNvPr id="65590" name="Line 54">
            <a:extLst>
              <a:ext uri="{FF2B5EF4-FFF2-40B4-BE49-F238E27FC236}">
                <a16:creationId xmlns:a16="http://schemas.microsoft.com/office/drawing/2014/main" id="{D9D4BA34-1D23-AC81-DB46-F3320F5BD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4365625"/>
            <a:ext cx="3240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91" name="Line 55">
            <a:extLst>
              <a:ext uri="{FF2B5EF4-FFF2-40B4-BE49-F238E27FC236}">
                <a16:creationId xmlns:a16="http://schemas.microsoft.com/office/drawing/2014/main" id="{EBB44851-7985-A97E-5AD2-7297FD853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4724400"/>
            <a:ext cx="3240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527" name="Text Box 56">
            <a:extLst>
              <a:ext uri="{FF2B5EF4-FFF2-40B4-BE49-F238E27FC236}">
                <a16:creationId xmlns:a16="http://schemas.microsoft.com/office/drawing/2014/main" id="{3DC40D3B-8DA9-1D89-A1BD-819922F7E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65593" name="Line 57">
            <a:extLst>
              <a:ext uri="{FF2B5EF4-FFF2-40B4-BE49-F238E27FC236}">
                <a16:creationId xmlns:a16="http://schemas.microsoft.com/office/drawing/2014/main" id="{A5954C98-0D1E-1520-8A6A-285611055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5589588"/>
            <a:ext cx="3240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62" grpId="0"/>
      <p:bldP spid="65563" grpId="0"/>
      <p:bldP spid="65580" grpId="0"/>
      <p:bldP spid="65583" grpId="0"/>
      <p:bldP spid="65584" grpId="0"/>
      <p:bldP spid="655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673A76B-5E05-9F2C-1F78-E4218695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5538"/>
            <a:ext cx="4319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側面描寫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FB4E7060-132F-9DC2-3B73-8D9C87E6B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CF751D0D-3A46-5AEC-526A-219041CDD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79881" name="Text Box 9">
            <a:extLst>
              <a:ext uri="{FF2B5EF4-FFF2-40B4-BE49-F238E27FC236}">
                <a16:creationId xmlns:a16="http://schemas.microsoft.com/office/drawing/2014/main" id="{94199D6B-9B9B-5C28-0759-89D9690FE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465513"/>
            <a:ext cx="6192838" cy="11874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a typeface="標楷體" pitchFamily="65" charset="-128"/>
              </a:rPr>
              <a:t>側面描寫是一種間接描寫方法。與其相對的是直接描寫，又稱為正面描寫，是把描寫對象直接、具體地描繪出來的描寫方法。</a:t>
            </a:r>
          </a:p>
        </p:txBody>
      </p:sp>
      <p:grpSp>
        <p:nvGrpSpPr>
          <p:cNvPr id="79887" name="Group 15">
            <a:extLst>
              <a:ext uri="{FF2B5EF4-FFF2-40B4-BE49-F238E27FC236}">
                <a16:creationId xmlns:a16="http://schemas.microsoft.com/office/drawing/2014/main" id="{86871F11-FD5D-0841-8410-1EC34E2CFB42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196975"/>
            <a:ext cx="1800225" cy="2879725"/>
            <a:chOff x="204" y="709"/>
            <a:chExt cx="1134" cy="2404"/>
          </a:xfrm>
        </p:grpSpPr>
        <p:sp>
          <p:nvSpPr>
            <p:cNvPr id="22536" name="Rectangle 12">
              <a:extLst>
                <a:ext uri="{FF2B5EF4-FFF2-40B4-BE49-F238E27FC236}">
                  <a16:creationId xmlns:a16="http://schemas.microsoft.com/office/drawing/2014/main" id="{3C072E7F-8CCC-4B30-93B9-2CFF7DF1D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709"/>
              <a:ext cx="1134" cy="362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22537" name="Line 13">
              <a:extLst>
                <a:ext uri="{FF2B5EF4-FFF2-40B4-BE49-F238E27FC236}">
                  <a16:creationId xmlns:a16="http://schemas.microsoft.com/office/drawing/2014/main" id="{7E975CAA-C464-9D58-4B30-DD7EAEBC9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1071"/>
              <a:ext cx="0" cy="204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8" name="Line 14">
              <a:extLst>
                <a:ext uri="{FF2B5EF4-FFF2-40B4-BE49-F238E27FC236}">
                  <a16:creationId xmlns:a16="http://schemas.microsoft.com/office/drawing/2014/main" id="{C2872552-AB39-6FC0-ECDB-5BD9A4393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113"/>
              <a:ext cx="90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5" name="Rectangle 16">
            <a:extLst>
              <a:ext uri="{FF2B5EF4-FFF2-40B4-BE49-F238E27FC236}">
                <a16:creationId xmlns:a16="http://schemas.microsoft.com/office/drawing/2014/main" id="{0944D168-B496-F171-A171-97F256F1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060575"/>
            <a:ext cx="83534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itchFamily="65" charset="-128"/>
              </a:rPr>
              <a:t>　　側面描寫，又稱間接描寫，是指通過</a:t>
            </a:r>
            <a:r>
              <a:rPr lang="zh-TW" altLang="en-US" sz="2800">
                <a:solidFill>
                  <a:srgbClr val="FF6600"/>
                </a:solidFill>
                <a:ea typeface="標楷體" pitchFamily="65" charset="-128"/>
              </a:rPr>
              <a:t>描寫</a:t>
            </a:r>
            <a:br>
              <a:rPr lang="zh-TW" altLang="en-US" sz="2800">
                <a:solidFill>
                  <a:srgbClr val="FF6600"/>
                </a:solidFill>
                <a:ea typeface="標楷體" pitchFamily="65" charset="-128"/>
              </a:rPr>
            </a:br>
            <a:r>
              <a:rPr lang="zh-TW" altLang="en-US" sz="2800">
                <a:solidFill>
                  <a:srgbClr val="FF6600"/>
                </a:solidFill>
                <a:ea typeface="標楷體" pitchFamily="65" charset="-128"/>
              </a:rPr>
              <a:t>四周的人</a:t>
            </a:r>
            <a:r>
              <a:rPr lang="zh-TW" altLang="en-US" sz="2800">
                <a:solidFill>
                  <a:srgbClr val="FF6600"/>
                </a:solidFill>
              </a:rPr>
              <a:t>、</a:t>
            </a:r>
            <a:r>
              <a:rPr lang="zh-TW" altLang="en-US" sz="2800">
                <a:solidFill>
                  <a:srgbClr val="FF6600"/>
                </a:solidFill>
                <a:ea typeface="標楷體" pitchFamily="65" charset="-128"/>
              </a:rPr>
              <a:t>物或環境</a:t>
            </a:r>
            <a:r>
              <a:rPr lang="zh-TW" altLang="en-US" sz="2800">
                <a:ea typeface="標楷體" pitchFamily="65" charset="-128"/>
              </a:rPr>
              <a:t>來烘托出描寫對象特徵的</a:t>
            </a:r>
            <a:br>
              <a:rPr lang="zh-TW" altLang="en-US" sz="2800">
                <a:ea typeface="標楷體" pitchFamily="65" charset="-128"/>
              </a:rPr>
            </a:br>
            <a:r>
              <a:rPr lang="zh-TW" altLang="en-US" sz="2800">
                <a:ea typeface="標楷體" pitchFamily="65" charset="-128"/>
              </a:rPr>
              <a:t>描寫方法</a:t>
            </a:r>
            <a:r>
              <a:rPr lang="zh-TW" altLang="en-US" sz="1800"/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20776F41-25F0-8072-0D7E-775528025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烘托事物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90480FE-57A2-E2C7-1875-12633404C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側面描寫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A1C89EA7-293E-9F1C-1D6F-6DA1DA67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D605DBF0-26CD-67D0-3FB8-F65C2183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graphicFrame>
        <p:nvGraphicFramePr>
          <p:cNvPr id="66633" name="Group 73">
            <a:extLst>
              <a:ext uri="{FF2B5EF4-FFF2-40B4-BE49-F238E27FC236}">
                <a16:creationId xmlns:a16="http://schemas.microsoft.com/office/drawing/2014/main" id="{1CFC334F-31FF-1FAF-A167-3EAA9FF6C2A0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755650" y="2492375"/>
          <a:ext cx="7702550" cy="1946275"/>
        </p:xfrm>
        <a:graphic>
          <a:graphicData uri="http://schemas.openxmlformats.org/drawingml/2006/table">
            <a:tbl>
              <a:tblPr/>
              <a:tblGrid>
                <a:gridCol w="385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以事物烘托事物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以人物烘托事物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90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即描寫某一事物時，不直接描寫該事物，而是通過描寫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其他事物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來凸顯描寫對象的特徵。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即描寫某一事物時，不直接描寫該事物，而是通過描寫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周圍人物的言行舉止或心理感受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，以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凸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顯描寫對象的特徵。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94" name="Picture 26">
            <a:extLst>
              <a:ext uri="{FF2B5EF4-FFF2-40B4-BE49-F238E27FC236}">
                <a16:creationId xmlns:a16="http://schemas.microsoft.com/office/drawing/2014/main" id="{2E62FAC7-4D33-2F85-31DB-07BE38EF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5" t="27560" r="16570" b="37978"/>
          <a:stretch>
            <a:fillRect/>
          </a:stretch>
        </p:blipFill>
        <p:spPr bwMode="auto">
          <a:xfrm>
            <a:off x="971550" y="2349500"/>
            <a:ext cx="4032250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D795D373-0261-5496-59CE-8C74B5B6A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C11823FD-0505-993F-2317-8EF38B0CA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719931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0">
                <a:latin typeface="Times New Roman" panose="02020603050405020304" pitchFamily="18" charset="0"/>
                <a:ea typeface="新細明體" panose="02020500000000000000" pitchFamily="18" charset="-120"/>
              </a:rPr>
              <a:t>1.</a:t>
            </a:r>
            <a:r>
              <a:rPr lang="en-US" altLang="zh-CN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zh-CN" altLang="en-US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請欣賞名篇朗讀</a:t>
            </a:r>
            <a:r>
              <a:rPr lang="en-US" altLang="zh-CN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CN" altLang="en-US" sz="2400" b="0" u="sng">
                <a:latin typeface="新細明體" panose="02020500000000000000" pitchFamily="18" charset="-120"/>
                <a:ea typeface="新細明體" panose="02020500000000000000" pitchFamily="18" charset="-120"/>
              </a:rPr>
              <a:t>老舍</a:t>
            </a:r>
            <a:r>
              <a:rPr lang="en-US" altLang="zh-CN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CN" altLang="en-US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在烈日和暴雨下</a:t>
            </a:r>
            <a:r>
              <a:rPr lang="en-US" altLang="zh-CN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213218B6-42E2-B4AA-E6CF-99FF9D17E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CFFA8DE0-259F-4416-9BA5-99D05C2F4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09595" name="AutoShape 27">
            <a:extLst>
              <a:ext uri="{FF2B5EF4-FFF2-40B4-BE49-F238E27FC236}">
                <a16:creationId xmlns:a16="http://schemas.microsoft.com/office/drawing/2014/main" id="{CE1D345D-527B-A65F-A779-B57ABD1BC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2978150"/>
            <a:ext cx="3090863" cy="2043113"/>
          </a:xfrm>
          <a:prstGeom prst="roundRect">
            <a:avLst>
              <a:gd name="adj" fmla="val 2528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作者簡介：</a:t>
            </a:r>
          </a:p>
          <a:p>
            <a:pPr eaLnBrk="1" hangingPunct="1">
              <a:defRPr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</a:t>
            </a:r>
            <a:r>
              <a:rPr lang="zh-CN" altLang="en-US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老舍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</a:t>
            </a:r>
            <a:r>
              <a:rPr lang="en-US" altLang="zh-CN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1899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CN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r>
              <a:rPr lang="en-US" altLang="zh-CN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日</a:t>
            </a:r>
            <a:r>
              <a:rPr lang="en-US" altLang="zh-CN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—1966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CN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8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r>
              <a:rPr lang="en-US" altLang="zh-CN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24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日），本名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舒慶春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，字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舍予</a:t>
            </a:r>
            <a:r>
              <a:rPr lang="zh-TW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中國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現代著名小說家、文學家、戲劇家。        </a:t>
            </a:r>
            <a:r>
              <a:rPr lang="zh-CN" altLang="zh-TW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CN" altLang="zh-TW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zh-CN" altLang="en-US" b="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zh-TW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本文選自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老舍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的小說</a:t>
            </a:r>
            <a:r>
              <a:rPr lang="en-US" altLang="zh-CN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駱駝祥子</a:t>
            </a:r>
            <a:r>
              <a:rPr lang="en-US" altLang="zh-CN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</p:txBody>
      </p:sp>
      <p:sp>
        <p:nvSpPr>
          <p:cNvPr id="26633" name="AutoShape 28">
            <a:hlinkClick r:id="rId5" action="ppaction://hlinksldjump"/>
            <a:extLst>
              <a:ext uri="{FF2B5EF4-FFF2-40B4-BE49-F238E27FC236}">
                <a16:creationId xmlns:a16="http://schemas.microsoft.com/office/drawing/2014/main" id="{79EB6BC7-0EE7-810E-24B5-72A19E4BB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  <p:pic>
        <p:nvPicPr>
          <p:cNvPr id="2" name="老舍-在烈日和暴雨下">
            <a:hlinkClick r:id="" action="ppaction://media"/>
            <a:extLst>
              <a:ext uri="{FF2B5EF4-FFF2-40B4-BE49-F238E27FC236}">
                <a16:creationId xmlns:a16="http://schemas.microsoft.com/office/drawing/2014/main" id="{86DEF578-0F7F-1BE3-6184-146F8B46D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2100" y="51571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9571" grpId="0"/>
      <p:bldP spid="1095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F0DE9FE-C4D3-10A6-C5BD-5C2F89009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8"/>
              </a:rPr>
              <a:t>側面描寫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EE366F2-72F4-51FC-A9B7-5A5FB59A3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18998DB0-91A5-9731-7B00-6E95A1B4A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2BBC4A9C-7678-A578-D5F2-35FAFF2FB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6734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>
                <a:latin typeface="新細明體" panose="02020500000000000000" pitchFamily="18" charset="-120"/>
              </a:rPr>
              <a:t> </a:t>
            </a:r>
            <a:r>
              <a:rPr lang="zh-TW" altLang="zh-CN" sz="1800" b="0">
                <a:solidFill>
                  <a:srgbClr val="CC0099"/>
                </a:solidFill>
              </a:rPr>
              <a:t> </a:t>
            </a:r>
            <a:r>
              <a:rPr lang="zh-CN" altLang="en-US" sz="2400">
                <a:latin typeface="新細明體" panose="02020500000000000000" pitchFamily="18" charset="-120"/>
              </a:rPr>
              <a:t>烘托人物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新細明體" panose="02020500000000000000" pitchFamily="18" charset="-120"/>
            </a:endParaRPr>
          </a:p>
        </p:txBody>
      </p:sp>
      <p:graphicFrame>
        <p:nvGraphicFramePr>
          <p:cNvPr id="106527" name="Group 31">
            <a:extLst>
              <a:ext uri="{FF2B5EF4-FFF2-40B4-BE49-F238E27FC236}">
                <a16:creationId xmlns:a16="http://schemas.microsoft.com/office/drawing/2014/main" id="{1697B3E2-62D3-543B-0768-3CE7C41D509B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755650" y="2492375"/>
          <a:ext cx="7702550" cy="1946275"/>
        </p:xfrm>
        <a:graphic>
          <a:graphicData uri="http://schemas.openxmlformats.org/drawingml/2006/table">
            <a:tbl>
              <a:tblPr/>
              <a:tblGrid>
                <a:gridCol w="385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以事物烘托人物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以人物烘托人物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90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即描寫人物時，不直接描寫該人物，而是通過描寫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人物所處的環境或四周的事物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來凸顯人物的特徵。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即描寫人物時，不直接描寫該人物，而是通過描寫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其他人物的言行舉止或心理感受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來凸顯描寫對象的特徵。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CA0B7CE-D173-C2F0-DE6E-5DB093FE4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79692C57-65A7-B842-08D7-9C0D87FC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4D00F079-5018-252B-FBA8-D32E74C44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16741" name="Text Box 5">
            <a:extLst>
              <a:ext uri="{FF2B5EF4-FFF2-40B4-BE49-F238E27FC236}">
                <a16:creationId xmlns:a16="http://schemas.microsoft.com/office/drawing/2014/main" id="{18100C75-AB9A-6C63-CEC2-FE883129C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57338"/>
            <a:ext cx="61912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0">
                <a:latin typeface="Times New Roman" panose="02020603050405020304" pitchFamily="18" charset="0"/>
                <a:ea typeface="新細明體" panose="02020500000000000000" pitchFamily="18" charset="-120"/>
              </a:rPr>
              <a:t>2.</a:t>
            </a:r>
            <a:r>
              <a:rPr lang="en-US" altLang="zh-CN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zh-CN" altLang="en-US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請欣賞名篇朗讀</a:t>
            </a:r>
            <a:r>
              <a:rPr lang="en-US" altLang="zh-CN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CN" altLang="en-US" sz="2400" b="0" u="sng">
                <a:latin typeface="新細明體" panose="02020500000000000000" pitchFamily="18" charset="-120"/>
                <a:ea typeface="新細明體" panose="02020500000000000000" pitchFamily="18" charset="-120"/>
              </a:rPr>
              <a:t>杜杜</a:t>
            </a:r>
            <a:r>
              <a:rPr lang="en-US" altLang="zh-CN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CN" altLang="en-US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補鞋匠</a:t>
            </a:r>
            <a:r>
              <a:rPr lang="en-US" altLang="zh-CN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</p:txBody>
      </p:sp>
      <p:sp>
        <p:nvSpPr>
          <p:cNvPr id="116743" name="AutoShape 7">
            <a:extLst>
              <a:ext uri="{FF2B5EF4-FFF2-40B4-BE49-F238E27FC236}">
                <a16:creationId xmlns:a16="http://schemas.microsoft.com/office/drawing/2014/main" id="{188C26C3-7ECA-4F97-F9EA-DDC219FF1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781300"/>
            <a:ext cx="3095625" cy="2322513"/>
          </a:xfrm>
          <a:prstGeom prst="roundRect">
            <a:avLst>
              <a:gd name="adj" fmla="val 2528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作者簡介：</a:t>
            </a:r>
          </a:p>
          <a:p>
            <a:pPr eaLnBrk="1" hangingPunct="1">
              <a:defRPr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杜杜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</a:t>
            </a:r>
            <a:r>
              <a:rPr lang="en-US" altLang="zh-CN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1948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CN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），本名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何國道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香港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作家。生於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上海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，祖籍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江蘇</a:t>
            </a:r>
            <a:r>
              <a:rPr lang="zh-CN" altLang="en-US" sz="500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CN" altLang="en-US" sz="500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揚州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。從事教育工作多年，業餘替報章雜誌撰寫隨筆、散文。先後出任多屆香港青年文學獎評判。現居</a:t>
            </a:r>
            <a:r>
              <a:rPr lang="zh-CN" altLang="en-US" b="0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美國</a:t>
            </a:r>
            <a:r>
              <a:rPr lang="zh-CN" altLang="en-US" b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</p:txBody>
      </p:sp>
      <p:pic>
        <p:nvPicPr>
          <p:cNvPr id="116744" name="Picture 8">
            <a:extLst>
              <a:ext uri="{FF2B5EF4-FFF2-40B4-BE49-F238E27FC236}">
                <a16:creationId xmlns:a16="http://schemas.microsoft.com/office/drawing/2014/main" id="{9CCA1913-A2D5-2F5B-3F4A-3843E2A0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 t="23416" r="48323" b="45073"/>
          <a:stretch>
            <a:fillRect/>
          </a:stretch>
        </p:blipFill>
        <p:spPr bwMode="auto">
          <a:xfrm>
            <a:off x="900113" y="2349500"/>
            <a:ext cx="40322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9705" name="AutoShape 9">
            <a:hlinkClick r:id="rId5" action="ppaction://hlinksldjump"/>
            <a:extLst>
              <a:ext uri="{FF2B5EF4-FFF2-40B4-BE49-F238E27FC236}">
                <a16:creationId xmlns:a16="http://schemas.microsoft.com/office/drawing/2014/main" id="{04FBA3CD-E6A4-63C1-81D8-C9C188F21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  <p:pic>
        <p:nvPicPr>
          <p:cNvPr id="2" name="杜杜-補鞋匠">
            <a:hlinkClick r:id="" action="ppaction://media"/>
            <a:extLst>
              <a:ext uri="{FF2B5EF4-FFF2-40B4-BE49-F238E27FC236}">
                <a16:creationId xmlns:a16="http://schemas.microsoft.com/office/drawing/2014/main" id="{710C05C5-95F2-E1CE-79C5-D5C4BFFCC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4088" y="51571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6741" grpId="0"/>
      <p:bldP spid="1167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7F54439-5EB1-D949-B16A-577A4CD6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  街巷的老店鋪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1870D874-E6DA-139C-78F4-50EC815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D2FC7D-C494-6F48-9B23-0084EB32A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8"/>
              </a:rPr>
              <a:t>題目點撥</a:t>
            </a:r>
            <a:endParaRPr lang="zh-TW" altLang="en-US" b="0">
              <a:ea typeface="標楷體" panose="03000509000000000000" pitchFamily="65" charset="-128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B64EBE16-6411-C750-3DD8-DFDE664E7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75782" name="AutoShape 6">
            <a:extLst>
              <a:ext uri="{FF2B5EF4-FFF2-40B4-BE49-F238E27FC236}">
                <a16:creationId xmlns:a16="http://schemas.microsoft.com/office/drawing/2014/main" id="{32812E71-144B-76F0-9FFC-9411AAC0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83" name="AutoShape 7">
            <a:extLst>
              <a:ext uri="{FF2B5EF4-FFF2-40B4-BE49-F238E27FC236}">
                <a16:creationId xmlns:a16="http://schemas.microsoft.com/office/drawing/2014/main" id="{5A84323D-F9BB-5A57-F31D-14CF7D9645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84" name="Text Box 8">
            <a:extLst>
              <a:ext uri="{FF2B5EF4-FFF2-40B4-BE49-F238E27FC236}">
                <a16:creationId xmlns:a16="http://schemas.microsoft.com/office/drawing/2014/main" id="{421ADD24-F568-1809-CC34-4BE4417E6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找出關鍵字詞：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老店鋪</a:t>
            </a: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CD83BAC3-8A9A-4DFE-EB1A-089403632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內容</a:t>
            </a:r>
          </a:p>
        </p:txBody>
      </p:sp>
      <p:sp>
        <p:nvSpPr>
          <p:cNvPr id="75786" name="Oval 10">
            <a:extLst>
              <a:ext uri="{FF2B5EF4-FFF2-40B4-BE49-F238E27FC236}">
                <a16:creationId xmlns:a16="http://schemas.microsoft.com/office/drawing/2014/main" id="{B84F2F41-8503-B512-AE87-F45BDEFB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2600325"/>
            <a:ext cx="1006475" cy="5048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87" name="AutoShape 11">
            <a:extLst>
              <a:ext uri="{FF2B5EF4-FFF2-40B4-BE49-F238E27FC236}">
                <a16:creationId xmlns:a16="http://schemas.microsoft.com/office/drawing/2014/main" id="{468F95C5-1975-EE3E-A31E-23ACB1C0AB91}"/>
              </a:ext>
            </a:extLst>
          </p:cNvPr>
          <p:cNvSpPr>
            <a:spLocks/>
          </p:cNvSpPr>
          <p:nvPr/>
        </p:nvSpPr>
        <p:spPr bwMode="auto">
          <a:xfrm>
            <a:off x="3924300" y="1484313"/>
            <a:ext cx="503238" cy="3960812"/>
          </a:xfrm>
          <a:prstGeom prst="leftBrace">
            <a:avLst>
              <a:gd name="adj1" fmla="val 65589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90" name="Text Box 14">
            <a:extLst>
              <a:ext uri="{FF2B5EF4-FFF2-40B4-BE49-F238E27FC236}">
                <a16:creationId xmlns:a16="http://schemas.microsoft.com/office/drawing/2014/main" id="{4E123C3B-C90E-1202-AC94-415C5FE3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1196975"/>
            <a:ext cx="4319588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舊式涼茶店的裝潢：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簡單？標新立異？古舊</a:t>
            </a:r>
            <a:r>
              <a:rPr kumimoji="0" lang="en-US" altLang="zh-CN" sz="2000" b="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</a:p>
          <a:p>
            <a:pPr eaLnBrk="1" hangingPunct="1">
              <a:spcBef>
                <a:spcPts val="288"/>
              </a:spcBef>
              <a:buFontTx/>
              <a:buNone/>
            </a:pPr>
            <a:endParaRPr kumimoji="0" lang="en-US" altLang="zh-CN" sz="8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舊式涼茶店出品的品質：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貨真價實？可圈可點？華而不實</a:t>
            </a:r>
            <a:r>
              <a:rPr kumimoji="0" lang="en-US" altLang="zh-TW" sz="2000" b="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TW" sz="8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涼茶店老闆的待客之道：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熱情？冷淡？不茍言笑</a:t>
            </a:r>
            <a:r>
              <a:rPr kumimoji="0" lang="en-US" altLang="zh-TW" sz="2000" b="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8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文中適用的感官描寫：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視覺描寫？味覺描寫？聽覺描寫</a:t>
            </a:r>
            <a:r>
              <a:rPr kumimoji="0" lang="en-US" altLang="zh-TW" sz="2000" b="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TW" sz="8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文章適用的側面描寫：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ea typeface="標楷體" panose="03000509000000000000" pitchFamily="65" charset="-128"/>
              </a:rPr>
              <a:t>以人襯物？以物襯物？以物襯人</a:t>
            </a:r>
            <a:r>
              <a:rPr kumimoji="0" lang="en-US" altLang="zh-TW" sz="2000" b="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 b="0">
              <a:ea typeface="標楷體" panose="03000509000000000000" pitchFamily="65" charset="-128"/>
            </a:endParaRPr>
          </a:p>
        </p:txBody>
      </p:sp>
      <p:sp>
        <p:nvSpPr>
          <p:cNvPr id="30733" name="Rectangle 15">
            <a:extLst>
              <a:ext uri="{FF2B5EF4-FFF2-40B4-BE49-F238E27FC236}">
                <a16:creationId xmlns:a16="http://schemas.microsoft.com/office/drawing/2014/main" id="{F9FB4B3E-2905-ABD8-5C24-91ECE90F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66</a:t>
            </a:r>
            <a:endParaRPr lang="zh-CN" altLang="en-US" sz="2000" b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4" grpId="0"/>
      <p:bldP spid="75785" grpId="0"/>
      <p:bldP spid="757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135EA7A-7956-B83D-AF20-9341246CB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 熟悉的身影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FFB4F78B-039F-64A6-B50C-F04FC508E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1191771-0CC5-256E-4ED6-5DC654B6F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8"/>
              </a:rPr>
              <a:t>題目點撥</a:t>
            </a:r>
            <a:endParaRPr lang="zh-TW" altLang="en-US" b="0">
              <a:ea typeface="標楷體" panose="03000509000000000000" pitchFamily="65" charset="-128"/>
            </a:endParaRPr>
          </a:p>
        </p:txBody>
      </p:sp>
      <p:sp>
        <p:nvSpPr>
          <p:cNvPr id="76806" name="AutoShape 6">
            <a:extLst>
              <a:ext uri="{FF2B5EF4-FFF2-40B4-BE49-F238E27FC236}">
                <a16:creationId xmlns:a16="http://schemas.microsoft.com/office/drawing/2014/main" id="{A2023410-D589-D648-AD9E-C32F25F2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E183CB31-D230-7602-8C3F-4F94EDEE5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 b="0">
                <a:latin typeface="標楷體" panose="03000509000000000000" pitchFamily="65" charset="-128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latin typeface="標楷體" panose="03000509000000000000" pitchFamily="65" charset="-128"/>
                <a:ea typeface="標楷體" panose="03000509000000000000" pitchFamily="65" charset="-128"/>
              </a:rPr>
              <a:t>找出關鍵字詞：</a:t>
            </a:r>
            <a:r>
              <a:rPr lang="zh-CN" altLang="en-US" sz="2400" b="0">
                <a:latin typeface="標楷體" panose="03000509000000000000" pitchFamily="65" charset="-128"/>
                <a:ea typeface="標楷體" panose="03000509000000000000" pitchFamily="65" charset="-128"/>
              </a:rPr>
              <a:t>身影</a:t>
            </a:r>
            <a:endParaRPr lang="en-US" altLang="zh-CN" sz="2400" b="0">
              <a:latin typeface="標楷體" panose="03000509000000000000" pitchFamily="65" charset="-128"/>
              <a:ea typeface="標楷體" panose="03000509000000000000" pitchFamily="65" charset="-128"/>
            </a:endParaRPr>
          </a:p>
        </p:txBody>
      </p:sp>
      <p:sp>
        <p:nvSpPr>
          <p:cNvPr id="76808" name="AutoShape 8">
            <a:extLst>
              <a:ext uri="{FF2B5EF4-FFF2-40B4-BE49-F238E27FC236}">
                <a16:creationId xmlns:a16="http://schemas.microsoft.com/office/drawing/2014/main" id="{14053623-3555-678F-A817-B6309DBBDE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8B08CCF6-7943-F41D-E6AE-14097D88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 b="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內容（請填充完整）</a:t>
            </a:r>
          </a:p>
        </p:txBody>
      </p:sp>
      <p:sp>
        <p:nvSpPr>
          <p:cNvPr id="76810" name="Oval 10">
            <a:extLst>
              <a:ext uri="{FF2B5EF4-FFF2-40B4-BE49-F238E27FC236}">
                <a16:creationId xmlns:a16="http://schemas.microsoft.com/office/drawing/2014/main" id="{AEF764A7-DC86-4AE9-4C05-04513E96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2536825"/>
            <a:ext cx="720725" cy="50323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6811" name="AutoShape 11">
            <a:extLst>
              <a:ext uri="{FF2B5EF4-FFF2-40B4-BE49-F238E27FC236}">
                <a16:creationId xmlns:a16="http://schemas.microsoft.com/office/drawing/2014/main" id="{410F4C0F-D34F-6C33-AB26-3EAABD71846C}"/>
              </a:ext>
            </a:extLst>
          </p:cNvPr>
          <p:cNvSpPr>
            <a:spLocks/>
          </p:cNvSpPr>
          <p:nvPr/>
        </p:nvSpPr>
        <p:spPr bwMode="auto">
          <a:xfrm>
            <a:off x="3995738" y="1341438"/>
            <a:ext cx="360362" cy="4392612"/>
          </a:xfrm>
          <a:prstGeom prst="leftBrace">
            <a:avLst>
              <a:gd name="adj1" fmla="val 101579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34C1A6BB-5035-542F-8AD8-817809F1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125538"/>
            <a:ext cx="431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u="sng">
                <a:latin typeface="Verdana" panose="020B0604030504040204" pitchFamily="34" charset="0"/>
              </a:rPr>
              <a:t>強哥</a:t>
            </a:r>
            <a:r>
              <a:rPr kumimoji="0" lang="zh-TW" altLang="en-US" sz="2000">
                <a:latin typeface="Verdana" panose="020B0604030504040204" pitchFamily="34" charset="0"/>
              </a:rPr>
              <a:t>的身影讓我難忘的原因：</a:t>
            </a:r>
            <a:endParaRPr kumimoji="0" lang="zh-CN" altLang="en-US" sz="2000">
              <a:latin typeface="Verdana" panose="020B0604030504040204" pitchFamily="34" charset="0"/>
            </a:endParaRPr>
          </a:p>
        </p:txBody>
      </p:sp>
      <p:sp>
        <p:nvSpPr>
          <p:cNvPr id="76817" name="Line 17">
            <a:extLst>
              <a:ext uri="{FF2B5EF4-FFF2-40B4-BE49-F238E27FC236}">
                <a16:creationId xmlns:a16="http://schemas.microsoft.com/office/drawing/2014/main" id="{B6DAEDAE-7283-BA65-44D6-92B48661E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601913"/>
            <a:ext cx="345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6818" name="Line 18">
            <a:extLst>
              <a:ext uri="{FF2B5EF4-FFF2-40B4-BE49-F238E27FC236}">
                <a16:creationId xmlns:a16="http://schemas.microsoft.com/office/drawing/2014/main" id="{9AC4763B-7977-A081-1B2A-345ECAEFE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809750"/>
            <a:ext cx="345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6819" name="Line 19">
            <a:extLst>
              <a:ext uri="{FF2B5EF4-FFF2-40B4-BE49-F238E27FC236}">
                <a16:creationId xmlns:a16="http://schemas.microsoft.com/office/drawing/2014/main" id="{D55E1B6D-0C77-0689-1549-7EE2D65A4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394075"/>
            <a:ext cx="345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1759" name="Rectangle 21">
            <a:extLst>
              <a:ext uri="{FF2B5EF4-FFF2-40B4-BE49-F238E27FC236}">
                <a16:creationId xmlns:a16="http://schemas.microsoft.com/office/drawing/2014/main" id="{FAFB30AE-1BFE-45BE-0CB5-9EA98BDF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23190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68</a:t>
            </a:r>
            <a:endParaRPr lang="zh-CN" altLang="en-US" sz="2000" b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76822" name="Text Box 22">
            <a:extLst>
              <a:ext uri="{FF2B5EF4-FFF2-40B4-BE49-F238E27FC236}">
                <a16:creationId xmlns:a16="http://schemas.microsoft.com/office/drawing/2014/main" id="{7A18E54A-11B7-027C-28C9-DA7ACB52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873250"/>
            <a:ext cx="431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u="sng">
                <a:latin typeface="Verdana" panose="020B0604030504040204" pitchFamily="34" charset="0"/>
              </a:rPr>
              <a:t>強哥</a:t>
            </a:r>
            <a:r>
              <a:rPr kumimoji="0" lang="zh-TW" altLang="en-US" sz="2000">
                <a:latin typeface="Verdana" panose="020B0604030504040204" pitchFamily="34" charset="0"/>
              </a:rPr>
              <a:t>的外型特點：</a:t>
            </a:r>
            <a:endParaRPr kumimoji="0" lang="zh-CN" altLang="en-US" sz="2000">
              <a:latin typeface="Verdana" panose="020B0604030504040204" pitchFamily="34" charset="0"/>
            </a:endParaRPr>
          </a:p>
        </p:txBody>
      </p:sp>
      <p:sp>
        <p:nvSpPr>
          <p:cNvPr id="76823" name="Text Box 23">
            <a:extLst>
              <a:ext uri="{FF2B5EF4-FFF2-40B4-BE49-F238E27FC236}">
                <a16:creationId xmlns:a16="http://schemas.microsoft.com/office/drawing/2014/main" id="{B729BCE0-F268-97D5-23DC-A082C859C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646363"/>
            <a:ext cx="431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游泳池的環境：</a:t>
            </a:r>
            <a:endParaRPr kumimoji="0" lang="zh-CN" altLang="en-US" sz="2000">
              <a:latin typeface="Verdana" panose="020B0604030504040204" pitchFamily="34" charset="0"/>
            </a:endParaRPr>
          </a:p>
        </p:txBody>
      </p:sp>
      <p:sp>
        <p:nvSpPr>
          <p:cNvPr id="76824" name="Text Box 24">
            <a:extLst>
              <a:ext uri="{FF2B5EF4-FFF2-40B4-BE49-F238E27FC236}">
                <a16:creationId xmlns:a16="http://schemas.microsoft.com/office/drawing/2014/main" id="{3038CB24-72F4-87FD-46F8-E11181D72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451225"/>
            <a:ext cx="431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u="sng">
                <a:latin typeface="Verdana" panose="020B0604030504040204" pitchFamily="34" charset="0"/>
              </a:rPr>
              <a:t>強哥</a:t>
            </a:r>
            <a:r>
              <a:rPr kumimoji="0" lang="zh-TW" altLang="en-US" sz="2000">
                <a:latin typeface="Verdana" panose="020B0604030504040204" pitchFamily="34" charset="0"/>
              </a:rPr>
              <a:t>處理突發情況時的表現：</a:t>
            </a:r>
            <a:endParaRPr kumimoji="0" lang="zh-CN" altLang="en-US" sz="2000">
              <a:latin typeface="Verdana" panose="020B0604030504040204" pitchFamily="34" charset="0"/>
            </a:endParaRPr>
          </a:p>
        </p:txBody>
      </p:sp>
      <p:sp>
        <p:nvSpPr>
          <p:cNvPr id="76825" name="Line 25">
            <a:extLst>
              <a:ext uri="{FF2B5EF4-FFF2-40B4-BE49-F238E27FC236}">
                <a16:creationId xmlns:a16="http://schemas.microsoft.com/office/drawing/2014/main" id="{BAD6FDC3-8F24-4EA0-D12F-C9E194D11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186238"/>
            <a:ext cx="345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6826" name="Text Box 26">
            <a:extLst>
              <a:ext uri="{FF2B5EF4-FFF2-40B4-BE49-F238E27FC236}">
                <a16:creationId xmlns:a16="http://schemas.microsoft.com/office/drawing/2014/main" id="{608ED436-5506-75BC-3982-6D3D87818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229100"/>
            <a:ext cx="431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文章適用的感官描寫：</a:t>
            </a:r>
            <a:endParaRPr kumimoji="0" lang="zh-CN" altLang="en-US" sz="2000">
              <a:latin typeface="Verdana" panose="020B0604030504040204" pitchFamily="34" charset="0"/>
            </a:endParaRPr>
          </a:p>
        </p:txBody>
      </p:sp>
      <p:sp>
        <p:nvSpPr>
          <p:cNvPr id="76827" name="Line 27">
            <a:extLst>
              <a:ext uri="{FF2B5EF4-FFF2-40B4-BE49-F238E27FC236}">
                <a16:creationId xmlns:a16="http://schemas.microsoft.com/office/drawing/2014/main" id="{E5662120-D77C-D7AA-39F4-32C9F1F5E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013325"/>
            <a:ext cx="345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6828" name="Text Box 28">
            <a:extLst>
              <a:ext uri="{FF2B5EF4-FFF2-40B4-BE49-F238E27FC236}">
                <a16:creationId xmlns:a16="http://schemas.microsoft.com/office/drawing/2014/main" id="{66314882-A18D-12AC-3D24-BB20D46E8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084763"/>
            <a:ext cx="431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文章適用的側面描寫：</a:t>
            </a:r>
            <a:endParaRPr kumimoji="0" lang="zh-CN" altLang="en-US" sz="2000">
              <a:latin typeface="Verdana" panose="020B0604030504040204" pitchFamily="34" charset="0"/>
            </a:endParaRPr>
          </a:p>
        </p:txBody>
      </p:sp>
      <p:sp>
        <p:nvSpPr>
          <p:cNvPr id="76829" name="Line 29">
            <a:extLst>
              <a:ext uri="{FF2B5EF4-FFF2-40B4-BE49-F238E27FC236}">
                <a16:creationId xmlns:a16="http://schemas.microsoft.com/office/drawing/2014/main" id="{28AACC32-B2A2-96C6-4DC6-CAE478163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776913"/>
            <a:ext cx="345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1768" name="Text Box 30">
            <a:extLst>
              <a:ext uri="{FF2B5EF4-FFF2-40B4-BE49-F238E27FC236}">
                <a16:creationId xmlns:a16="http://schemas.microsoft.com/office/drawing/2014/main" id="{72E7E472-5AC3-5B28-7E0B-79E666D4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7" grpId="0"/>
      <p:bldP spid="76809" grpId="0"/>
      <p:bldP spid="76816" grpId="0"/>
      <p:bldP spid="76822" grpId="0"/>
      <p:bldP spid="76823" grpId="0"/>
      <p:bldP spid="76824" grpId="0"/>
      <p:bldP spid="76826" grpId="0"/>
      <p:bldP spid="768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E9371207-E5C3-F1A4-C945-7BA85044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ACC8E8E7-593A-1E0B-C022-0FF164AAF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6148" name="Rectangle 12">
            <a:extLst>
              <a:ext uri="{FF2B5EF4-FFF2-40B4-BE49-F238E27FC236}">
                <a16:creationId xmlns:a16="http://schemas.microsoft.com/office/drawing/2014/main" id="{807CBB6A-4C57-5964-C81F-E43058179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81075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itchFamily="65" charset="-128"/>
            </a:endParaRPr>
          </a:p>
        </p:txBody>
      </p:sp>
      <p:sp>
        <p:nvSpPr>
          <p:cNvPr id="6149" name="Text Box 13">
            <a:extLst>
              <a:ext uri="{FF2B5EF4-FFF2-40B4-BE49-F238E27FC236}">
                <a16:creationId xmlns:a16="http://schemas.microsoft.com/office/drawing/2014/main" id="{F120DD05-0C03-AB0B-6F36-56A22D348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756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新細明體" panose="02020500000000000000" pitchFamily="18" charset="-120"/>
              </a:rPr>
              <a:t>1. </a:t>
            </a:r>
            <a:r>
              <a:rPr lang="zh-TW" altLang="en-US" sz="2400" b="0">
                <a:latin typeface="新細明體" panose="02020500000000000000" pitchFamily="18" charset="-120"/>
              </a:rPr>
              <a:t>根據以下提示並結合生活經驗完成填空。</a:t>
            </a:r>
          </a:p>
        </p:txBody>
      </p:sp>
      <p:sp>
        <p:nvSpPr>
          <p:cNvPr id="6150" name="AutoShape 28">
            <a:extLst>
              <a:ext uri="{FF2B5EF4-FFF2-40B4-BE49-F238E27FC236}">
                <a16:creationId xmlns:a16="http://schemas.microsoft.com/office/drawing/2014/main" id="{7B610696-B0C4-92DC-EAD8-C3267D8B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276475"/>
            <a:ext cx="3024187" cy="3311525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19050" algn="ctr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0">
                <a:solidFill>
                  <a:srgbClr val="00CC66"/>
                </a:solidFill>
                <a:ea typeface="標楷體" pitchFamily="65" charset="-128"/>
              </a:rPr>
              <a:t>展示的物品</a:t>
            </a:r>
            <a:endParaRPr kumimoji="0" lang="zh-TW" altLang="en-US" sz="3600" b="0">
              <a:solidFill>
                <a:srgbClr val="00CC66"/>
              </a:solidFill>
              <a:ea typeface="標楷體" pitchFamily="65" charset="-128"/>
            </a:endParaRPr>
          </a:p>
        </p:txBody>
      </p:sp>
      <p:sp>
        <p:nvSpPr>
          <p:cNvPr id="6151" name="Rectangle 31">
            <a:extLst>
              <a:ext uri="{FF2B5EF4-FFF2-40B4-BE49-F238E27FC236}">
                <a16:creationId xmlns:a16="http://schemas.microsoft.com/office/drawing/2014/main" id="{47A394C1-7BD5-F984-79B8-81DFBBAB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16338"/>
            <a:ext cx="1152525" cy="360362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152" name="AutoShape 32">
            <a:extLst>
              <a:ext uri="{FF2B5EF4-FFF2-40B4-BE49-F238E27FC236}">
                <a16:creationId xmlns:a16="http://schemas.microsoft.com/office/drawing/2014/main" id="{B1E656C8-598A-E1DE-F8EB-D2485CD0E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278063"/>
            <a:ext cx="3240088" cy="3311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algn="ctr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視覺：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聽覺：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/>
              <a:t>觸覺：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/>
              <a:t>味覺：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/>
              <a:t>嗅覺：</a:t>
            </a:r>
          </a:p>
        </p:txBody>
      </p:sp>
      <p:sp>
        <p:nvSpPr>
          <p:cNvPr id="6153" name="Line 33">
            <a:extLst>
              <a:ext uri="{FF2B5EF4-FFF2-40B4-BE49-F238E27FC236}">
                <a16:creationId xmlns:a16="http://schemas.microsoft.com/office/drawing/2014/main" id="{159B0613-7167-2A3A-D3C9-E6871F4BE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068638"/>
            <a:ext cx="22336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4" name="Line 34">
            <a:extLst>
              <a:ext uri="{FF2B5EF4-FFF2-40B4-BE49-F238E27FC236}">
                <a16:creationId xmlns:a16="http://schemas.microsoft.com/office/drawing/2014/main" id="{7136552A-DBFB-3F35-0A6F-5E6367E75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573463"/>
            <a:ext cx="22336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5" name="Line 35">
            <a:extLst>
              <a:ext uri="{FF2B5EF4-FFF2-40B4-BE49-F238E27FC236}">
                <a16:creationId xmlns:a16="http://schemas.microsoft.com/office/drawing/2014/main" id="{AFC5844B-1DCE-56AA-D18A-6313BAA98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076700"/>
            <a:ext cx="22336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6" name="Line 36">
            <a:extLst>
              <a:ext uri="{FF2B5EF4-FFF2-40B4-BE49-F238E27FC236}">
                <a16:creationId xmlns:a16="http://schemas.microsoft.com/office/drawing/2014/main" id="{90817714-B3CE-8416-FC56-00C7D0BA1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652963"/>
            <a:ext cx="22336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7" name="Line 37">
            <a:extLst>
              <a:ext uri="{FF2B5EF4-FFF2-40B4-BE49-F238E27FC236}">
                <a16:creationId xmlns:a16="http://schemas.microsoft.com/office/drawing/2014/main" id="{FEF40DC0-9A92-4974-DC4D-C6132FB7E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229225"/>
            <a:ext cx="22336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158" name="圖片 2">
            <a:extLst>
              <a:ext uri="{FF2B5EF4-FFF2-40B4-BE49-F238E27FC236}">
                <a16:creationId xmlns:a16="http://schemas.microsoft.com/office/drawing/2014/main" id="{32BDC2B5-E0E4-26F9-1047-220CCBD1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490788"/>
            <a:ext cx="25622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B9E975CB-9B1E-8A1A-B162-04F72FD99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268413"/>
            <a:ext cx="4464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感官描寫</a:t>
            </a: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E6652F54-70DC-E06D-9310-B4DC30B4C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6924C145-8C3A-D9C6-AA7E-1A97F0C9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48CC0BDB-CCC7-0808-5E1A-004B37A8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08275"/>
            <a:ext cx="79216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0">
                <a:latin typeface="標楷體" pitchFamily="65" charset="-128"/>
                <a:ea typeface="標楷體" pitchFamily="65" charset="-128"/>
              </a:rPr>
              <a:t>    </a:t>
            </a:r>
            <a:r>
              <a:rPr lang="zh-CN" altLang="zh-TW" sz="2800" b="0">
                <a:latin typeface="標楷體" pitchFamily="65" charset="-128"/>
                <a:ea typeface="標楷體" pitchFamily="65" charset="-128"/>
              </a:rPr>
              <a:t> </a:t>
            </a:r>
            <a:r>
              <a:rPr lang="zh-CN" altLang="en-US" sz="2800">
                <a:latin typeface="標楷體" pitchFamily="65" charset="-128"/>
                <a:ea typeface="標楷體" pitchFamily="65" charset="-128"/>
              </a:rPr>
              <a:t>感官描寫，就是以人的「五感」，即以</a:t>
            </a:r>
            <a:r>
              <a:rPr lang="zh-CN" altLang="en-US" sz="28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視覺</a:t>
            </a:r>
            <a:r>
              <a:rPr lang="zh-CN" altLang="en-US" sz="2800">
                <a:latin typeface="標楷體" pitchFamily="65" charset="-128"/>
                <a:ea typeface="標楷體" pitchFamily="65" charset="-128"/>
              </a:rPr>
              <a:t>、</a:t>
            </a:r>
            <a:r>
              <a:rPr lang="zh-CN" altLang="en-US" sz="28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聽覺</a:t>
            </a:r>
            <a:r>
              <a:rPr lang="zh-CN" altLang="en-US" sz="2800">
                <a:latin typeface="標楷體" pitchFamily="65" charset="-128"/>
                <a:ea typeface="標楷體" pitchFamily="65" charset="-128"/>
              </a:rPr>
              <a:t>、</a:t>
            </a:r>
            <a:r>
              <a:rPr lang="zh-CN" altLang="en-US" sz="28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味覺</a:t>
            </a:r>
            <a:r>
              <a:rPr lang="zh-CN" altLang="en-US" sz="2800">
                <a:latin typeface="標楷體" pitchFamily="65" charset="-128"/>
                <a:ea typeface="標楷體" pitchFamily="65" charset="-128"/>
              </a:rPr>
              <a:t>和</a:t>
            </a:r>
            <a:r>
              <a:rPr lang="zh-CN" altLang="en-US" sz="28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觸覺</a:t>
            </a:r>
            <a:r>
              <a:rPr lang="zh-CN" altLang="en-US" sz="2800">
                <a:latin typeface="標楷體" pitchFamily="65" charset="-128"/>
                <a:ea typeface="標楷體" pitchFamily="65" charset="-128"/>
              </a:rPr>
              <a:t>去描寫事物，使描寫對象的特點變得具體、生動。</a:t>
            </a:r>
          </a:p>
        </p:txBody>
      </p:sp>
      <p:sp>
        <p:nvSpPr>
          <p:cNvPr id="77836" name="Text Box 12">
            <a:extLst>
              <a:ext uri="{FF2B5EF4-FFF2-40B4-BE49-F238E27FC236}">
                <a16:creationId xmlns:a16="http://schemas.microsoft.com/office/drawing/2014/main" id="{B39488E9-B264-FE48-89C1-E35CB97C5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781300"/>
            <a:ext cx="1584325" cy="3921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77837" name="Line 13">
            <a:extLst>
              <a:ext uri="{FF2B5EF4-FFF2-40B4-BE49-F238E27FC236}">
                <a16:creationId xmlns:a16="http://schemas.microsoft.com/office/drawing/2014/main" id="{251F5E0C-9DD4-EFD5-6139-4EB76A48F2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2420938"/>
            <a:ext cx="719137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38" name="Text Box 14">
            <a:extLst>
              <a:ext uri="{FF2B5EF4-FFF2-40B4-BE49-F238E27FC236}">
                <a16:creationId xmlns:a16="http://schemas.microsoft.com/office/drawing/2014/main" id="{C4B2C7E7-818B-31F9-F980-3C163BC01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341438"/>
            <a:ext cx="4968875" cy="11874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ea typeface="標楷體" pitchFamily="65" charset="-128"/>
              </a:rPr>
              <a:t>根據描寫對象的特質，選擇不同的感官進行詳細描寫，以凸顯對象的個性特徵。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6" grpId="0" animBg="1"/>
      <p:bldP spid="778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3E276813-9894-62DB-4D13-2FFF298F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709738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視覺描寫</a:t>
            </a:r>
          </a:p>
        </p:txBody>
      </p:sp>
      <p:sp>
        <p:nvSpPr>
          <p:cNvPr id="10243" name="Rectangle 8">
            <a:extLst>
              <a:ext uri="{FF2B5EF4-FFF2-40B4-BE49-F238E27FC236}">
                <a16:creationId xmlns:a16="http://schemas.microsoft.com/office/drawing/2014/main" id="{E74F725A-D25F-352F-5F00-5FECE902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感官描寫</a:t>
            </a:r>
          </a:p>
        </p:txBody>
      </p:sp>
      <p:sp>
        <p:nvSpPr>
          <p:cNvPr id="10244" name="Text Box 9">
            <a:extLst>
              <a:ext uri="{FF2B5EF4-FFF2-40B4-BE49-F238E27FC236}">
                <a16:creationId xmlns:a16="http://schemas.microsoft.com/office/drawing/2014/main" id="{9AD7CCB0-6AE5-7886-BB71-4B2688832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0245" name="Text Box 10">
            <a:extLst>
              <a:ext uri="{FF2B5EF4-FFF2-40B4-BE49-F238E27FC236}">
                <a16:creationId xmlns:a16="http://schemas.microsoft.com/office/drawing/2014/main" id="{CA7335BF-D5FA-8BDF-4225-26CEC860E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55313" name="AutoShape 17">
            <a:extLst>
              <a:ext uri="{FF2B5EF4-FFF2-40B4-BE49-F238E27FC236}">
                <a16:creationId xmlns:a16="http://schemas.microsoft.com/office/drawing/2014/main" id="{060136A1-1739-1FE7-378B-1E3D804F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3170238"/>
            <a:ext cx="2954337" cy="4159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ea typeface="MS PMincho" panose="02020600040205080304" pitchFamily="18" charset="-128"/>
              </a:rPr>
              <a:t>1. </a:t>
            </a:r>
            <a:r>
              <a:rPr lang="zh-CN" altLang="en-US" sz="1800">
                <a:ea typeface="MS PMincho" panose="02020600040205080304" pitchFamily="18" charset="-128"/>
              </a:rPr>
              <a:t>描寫靜止的事物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  <p:sp>
        <p:nvSpPr>
          <p:cNvPr id="55314" name="AutoShape 18">
            <a:extLst>
              <a:ext uri="{FF2B5EF4-FFF2-40B4-BE49-F238E27FC236}">
                <a16:creationId xmlns:a16="http://schemas.microsoft.com/office/drawing/2014/main" id="{9234D0C5-6168-E656-599C-9C040CF70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4035425"/>
            <a:ext cx="2954338" cy="4159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ea typeface="MS PMincho" panose="02020600040205080304" pitchFamily="18" charset="-128"/>
              </a:rPr>
              <a:t>2. </a:t>
            </a:r>
            <a:r>
              <a:rPr lang="zh-CN" altLang="en-US" sz="1800">
                <a:ea typeface="MS PMincho" panose="02020600040205080304" pitchFamily="18" charset="-128"/>
              </a:rPr>
              <a:t>描寫動態的事物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  <p:sp>
        <p:nvSpPr>
          <p:cNvPr id="55315" name="AutoShape 19">
            <a:extLst>
              <a:ext uri="{FF2B5EF4-FFF2-40B4-BE49-F238E27FC236}">
                <a16:creationId xmlns:a16="http://schemas.microsoft.com/office/drawing/2014/main" id="{CCE41179-676D-8AA6-CFB1-4FCBC6A56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4899025"/>
            <a:ext cx="2957512" cy="4159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3366FF"/>
            </a:solidFill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ea typeface="MS PMincho" panose="02020600040205080304" pitchFamily="18" charset="-128"/>
              </a:rPr>
              <a:t>3. </a:t>
            </a:r>
            <a:r>
              <a:rPr lang="zh-CN" altLang="en-US" sz="1800">
                <a:ea typeface="MS PMincho" panose="02020600040205080304" pitchFamily="18" charset="-128"/>
              </a:rPr>
              <a:t>結合動態靜態描寫事物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  <p:sp>
        <p:nvSpPr>
          <p:cNvPr id="55319" name="AutoShape 23">
            <a:extLst>
              <a:ext uri="{FF2B5EF4-FFF2-40B4-BE49-F238E27FC236}">
                <a16:creationId xmlns:a16="http://schemas.microsoft.com/office/drawing/2014/main" id="{BC4F5EC7-24AB-F8AA-CFF7-8FECE81C1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284538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rgbClr val="FFFFFF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5320" name="AutoShape 24">
            <a:extLst>
              <a:ext uri="{FF2B5EF4-FFF2-40B4-BE49-F238E27FC236}">
                <a16:creationId xmlns:a16="http://schemas.microsoft.com/office/drawing/2014/main" id="{5B7D00D3-345D-BB10-1BF7-F549B5AD3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4121150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rgbClr val="FFFFFF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5323" name="AutoShape 27">
            <a:extLst>
              <a:ext uri="{FF2B5EF4-FFF2-40B4-BE49-F238E27FC236}">
                <a16:creationId xmlns:a16="http://schemas.microsoft.com/office/drawing/2014/main" id="{E3761A38-1B77-FC95-8AA8-FE37DD882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4999038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rgbClr val="FFFFFF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5324" name="AutoShape 28">
            <a:extLst>
              <a:ext uri="{FF2B5EF4-FFF2-40B4-BE49-F238E27FC236}">
                <a16:creationId xmlns:a16="http://schemas.microsoft.com/office/drawing/2014/main" id="{9A96A4A2-0B03-2ABE-96A1-39521FF73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3068638"/>
            <a:ext cx="3057525" cy="615950"/>
          </a:xfrm>
          <a:prstGeom prst="flowChartAlternateProcess">
            <a:avLst/>
          </a:prstGeom>
          <a:solidFill>
            <a:srgbClr val="FFFFFF"/>
          </a:solidFill>
          <a:ln w="2540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0">
                <a:ea typeface="標楷體" pitchFamily="65" charset="-128"/>
              </a:rPr>
              <a:t>通常用於描寫景物或人物整體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0">
                <a:ea typeface="標楷體" pitchFamily="65" charset="-128"/>
              </a:rPr>
              <a:t>的樣子、位置、顏色、形狀等</a:t>
            </a:r>
          </a:p>
        </p:txBody>
      </p:sp>
      <p:sp>
        <p:nvSpPr>
          <p:cNvPr id="55325" name="AutoShape 29">
            <a:extLst>
              <a:ext uri="{FF2B5EF4-FFF2-40B4-BE49-F238E27FC236}">
                <a16:creationId xmlns:a16="http://schemas.microsoft.com/office/drawing/2014/main" id="{F3FD053C-4B8F-0A7C-0A29-43BF120FE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860800"/>
            <a:ext cx="2963863" cy="792163"/>
          </a:xfrm>
          <a:prstGeom prst="flowChartAlternateProcess">
            <a:avLst/>
          </a:prstGeom>
          <a:solidFill>
            <a:srgbClr val="FFFFFF"/>
          </a:solidFill>
          <a:ln w="2540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0">
                <a:ea typeface="標楷體" pitchFamily="65" charset="-128"/>
              </a:rPr>
              <a:t>通常用於描寫活動中的</a:t>
            </a:r>
            <a:r>
              <a:rPr lang="zh-CN" altLang="en-US" sz="1600" b="0">
                <a:ea typeface="標楷體" pitchFamily="65" charset="-128"/>
              </a:rPr>
              <a:t>事物</a:t>
            </a:r>
            <a:r>
              <a:rPr lang="zh-TW" altLang="en-US" sz="1600" b="0">
                <a:ea typeface="標楷體" pitchFamily="65" charset="-128"/>
              </a:rPr>
              <a:t>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0">
                <a:ea typeface="標楷體" pitchFamily="65" charset="-128"/>
              </a:rPr>
              <a:t>自然界中的變化（雲朵、水流、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0">
                <a:ea typeface="標楷體" pitchFamily="65" charset="-128"/>
              </a:rPr>
              <a:t>風中的葉子等）</a:t>
            </a:r>
          </a:p>
        </p:txBody>
      </p:sp>
      <p:sp>
        <p:nvSpPr>
          <p:cNvPr id="55326" name="AutoShape 30">
            <a:extLst>
              <a:ext uri="{FF2B5EF4-FFF2-40B4-BE49-F238E27FC236}">
                <a16:creationId xmlns:a16="http://schemas.microsoft.com/office/drawing/2014/main" id="{42EB0B6F-1E4C-FB35-CD86-B8C0AEB8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797425"/>
            <a:ext cx="2952750" cy="720725"/>
          </a:xfrm>
          <a:prstGeom prst="flowChartAlternateProcess">
            <a:avLst/>
          </a:prstGeom>
          <a:solidFill>
            <a:srgbClr val="FFFFFF"/>
          </a:solidFill>
          <a:ln w="2540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0">
                <a:ea typeface="標楷體" pitchFamily="65" charset="-128"/>
              </a:rPr>
              <a:t>可以巧妙地使用比喻、擬人等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0">
                <a:ea typeface="標楷體" pitchFamily="65" charset="-128"/>
              </a:rPr>
              <a:t>修辭手法，動靜結合</a:t>
            </a:r>
          </a:p>
        </p:txBody>
      </p:sp>
      <p:sp>
        <p:nvSpPr>
          <p:cNvPr id="10255" name="Rectangle 31">
            <a:extLst>
              <a:ext uri="{FF2B5EF4-FFF2-40B4-BE49-F238E27FC236}">
                <a16:creationId xmlns:a16="http://schemas.microsoft.com/office/drawing/2014/main" id="{70BD37AF-CDB3-E5D4-5F6F-3CF633031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5038"/>
            <a:ext cx="8642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ea typeface="標楷體" pitchFamily="65" charset="-128"/>
              </a:rPr>
              <a:t>視覺描寫，是指描寫</a:t>
            </a:r>
            <a:r>
              <a:rPr lang="zh-TW" altLang="en-US" sz="2200">
                <a:solidFill>
                  <a:srgbClr val="FF6600"/>
                </a:solidFill>
                <a:ea typeface="標楷體" pitchFamily="65" charset="-128"/>
              </a:rPr>
              <a:t>眼睛所看到的事物的形狀、顏色、動作、形態</a:t>
            </a:r>
            <a:r>
              <a:rPr lang="zh-TW" altLang="en-US" sz="2200">
                <a:ea typeface="標楷體" pitchFamily="65" charset="-128"/>
              </a:rPr>
              <a:t>等。</a:t>
            </a:r>
          </a:p>
        </p:txBody>
      </p:sp>
      <p:sp>
        <p:nvSpPr>
          <p:cNvPr id="10256" name="AutoShape 32">
            <a:hlinkClick r:id="rId3" action="ppaction://hlinksldjump"/>
            <a:extLst>
              <a:ext uri="{FF2B5EF4-FFF2-40B4-BE49-F238E27FC236}">
                <a16:creationId xmlns:a16="http://schemas.microsoft.com/office/drawing/2014/main" id="{83828DCF-8074-7343-FF54-E7290EFB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4" grpId="0" animBg="1"/>
      <p:bldP spid="55315" grpId="0" animBg="1"/>
      <p:bldP spid="55324" grpId="0" animBg="1"/>
      <p:bldP spid="55325" grpId="0" animBg="1"/>
      <p:bldP spid="553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31940656-7E54-DED1-F8AF-FEFF6D71F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D3DFEA87-6E8B-2F5F-08EB-B9FF89E5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2292" name="Rectangle 12">
            <a:extLst>
              <a:ext uri="{FF2B5EF4-FFF2-40B4-BE49-F238E27FC236}">
                <a16:creationId xmlns:a16="http://schemas.microsoft.com/office/drawing/2014/main" id="{BADF588F-F506-8067-4492-4C1CF016F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84313"/>
            <a:ext cx="2520950" cy="1655762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2293" name="Rectangle 13">
            <a:extLst>
              <a:ext uri="{FF2B5EF4-FFF2-40B4-BE49-F238E27FC236}">
                <a16:creationId xmlns:a16="http://schemas.microsoft.com/office/drawing/2014/main" id="{20D4160C-4DBB-08D1-0424-F38E4B199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73463"/>
            <a:ext cx="2520950" cy="1655762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2294" name="Text Box 14">
            <a:extLst>
              <a:ext uri="{FF2B5EF4-FFF2-40B4-BE49-F238E27FC236}">
                <a16:creationId xmlns:a16="http://schemas.microsoft.com/office/drawing/2014/main" id="{573D3702-3A4D-0845-6A47-494D8397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08050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ea typeface="標楷體" pitchFamily="65" charset="-128"/>
              </a:rPr>
              <a:t>聲音來源</a:t>
            </a:r>
          </a:p>
        </p:txBody>
      </p:sp>
      <p:sp>
        <p:nvSpPr>
          <p:cNvPr id="12295" name="Text Box 15">
            <a:extLst>
              <a:ext uri="{FF2B5EF4-FFF2-40B4-BE49-F238E27FC236}">
                <a16:creationId xmlns:a16="http://schemas.microsoft.com/office/drawing/2014/main" id="{144912EF-6937-B9FF-5F13-E8093D2BC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9080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ea typeface="標楷體" pitchFamily="65" charset="-128"/>
              </a:rPr>
              <a:t>適用的擬聲詞</a:t>
            </a:r>
          </a:p>
        </p:txBody>
      </p:sp>
      <p:sp>
        <p:nvSpPr>
          <p:cNvPr id="12296" name="Rectangle 16">
            <a:extLst>
              <a:ext uri="{FF2B5EF4-FFF2-40B4-BE49-F238E27FC236}">
                <a16:creationId xmlns:a16="http://schemas.microsoft.com/office/drawing/2014/main" id="{BC95DE0E-2414-D47B-AB5F-0E371E19F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500188"/>
            <a:ext cx="2520950" cy="1655762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itchFamily="65" charset="-128"/>
              </a:rPr>
              <a:t>吱吱、啾啾</a:t>
            </a:r>
          </a:p>
        </p:txBody>
      </p:sp>
      <p:sp>
        <p:nvSpPr>
          <p:cNvPr id="12297" name="Rectangle 17">
            <a:extLst>
              <a:ext uri="{FF2B5EF4-FFF2-40B4-BE49-F238E27FC236}">
                <a16:creationId xmlns:a16="http://schemas.microsoft.com/office/drawing/2014/main" id="{F20CF1DC-6C3C-20C0-051C-BC3D002D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573463"/>
            <a:ext cx="2520950" cy="1655762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itchFamily="65" charset="-128"/>
              </a:rPr>
              <a:t>沙沙、</a:t>
            </a:r>
            <a:endParaRPr lang="en-US" altLang="zh-TW" sz="2800">
              <a:ea typeface="標楷體" pitchFamily="65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itchFamily="65" charset="-128"/>
              </a:rPr>
              <a:t>劈哩啪啦、</a:t>
            </a:r>
            <a:endParaRPr lang="en-US" altLang="zh-TW" sz="2800">
              <a:ea typeface="標楷體" pitchFamily="65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itchFamily="65" charset="-128"/>
              </a:rPr>
              <a:t>淅淅瀝瀝</a:t>
            </a:r>
          </a:p>
        </p:txBody>
      </p:sp>
      <p:sp>
        <p:nvSpPr>
          <p:cNvPr id="12298" name="Rectangle 19">
            <a:extLst>
              <a:ext uri="{FF2B5EF4-FFF2-40B4-BE49-F238E27FC236}">
                <a16:creationId xmlns:a16="http://schemas.microsoft.com/office/drawing/2014/main" id="{CC87CD8F-CA7F-3A40-A62C-E79BC3AA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1512888"/>
            <a:ext cx="2520950" cy="1655762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itchFamily="65" charset="-128"/>
              </a:rPr>
              <a:t>清脆的鳥聲，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itchFamily="65" charset="-128"/>
              </a:rPr>
              <a:t>吱吱地在湖面中蕩漾</a:t>
            </a:r>
            <a:r>
              <a:rPr lang="zh-TW" altLang="en-US" sz="1800">
                <a:ea typeface="MS PMincho" panose="02020600040205080304" pitchFamily="18" charset="-128"/>
              </a:rPr>
              <a:t>。</a:t>
            </a:r>
          </a:p>
        </p:txBody>
      </p:sp>
      <p:sp>
        <p:nvSpPr>
          <p:cNvPr id="12299" name="Text Box 20">
            <a:extLst>
              <a:ext uri="{FF2B5EF4-FFF2-40B4-BE49-F238E27FC236}">
                <a16:creationId xmlns:a16="http://schemas.microsoft.com/office/drawing/2014/main" id="{BDC278DD-D3E9-41D3-2A95-F1D02A8BE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9080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ea typeface="標楷體" pitchFamily="65" charset="-128"/>
              </a:rPr>
              <a:t>簡單的描述</a:t>
            </a:r>
          </a:p>
        </p:txBody>
      </p:sp>
      <p:sp>
        <p:nvSpPr>
          <p:cNvPr id="12300" name="Rectangle 21">
            <a:extLst>
              <a:ext uri="{FF2B5EF4-FFF2-40B4-BE49-F238E27FC236}">
                <a16:creationId xmlns:a16="http://schemas.microsoft.com/office/drawing/2014/main" id="{02B2E965-ACCC-3E8E-FC7A-2EA79CC59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3573463"/>
            <a:ext cx="2520950" cy="1655762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ea typeface="標楷體" pitchFamily="65" charset="-128"/>
              </a:rPr>
              <a:t>   </a:t>
            </a:r>
            <a:r>
              <a:rPr lang="zh-TW" altLang="en-US" sz="2000">
                <a:ea typeface="標楷體" pitchFamily="65" charset="-128"/>
              </a:rPr>
              <a:t>淅淅瀝瀝的雨聲，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itchFamily="65" charset="-128"/>
              </a:rPr>
              <a:t>被一陣劈哩啪啦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itchFamily="65" charset="-128"/>
              </a:rPr>
              <a:t>的雷聲所蓋過。</a:t>
            </a:r>
          </a:p>
        </p:txBody>
      </p:sp>
      <p:pic>
        <p:nvPicPr>
          <p:cNvPr id="2" name="鳥鳴聲">
            <a:hlinkClick r:id="" action="ppaction://media"/>
            <a:extLst>
              <a:ext uri="{FF2B5EF4-FFF2-40B4-BE49-F238E27FC236}">
                <a16:creationId xmlns:a16="http://schemas.microsoft.com/office/drawing/2014/main" id="{66C9CC9A-9E07-7784-0B70-8F88AACC9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94631" y="1987812"/>
            <a:ext cx="609600" cy="609600"/>
          </a:xfrm>
          <a:prstGeom prst="rect">
            <a:avLst/>
          </a:prstGeom>
        </p:spPr>
      </p:pic>
      <p:pic>
        <p:nvPicPr>
          <p:cNvPr id="3" name="雷雨聲">
            <a:hlinkClick r:id="" action="ppaction://media"/>
            <a:extLst>
              <a:ext uri="{FF2B5EF4-FFF2-40B4-BE49-F238E27FC236}">
                <a16:creationId xmlns:a16="http://schemas.microsoft.com/office/drawing/2014/main" id="{556D7AE6-9440-FFB8-F628-E36E49F4C5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5990" y="40965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0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82D789E8-50DE-1A28-EEAF-3854DAFF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聽覺描寫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41E9DD2-D3FD-C1F7-479C-56007E537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感官描寫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DCE0CFA9-8CCA-5B1A-5FCD-E470E49F1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C84DF027-DCEB-0A6D-BA7D-52A6F1520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78822454-6AC8-F456-E2FD-4EEEE1142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24175"/>
            <a:ext cx="792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latin typeface="新細明體" panose="02020500000000000000" pitchFamily="18" charset="-120"/>
              </a:rPr>
              <a:t>        </a:t>
            </a:r>
            <a:r>
              <a:rPr lang="zh-CN" altLang="en-US" sz="2000" b="0">
                <a:latin typeface="新細明體" panose="02020500000000000000" pitchFamily="18" charset="-120"/>
                <a:ea typeface="標楷體" pitchFamily="65" charset="-128"/>
              </a:rPr>
              <a:t>聽覺</a:t>
            </a:r>
            <a:r>
              <a:rPr lang="zh-CN" altLang="en-US" sz="2000" b="0">
                <a:ea typeface="標楷體" pitchFamily="65" charset="-128"/>
              </a:rPr>
              <a:t>描寫，是指描寫</a:t>
            </a:r>
            <a:r>
              <a:rPr lang="zh-CN" altLang="en-US" sz="2000">
                <a:solidFill>
                  <a:srgbClr val="FF3300"/>
                </a:solidFill>
                <a:ea typeface="標楷體" pitchFamily="65" charset="-128"/>
              </a:rPr>
              <a:t>耳朵</a:t>
            </a:r>
            <a:r>
              <a:rPr lang="zh-TW" altLang="en-US" sz="2000">
                <a:solidFill>
                  <a:srgbClr val="FF3300"/>
                </a:solidFill>
                <a:ea typeface="標楷體" pitchFamily="65" charset="-128"/>
              </a:rPr>
              <a:t>所</a:t>
            </a:r>
            <a:r>
              <a:rPr lang="zh-CN" altLang="en-US" sz="2000">
                <a:solidFill>
                  <a:srgbClr val="FF3300"/>
                </a:solidFill>
                <a:ea typeface="標楷體" pitchFamily="65" charset="-128"/>
              </a:rPr>
              <a:t>聽到的聲音</a:t>
            </a:r>
            <a:r>
              <a:rPr lang="zh-CN" altLang="en-US" sz="2000" b="0">
                <a:ea typeface="標楷體" pitchFamily="65" charset="-128"/>
              </a:rPr>
              <a:t>。運用聽覺描寫時，可</a:t>
            </a:r>
            <a:r>
              <a:rPr lang="zh-TW" altLang="en-US" sz="2000" b="0">
                <a:ea typeface="標楷體" pitchFamily="65" charset="-128"/>
              </a:rPr>
              <a:t>借</a:t>
            </a:r>
            <a:r>
              <a:rPr lang="zh-CN" altLang="en-US" sz="2000" b="0">
                <a:ea typeface="標楷體" pitchFamily="65" charset="-128"/>
              </a:rPr>
              <a:t>助</a:t>
            </a:r>
            <a:r>
              <a:rPr lang="zh-CN" altLang="en-US" sz="2000">
                <a:solidFill>
                  <a:srgbClr val="FF3300"/>
                </a:solidFill>
                <a:ea typeface="標楷體" pitchFamily="65" charset="-128"/>
              </a:rPr>
              <a:t>擬聲詞</a:t>
            </a:r>
            <a:r>
              <a:rPr lang="zh-CN" altLang="en-US" sz="2000" b="0">
                <a:ea typeface="標楷體" pitchFamily="65" charset="-128"/>
              </a:rPr>
              <a:t>將自然萬物的聲音寫得具體、形象。以下是一些常見的擬聲詞：</a:t>
            </a:r>
          </a:p>
        </p:txBody>
      </p:sp>
      <p:pic>
        <p:nvPicPr>
          <p:cNvPr id="100363" name="Picture 11">
            <a:extLst>
              <a:ext uri="{FF2B5EF4-FFF2-40B4-BE49-F238E27FC236}">
                <a16:creationId xmlns:a16="http://schemas.microsoft.com/office/drawing/2014/main" id="{6DA49658-AA81-133B-0E8C-F89D33B15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34462" r="17513" b="47830"/>
          <a:stretch>
            <a:fillRect/>
          </a:stretch>
        </p:blipFill>
        <p:spPr bwMode="auto">
          <a:xfrm>
            <a:off x="755650" y="3975100"/>
            <a:ext cx="76327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00364" name="Rectangle 12">
            <a:extLst>
              <a:ext uri="{FF2B5EF4-FFF2-40B4-BE49-F238E27FC236}">
                <a16:creationId xmlns:a16="http://schemas.microsoft.com/office/drawing/2014/main" id="{84C68BCF-6715-53E7-9513-B5956750D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984500"/>
            <a:ext cx="2592388" cy="28733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00365" name="Line 13">
            <a:extLst>
              <a:ext uri="{FF2B5EF4-FFF2-40B4-BE49-F238E27FC236}">
                <a16:creationId xmlns:a16="http://schemas.microsoft.com/office/drawing/2014/main" id="{97AD8BEC-384B-CFC2-BB86-704ECC264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636838"/>
            <a:ext cx="71438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366" name="Text Box 14">
            <a:extLst>
              <a:ext uri="{FF2B5EF4-FFF2-40B4-BE49-F238E27FC236}">
                <a16:creationId xmlns:a16="http://schemas.microsoft.com/office/drawing/2014/main" id="{C18C841B-C4D1-3B91-2390-58A29A5A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052513"/>
            <a:ext cx="5616575" cy="17684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情況一：將所聽到的聲音真實地紀錄下來，但不                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               對這聲音進行任何評價。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情況二：將所聽到的聲音真實地紀錄下來，並將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               其作為抒發感情的渠道。</a:t>
            </a:r>
          </a:p>
        </p:txBody>
      </p:sp>
      <p:sp>
        <p:nvSpPr>
          <p:cNvPr id="1434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8C34D2D6-D47A-C013-A0D0-967B04D25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3D1D6F7A-20CF-0DFE-3A87-98ABDD3EC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嗅覺描寫、味覺描寫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D841F6-FB89-19A8-91F0-2B4DF22FE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81075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感官描寫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9A8BE22C-DC45-4D1D-99E2-C5DD312E2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D73A10E6-4DAE-0522-2876-DDBA31C60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pic>
        <p:nvPicPr>
          <p:cNvPr id="102409" name="Picture 9">
            <a:extLst>
              <a:ext uri="{FF2B5EF4-FFF2-40B4-BE49-F238E27FC236}">
                <a16:creationId xmlns:a16="http://schemas.microsoft.com/office/drawing/2014/main" id="{21F32068-CDAF-24ED-C088-168156EF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43098" r="17513" b="36220"/>
          <a:stretch>
            <a:fillRect/>
          </a:stretch>
        </p:blipFill>
        <p:spPr bwMode="auto">
          <a:xfrm>
            <a:off x="684213" y="3789363"/>
            <a:ext cx="78486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6391" name="Rectangle 12">
            <a:extLst>
              <a:ext uri="{FF2B5EF4-FFF2-40B4-BE49-F238E27FC236}">
                <a16:creationId xmlns:a16="http://schemas.microsoft.com/office/drawing/2014/main" id="{4D4250D4-0D84-70BB-7D3D-E4CB36E13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2022475"/>
            <a:ext cx="82804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00" b="0">
                <a:latin typeface="標楷體" pitchFamily="65" charset="-128"/>
                <a:ea typeface="標楷體" pitchFamily="65" charset="-128"/>
              </a:rPr>
              <a:t>    </a:t>
            </a: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嗅覺</a:t>
            </a:r>
            <a:r>
              <a:rPr lang="zh-CN" altLang="en-US" sz="2200">
                <a:latin typeface="標楷體" pitchFamily="65" charset="-128"/>
                <a:ea typeface="標楷體" pitchFamily="65" charset="-128"/>
              </a:rPr>
              <a:t>描寫</a:t>
            </a: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，是指描寫事物的</a:t>
            </a:r>
            <a:r>
              <a:rPr lang="zh-TW" altLang="en-US" sz="22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氣味</a:t>
            </a: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；味覺描寫，是指描寫事物的</a:t>
            </a:r>
            <a:r>
              <a:rPr lang="zh-TW" altLang="en-US" sz="2200">
                <a:solidFill>
                  <a:srgbClr val="FF6600"/>
                </a:solidFill>
                <a:latin typeface="標楷體" pitchFamily="65" charset="-128"/>
                <a:ea typeface="標楷體" pitchFamily="65" charset="-128"/>
              </a:rPr>
              <a:t>味道</a:t>
            </a: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。</a:t>
            </a:r>
            <a:br>
              <a:rPr lang="zh-TW" altLang="en-US" sz="2200">
                <a:latin typeface="標楷體" pitchFamily="65" charset="-128"/>
                <a:ea typeface="標楷體" pitchFamily="65" charset="-128"/>
              </a:rPr>
            </a:br>
            <a:r>
              <a:rPr lang="zh-TW" altLang="en-US" sz="2200">
                <a:latin typeface="標楷體" pitchFamily="65" charset="-128"/>
                <a:ea typeface="標楷體" pitchFamily="65" charset="-128"/>
              </a:rPr>
              <a:t>　　運用嗅覺或味覺描寫時，可運用一些相關的詞語，將事物的氣味和味道形象地表現出來</a:t>
            </a:r>
            <a:r>
              <a:rPr lang="zh-TW" altLang="en-US" sz="2200"/>
              <a:t>。</a:t>
            </a:r>
            <a:r>
              <a:rPr lang="zh-TW" altLang="en-US" sz="2200">
                <a:ea typeface="標楷體" pitchFamily="65" charset="-128"/>
              </a:rPr>
              <a:t>以下是一些常見的表示氣味或味道的詞語：</a:t>
            </a: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D48ABFD-547A-E5D1-8703-4A8A0D543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BFA9C086-3782-012E-8D14-AA496D17E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觸覺描寫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434E762-26E9-59F8-09BD-5404DD438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感官描寫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B6D6FD51-451B-AE02-D51E-EB8185F91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62892650-440B-DFE0-5095-B374E4D9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pic>
        <p:nvPicPr>
          <p:cNvPr id="104457" name="Picture 9">
            <a:extLst>
              <a:ext uri="{FF2B5EF4-FFF2-40B4-BE49-F238E27FC236}">
                <a16:creationId xmlns:a16="http://schemas.microsoft.com/office/drawing/2014/main" id="{1190AACD-5C14-A550-C292-3343B4F25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39366" r="17529" b="46854"/>
          <a:stretch>
            <a:fillRect/>
          </a:stretch>
        </p:blipFill>
        <p:spPr bwMode="auto">
          <a:xfrm>
            <a:off x="755650" y="3644900"/>
            <a:ext cx="78486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8439" name="Rectangle 11">
            <a:extLst>
              <a:ext uri="{FF2B5EF4-FFF2-40B4-BE49-F238E27FC236}">
                <a16:creationId xmlns:a16="http://schemas.microsoft.com/office/drawing/2014/main" id="{2FA7726B-AAB3-6EF4-2036-0E2944116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133600"/>
            <a:ext cx="83534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itchFamily="65" charset="-128"/>
              </a:rPr>
              <a:t>　  </a:t>
            </a:r>
            <a:r>
              <a:rPr lang="zh-TW" altLang="en-US" sz="2300">
                <a:ea typeface="標楷體" pitchFamily="65" charset="-128"/>
              </a:rPr>
              <a:t>觸覺描寫，是指描寫</a:t>
            </a:r>
            <a:r>
              <a:rPr lang="zh-TW" altLang="en-US" sz="2300">
                <a:solidFill>
                  <a:srgbClr val="FF6600"/>
                </a:solidFill>
                <a:ea typeface="標楷體" pitchFamily="65" charset="-128"/>
              </a:rPr>
              <a:t>人觸碰到事物時產生的感覺</a:t>
            </a:r>
            <a:r>
              <a:rPr lang="zh-TW" altLang="en-US" sz="2300">
                <a:ea typeface="標楷體" pitchFamily="65" charset="-128"/>
              </a:rPr>
              <a:t>。運用觸覺</a:t>
            </a:r>
            <a:br>
              <a:rPr lang="zh-TW" altLang="en-US" sz="2300">
                <a:ea typeface="標楷體" pitchFamily="65" charset="-128"/>
              </a:rPr>
            </a:br>
            <a:r>
              <a:rPr lang="zh-TW" altLang="en-US" sz="2300">
                <a:ea typeface="標楷體" pitchFamily="65" charset="-128"/>
              </a:rPr>
              <a:t>描寫時，可借助一些表示觸感的詞語將人的感覺具體而適切地表</a:t>
            </a:r>
            <a:br>
              <a:rPr lang="zh-TW" altLang="en-US" sz="2300">
                <a:ea typeface="標楷體" pitchFamily="65" charset="-128"/>
              </a:rPr>
            </a:br>
            <a:r>
              <a:rPr lang="zh-TW" altLang="en-US" sz="2300">
                <a:ea typeface="標楷體" pitchFamily="65" charset="-128"/>
              </a:rPr>
              <a:t>達出來</a:t>
            </a:r>
            <a:r>
              <a:rPr lang="zh-TW" altLang="en-US" sz="2300"/>
              <a:t>。</a:t>
            </a:r>
            <a:r>
              <a:rPr lang="zh-TW" altLang="en-US" sz="2300">
                <a:ea typeface="標楷體" pitchFamily="65" charset="-128"/>
              </a:rPr>
              <a:t>以下是一些常見的表示觸感的詞語：</a:t>
            </a:r>
          </a:p>
        </p:txBody>
      </p:sp>
      <p:sp>
        <p:nvSpPr>
          <p:cNvPr id="18440" name="AutoShape 12">
            <a:hlinkClick r:id="rId4" action="ppaction://hlinksldjump"/>
            <a:extLst>
              <a:ext uri="{FF2B5EF4-FFF2-40B4-BE49-F238E27FC236}">
                <a16:creationId xmlns:a16="http://schemas.microsoft.com/office/drawing/2014/main" id="{35856F1E-5F49-0976-78AB-EBCD4970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55001910-8F23-1E6F-E36E-E1CB8A62D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  <a:endParaRPr lang="zh-TW" altLang="zh-CN" sz="2400">
              <a:latin typeface="Verdana" panose="020B060403050404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Verdana" panose="020B0604030504040204" pitchFamily="34" charset="0"/>
                <a:ea typeface="標楷體" pitchFamily="65" charset="-128"/>
              </a:rPr>
              <a:t>我家的</a:t>
            </a:r>
            <a:r>
              <a:rPr lang="zh-CN" altLang="en-US" sz="2400">
                <a:ea typeface="標楷體" pitchFamily="65" charset="-128"/>
              </a:rPr>
              <a:t>「相思仔」</a:t>
            </a:r>
            <a:r>
              <a:rPr lang="zh-CN" altLang="en-US" sz="1800">
                <a:ea typeface="SimSun" panose="02010600030101010101" pitchFamily="2" charset="-122"/>
              </a:rPr>
              <a:t></a:t>
            </a:r>
          </a:p>
        </p:txBody>
      </p:sp>
      <p:sp>
        <p:nvSpPr>
          <p:cNvPr id="20483" name="Text Box 10">
            <a:extLst>
              <a:ext uri="{FF2B5EF4-FFF2-40B4-BE49-F238E27FC236}">
                <a16:creationId xmlns:a16="http://schemas.microsoft.com/office/drawing/2014/main" id="{C9B7D0C2-48E2-B895-4BE3-0C258FB51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0484" name="Rectangle 11">
            <a:extLst>
              <a:ext uri="{FF2B5EF4-FFF2-40B4-BE49-F238E27FC236}">
                <a16:creationId xmlns:a16="http://schemas.microsoft.com/office/drawing/2014/main" id="{8F138593-ABC7-8577-53EF-1DF48A4E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題目點撥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64525" name="AutoShape 13">
            <a:extLst>
              <a:ext uri="{FF2B5EF4-FFF2-40B4-BE49-F238E27FC236}">
                <a16:creationId xmlns:a16="http://schemas.microsoft.com/office/drawing/2014/main" id="{1C87D0C7-325A-5598-386E-A9E4E904A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26" name="Text Box 14">
            <a:extLst>
              <a:ext uri="{FF2B5EF4-FFF2-40B4-BE49-F238E27FC236}">
                <a16:creationId xmlns:a16="http://schemas.microsoft.com/office/drawing/2014/main" id="{C8E58E40-E8CD-EF77-F1A6-151BE4CB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找出關鍵字詞：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相思仔</a:t>
            </a:r>
          </a:p>
        </p:txBody>
      </p:sp>
      <p:sp>
        <p:nvSpPr>
          <p:cNvPr id="64527" name="AutoShape 15">
            <a:extLst>
              <a:ext uri="{FF2B5EF4-FFF2-40B4-BE49-F238E27FC236}">
                <a16:creationId xmlns:a16="http://schemas.microsoft.com/office/drawing/2014/main" id="{42903818-A64B-5E9C-3550-67218867B8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28" name="Text Box 16">
            <a:extLst>
              <a:ext uri="{FF2B5EF4-FFF2-40B4-BE49-F238E27FC236}">
                <a16:creationId xmlns:a16="http://schemas.microsoft.com/office/drawing/2014/main" id="{657B53A9-5252-8E07-7941-004F4DED0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內容</a:t>
            </a:r>
          </a:p>
        </p:txBody>
      </p:sp>
      <p:sp>
        <p:nvSpPr>
          <p:cNvPr id="64529" name="Oval 17">
            <a:extLst>
              <a:ext uri="{FF2B5EF4-FFF2-40B4-BE49-F238E27FC236}">
                <a16:creationId xmlns:a16="http://schemas.microsoft.com/office/drawing/2014/main" id="{6F2F82C5-13DC-D8BC-F10C-390072B29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492375"/>
            <a:ext cx="1368425" cy="609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30" name="AutoShape 18">
            <a:extLst>
              <a:ext uri="{FF2B5EF4-FFF2-40B4-BE49-F238E27FC236}">
                <a16:creationId xmlns:a16="http://schemas.microsoft.com/office/drawing/2014/main" id="{896550A3-4E90-0B2C-201F-D7E8EEAC879C}"/>
              </a:ext>
            </a:extLst>
          </p:cNvPr>
          <p:cNvSpPr>
            <a:spLocks/>
          </p:cNvSpPr>
          <p:nvPr/>
        </p:nvSpPr>
        <p:spPr bwMode="auto">
          <a:xfrm>
            <a:off x="3851275" y="1989138"/>
            <a:ext cx="506413" cy="3671887"/>
          </a:xfrm>
          <a:prstGeom prst="leftBrace">
            <a:avLst>
              <a:gd name="adj1" fmla="val 60423"/>
              <a:gd name="adj2" fmla="val 7860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DCFAF3AE-6E38-59E4-3272-A6C41A0F3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773238"/>
            <a:ext cx="4319588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</a:rPr>
              <a:t>「相思仔」</a:t>
            </a:r>
            <a:r>
              <a:rPr kumimoji="0" lang="zh-TW" altLang="en-US" sz="2000">
                <a:latin typeface="Verdana" panose="020B0604030504040204" pitchFamily="34" charset="0"/>
              </a:rPr>
              <a:t>的外型特點</a:t>
            </a:r>
            <a:r>
              <a:rPr kumimoji="0" lang="zh-CN" altLang="en-US" sz="2000">
                <a:latin typeface="Verdana" panose="020B0604030504040204" pitchFamily="34" charset="0"/>
              </a:rPr>
              <a:t>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橄欖綠的羽毛？眼睛周圍有一圈白毛？小巧且紅豔的嘴巴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TW" sz="80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剛到我家時，「相思仔」的表現：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友好？温順？帶有攻擊性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TW" sz="80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「相思仔」的叫聲：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婉轉動聽？沙啞？尖銳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TW" sz="8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文章可着重描寫的</a:t>
            </a:r>
            <a:r>
              <a:rPr kumimoji="0" lang="zh-CN" altLang="en-US" sz="2000">
                <a:latin typeface="Verdana" panose="020B0604030504040204" pitchFamily="34" charset="0"/>
              </a:rPr>
              <a:t>感官</a:t>
            </a:r>
            <a:r>
              <a:rPr kumimoji="0" lang="zh-TW" altLang="en-US" sz="2000">
                <a:latin typeface="Verdana" panose="020B0604030504040204" pitchFamily="34" charset="0"/>
              </a:rPr>
              <a:t>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視覺描寫</a:t>
            </a: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？</a:t>
            </a: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觸覺描寫</a:t>
            </a: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？</a:t>
            </a:r>
            <a:r>
              <a:rPr kumimoji="0" lang="zh-CN" altLang="en-US" sz="2000" b="0">
                <a:latin typeface="Verdana" panose="020B0604030504040204" pitchFamily="34" charset="0"/>
                <a:ea typeface="標楷體" pitchFamily="65" charset="-128"/>
              </a:rPr>
              <a:t>聽覺描寫</a:t>
            </a:r>
            <a:r>
              <a:rPr kumimoji="0" lang="en-US" altLang="zh-CN" sz="2000" b="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CN" sz="20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20492" name="Rectangle 20">
            <a:extLst>
              <a:ext uri="{FF2B5EF4-FFF2-40B4-BE49-F238E27FC236}">
                <a16:creationId xmlns:a16="http://schemas.microsoft.com/office/drawing/2014/main" id="{C455F96A-A66F-E8A1-42D8-792F2BECB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25412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58</a:t>
            </a:r>
            <a:endParaRPr lang="zh-CN" altLang="en-US" sz="2000" b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8"/>
            </a:endParaRPr>
          </a:p>
        </p:txBody>
      </p:sp>
      <p:sp>
        <p:nvSpPr>
          <p:cNvPr id="20493" name="Text Box 21">
            <a:extLst>
              <a:ext uri="{FF2B5EF4-FFF2-40B4-BE49-F238E27FC236}">
                <a16:creationId xmlns:a16="http://schemas.microsoft.com/office/drawing/2014/main" id="{164A7B3E-5ABC-425F-F56F-ED01AE7E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三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26" grpId="0"/>
      <p:bldP spid="64528" grpId="0"/>
      <p:bldP spid="64531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1836</Words>
  <Application>Microsoft Office PowerPoint</Application>
  <PresentationFormat>全屏显示(4:3)</PresentationFormat>
  <Paragraphs>189</Paragraphs>
  <Slides>17</Slides>
  <Notes>11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MS PMincho</vt:lpstr>
      <vt:lpstr>Wingdings</vt:lpstr>
      <vt:lpstr>新細明體</vt:lpstr>
      <vt:lpstr>Calibri</vt:lpstr>
      <vt:lpstr>Tahoma</vt:lpstr>
      <vt:lpstr>標楷體</vt:lpstr>
      <vt:lpstr>Times New Roman</vt:lpstr>
      <vt:lpstr>Verdana</vt:lpstr>
      <vt:lpstr>SimSun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ocean.chan</dc:creator>
  <cp:lastModifiedBy>lei shi</cp:lastModifiedBy>
  <cp:revision>651</cp:revision>
  <dcterms:created xsi:type="dcterms:W3CDTF">2013-03-11T00:59:07Z</dcterms:created>
  <dcterms:modified xsi:type="dcterms:W3CDTF">2025-07-22T04:01:56Z</dcterms:modified>
</cp:coreProperties>
</file>