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74" r:id="rId3"/>
    <p:sldId id="258" r:id="rId4"/>
    <p:sldId id="285" r:id="rId5"/>
    <p:sldId id="286" r:id="rId6"/>
    <p:sldId id="291" r:id="rId7"/>
    <p:sldId id="265" r:id="rId8"/>
    <p:sldId id="275" r:id="rId9"/>
    <p:sldId id="266" r:id="rId10"/>
    <p:sldId id="289" r:id="rId11"/>
    <p:sldId id="290" r:id="rId12"/>
    <p:sldId id="288" r:id="rId13"/>
    <p:sldId id="272" r:id="rId14"/>
    <p:sldId id="273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F2D"/>
    <a:srgbClr val="68BAC0"/>
    <a:srgbClr val="DDDDDD"/>
    <a:srgbClr val="FFFF66"/>
    <a:srgbClr val="3399FF"/>
    <a:srgbClr val="333300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575" autoAdjust="0"/>
  </p:normalViewPr>
  <p:slideViewPr>
    <p:cSldViewPr>
      <p:cViewPr varScale="1">
        <p:scale>
          <a:sx n="120" d="100"/>
          <a:sy n="120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CD46D3E-1AEE-EE6D-F570-5F7616DA2B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DD8385-4E49-A837-D5D1-DC346802B27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30A064F-297F-4644-905D-D1F7AC1096A5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693E181-A4EE-32E4-AB67-6012B94790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EF8FA9C-8D2E-1E94-93C4-557F8F2BE6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7CADA24-7EC6-4D0A-916D-EFF3CE7A42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681ECCB-6E83-31D8-6DAC-31AF928127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388C72C-AB11-EBD0-C020-6989AE790B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5552A3C-CBCD-4CFD-95B7-D617117E2DEE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8F4D70B-06CB-F2AE-1F49-276A21D1A4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97B9B74-5547-6408-A221-0E91B02CDC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C8AC02AE-D613-F2A5-5B06-44F4D3B501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5928EAA5-AE61-D3C3-A408-4304C69AF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E3F5C17-58E8-442B-88A5-18459570D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3A543A-6931-F033-9511-3765B44CF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B421A4F-9050-EA87-AFE7-E546A2D35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78B013-34AC-A541-0AD1-B87801A44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E68D16-B4BD-FB09-25BE-F73EC0BA4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9BCD21B-3467-A9F5-7D0B-137F852B7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F220CA-0A37-399C-6E88-046CBC481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89C4F43-46D7-E342-6EBD-E33D24044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E85F409-A617-B9A7-F2B8-3DDE24A22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FF917F4-63E3-4817-5624-7DE0155C4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E58804A-4C09-53A6-DE7A-5445E790F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26E743-C3DC-A8A4-4D61-D370D84FA2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43F49B0-47E7-EF7B-1AA0-6BA7B9433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3EC9CA2-C4FA-5649-9B84-E048B2C1B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8D7ABD-60B8-39CB-88A5-F2DF034CC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F7C75A2-4C7C-0A24-1DD5-0DDA04630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71270F6-4D71-16FC-1C91-28FECE1BF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01FE7-A529-809D-1450-1EFC45624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A74-06DC-533C-9EDD-3D49700F3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CA475-E40E-F840-B217-F84340D04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27AA-352A-47EF-9A40-D6DA7290C1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74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91938C-8E72-0DB6-1E71-25E940811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82353-8BF8-BE44-9D7C-AAE8E49B5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EA4AF-9339-FDD8-9FE0-F9916E364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36F4-5C09-4D69-9D71-674377B46D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25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0210C-6AD7-A5E4-1986-474FBA21F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A8207-6073-9A8A-3AEE-3CD9263B9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68C25-F097-962E-A73C-D07788D21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695D-AE51-47BD-85FA-FF1BC8A6B9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64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A643F-933A-6970-7E69-D5E3E8D3C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C7D3E-6C63-9062-2A58-BB927917A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BE809-8E0F-FDA1-1DCA-8D456A706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D4CB-7B04-4D63-8E92-24B9FFE3E1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96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27B20C-18FD-B877-64D8-6B2CF5B70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A90BBE-E696-4EBC-5BEE-013FE97A1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5D4556-5817-05C2-4EB7-762684133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FEFE-6626-49CB-B9E0-6702DF755B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5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7D2B0-38D7-0E51-234F-394405326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1AF20-DF81-269B-F635-FCCEDF700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82CB00-F422-3349-FA4B-A89177555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A3357-B7C8-4F5B-A674-E2A204CFEF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9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BB05F0-8075-8A2B-F32F-021D5BBA7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D8DD4-2028-148C-624A-CDC1F552F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1AC73B-50B9-ADC0-2DD8-88415BA06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43D1-99BC-4225-A04B-FD709A83C0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9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25004-3A89-AB7B-A742-C672EDDE4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97D4C-47BD-C06E-B236-F5D0FFFA1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B3FBB-600C-4A8C-783E-824E7C3B4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71F7-9AA6-4F12-A6DF-F338E1B444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76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DF3D61-F35B-C09C-8306-9770383FB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9D51B4-F2C3-6FBD-8354-FD83EF961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3FB5E1-D858-471A-4313-E3C8CEAB4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DB2F-BA2C-49DC-A208-6D366D57BC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974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A09D94-707A-4C93-4059-22A7F4374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B4ACEF-3981-0A65-9B33-9038B8DAF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34F46D-C1C5-BC74-43BB-9EEB71155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671E-ECBD-496B-B971-DB46A34B87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038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971A4A-F36A-31E1-1CDF-B70408AF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CB93A4-240E-14A2-5A35-F7D44C596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15A1C5-F6FB-6DD8-20B3-70CAD5B8F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64A2-08FB-46C1-AFDB-BF9A2F72A5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37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BE56E-C32B-B539-D0A8-CA17C80E0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6277C-0E68-634E-BA20-E9F96975D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7DAFB-0E99-9C7D-AE5C-E37A0CCB6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9B80-1737-4A83-B796-4694E229D2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13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A7F43-8580-7A74-4313-1CD69B2AB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94832-C6EC-E85C-43CE-8E86D05DE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2FAB1-2D77-FF3E-6FFA-5A8E851E3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EBD7-ABEA-44D8-87F2-BB4F6FDB3D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91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1DBCE4-40BE-F809-D97C-14D194187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506901-660D-D87F-AD41-097A6FA6E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555DE7-2BD8-815B-975F-675B3323C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8010C4-9771-7632-066F-E4A3D6430D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F2B3B9-1DDF-6A9A-CAD6-9A1C591BBB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a typeface="+mn-ea"/>
              </a:defRPr>
            </a:lvl1pPr>
          </a:lstStyle>
          <a:p>
            <a:pPr>
              <a:defRPr/>
            </a:pPr>
            <a:fld id="{FB92A61D-14B3-49B2-8D46-C78B31C447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DCC5E6DA-8285-92F5-E41E-8859B99B64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DE8000C-311D-F05A-77BD-6D70DDD1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0DD4AD2-D822-5B88-3F7C-0686CDEC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單元</a:t>
            </a:r>
            <a:r>
              <a:rPr lang="zh-CN" altLang="en-US">
                <a:latin typeface="Tahoma" panose="020B0604030504040204" pitchFamily="34" charset="0"/>
              </a:rPr>
              <a:t>四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0C84C32-FB14-882B-D5E0-AFFE2CC15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第一課：</a:t>
            </a:r>
            <a:r>
              <a:rPr lang="zh-CN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說明順序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4B926B9E-936F-25CF-BDE4-DA82C9C4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57338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時間順序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FB1AFA5F-6B22-0120-0E7D-1BE8C9382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33600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空間順序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5A97B32-930F-51B6-B504-E778E30E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73463"/>
            <a:ext cx="489585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CN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課：</a:t>
            </a:r>
            <a:r>
              <a:rPr lang="zh-CN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說明方法</a:t>
            </a:r>
            <a:endParaRPr lang="zh-TW" altLang="en-US" sz="36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04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668138D3-27E9-595A-9F27-E8DAD116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0827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邏輯順序</a:t>
            </a:r>
            <a:endParaRPr lang="zh-CN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31359B55-9F04-8AC2-CE47-143F68D28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221163"/>
            <a:ext cx="3000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引用說明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4106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AA95ABEC-9A4C-D914-CAE1-4A3AC086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97425"/>
            <a:ext cx="3000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zh-TW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CN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描述說明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32856B7-E905-064F-81B9-EE88F86A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4AA50BB4-BBC5-6C97-6B38-353516C8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仔細聆聽以下廣告，</a:t>
            </a:r>
            <a:r>
              <a:rPr lang="zh-TW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並建議可運</a:t>
            </a:r>
            <a:r>
              <a:rPr lang="zh-CN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用的說明方法</a:t>
            </a:r>
            <a:r>
              <a:rPr lang="zh-TW" altLang="en-US" sz="2400" b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AF3065F4-8ABA-CFDB-7567-2A46D934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EAF08D49-47DE-1869-9983-210534AC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0486" name="Text Box 31">
            <a:extLst>
              <a:ext uri="{FF2B5EF4-FFF2-40B4-BE49-F238E27FC236}">
                <a16:creationId xmlns:a16="http://schemas.microsoft.com/office/drawing/2014/main" id="{ABF841D3-1672-2D50-F939-51D574E8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141663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20487" name="Text Box 33">
            <a:extLst>
              <a:ext uri="{FF2B5EF4-FFF2-40B4-BE49-F238E27FC236}">
                <a16:creationId xmlns:a16="http://schemas.microsoft.com/office/drawing/2014/main" id="{ED6B2580-CCE6-7D6A-D0D0-F49EA2F1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500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pic>
        <p:nvPicPr>
          <p:cNvPr id="20488" name="Picture 38">
            <a:extLst>
              <a:ext uri="{FF2B5EF4-FFF2-40B4-BE49-F238E27FC236}">
                <a16:creationId xmlns:a16="http://schemas.microsoft.com/office/drawing/2014/main" id="{F0F217DF-D3F4-8283-21B3-EE14AF0B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68638"/>
            <a:ext cx="34559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廣告(遊戲機篇)">
            <a:hlinkClick r:id="" action="ppaction://media"/>
            <a:extLst>
              <a:ext uri="{FF2B5EF4-FFF2-40B4-BE49-F238E27FC236}">
                <a16:creationId xmlns:a16="http://schemas.microsoft.com/office/drawing/2014/main" id="{3010832F-43C9-BF65-39A5-6DA1E182B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7731" y="10517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1ABBC9-34B9-1665-D45C-EE4E80F3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306E50E8-9D90-A352-E156-FD78EC1E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pic>
        <p:nvPicPr>
          <p:cNvPr id="21508" name="Picture 16">
            <a:extLst>
              <a:ext uri="{FF2B5EF4-FFF2-40B4-BE49-F238E27FC236}">
                <a16:creationId xmlns:a16="http://schemas.microsoft.com/office/drawing/2014/main" id="{6C7B7ADD-FF91-E73E-686F-22D98CE6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890713"/>
            <a:ext cx="238601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3">
            <a:extLst>
              <a:ext uri="{FF2B5EF4-FFF2-40B4-BE49-F238E27FC236}">
                <a16:creationId xmlns:a16="http://schemas.microsoft.com/office/drawing/2014/main" id="{9FCB8BB3-8396-1B15-E484-F5F7A310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2" name="廣告(數碼鋼琴篇)">
            <a:hlinkClick r:id="" action="ppaction://media"/>
            <a:extLst>
              <a:ext uri="{FF2B5EF4-FFF2-40B4-BE49-F238E27FC236}">
                <a16:creationId xmlns:a16="http://schemas.microsoft.com/office/drawing/2014/main" id="{B3EB5511-6D61-D044-48DE-F8A623925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276C49E-5C08-C434-EF3C-0CBDB74F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033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說明方法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D4BE0A9-E107-8903-0D4C-EB2B91DC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F6A1B663-4F76-2073-31F5-E4173E18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6FDF61C3-5DEB-9F16-A654-84E631BA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36734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latin typeface="新細明體" panose="02020500000000000000" pitchFamily="18" charset="-120"/>
              </a:rPr>
              <a:t> </a:t>
            </a:r>
            <a:r>
              <a:rPr lang="zh-CN" altLang="en-US" sz="2400">
                <a:latin typeface="新細明體" panose="02020500000000000000" pitchFamily="18" charset="-120"/>
              </a:rPr>
              <a:t>描述說明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新細明體" panose="02020500000000000000" pitchFamily="18" charset="-120"/>
            </a:endParaRPr>
          </a:p>
        </p:txBody>
      </p:sp>
      <p:graphicFrame>
        <p:nvGraphicFramePr>
          <p:cNvPr id="106582" name="Group 86">
            <a:extLst>
              <a:ext uri="{FF2B5EF4-FFF2-40B4-BE49-F238E27FC236}">
                <a16:creationId xmlns:a16="http://schemas.microsoft.com/office/drawing/2014/main" id="{B0B99EDE-CE61-0330-5B7A-AA4E2DB83CD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971550" y="3395663"/>
          <a:ext cx="7559675" cy="2122591"/>
        </p:xfrm>
        <a:graphic>
          <a:graphicData uri="http://schemas.openxmlformats.org/drawingml/2006/table">
            <a:tbl>
              <a:tblPr/>
              <a:tblGrid>
                <a:gridCol w="13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5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外部特徵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事物的外部特徵，是指事物的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形狀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顏色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質感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kumimoji="1" lang="zh-CN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</a:b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味道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等外在可感知的特點。</a:t>
                      </a:r>
                    </a:p>
                  </a:txBody>
                  <a:tcPr marT="45709" marB="45709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內部特點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事物的內部特點，是指事物的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性質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成分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構造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kumimoji="1" lang="zh-CN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</a:b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功能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用途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等。</a:t>
                      </a:r>
                    </a:p>
                  </a:txBody>
                  <a:tcPr marT="45709" marB="45709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變化過程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事物的變化過程，是指事物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隨着時間或空間的轉移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，</a:t>
                      </a:r>
                      <a:br>
                        <a:rPr kumimoji="1" lang="zh-CN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</a:b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CN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在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形態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1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程度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等方面發生轉變的狀況。</a:t>
                      </a:r>
                    </a:p>
                  </a:txBody>
                  <a:tcPr marT="45709" marB="45709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8" name="Rectangle 84">
            <a:extLst>
              <a:ext uri="{FF2B5EF4-FFF2-40B4-BE49-F238E27FC236}">
                <a16:creationId xmlns:a16="http://schemas.microsoft.com/office/drawing/2014/main" id="{24B17529-7D0F-D85D-1938-710DB1BE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>
                <a:ea typeface="標楷體" panose="03000509000000000000" pitchFamily="65" charset="-120"/>
              </a:rPr>
              <a:t>　　描述說明，是指具體、形象地描述說明對象的</a:t>
            </a:r>
            <a:br>
              <a:rPr lang="zh-TW" altLang="en-US" sz="2600">
                <a:ea typeface="標楷體" panose="03000509000000000000" pitchFamily="65" charset="-120"/>
              </a:rPr>
            </a:b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外部特徵</a:t>
            </a:r>
            <a:r>
              <a:rPr lang="zh-TW" altLang="en-US" sz="2600">
                <a:ea typeface="標楷體" panose="03000509000000000000" pitchFamily="65" charset="-120"/>
              </a:rPr>
              <a:t>、</a:t>
            </a: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內部特點</a:t>
            </a:r>
            <a:r>
              <a:rPr lang="zh-TW" altLang="en-US" sz="2600">
                <a:ea typeface="標楷體" panose="03000509000000000000" pitchFamily="65" charset="-120"/>
              </a:rPr>
              <a:t>、</a:t>
            </a: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變化過程</a:t>
            </a:r>
            <a:r>
              <a:rPr lang="zh-TW" altLang="en-US" sz="2600">
                <a:ea typeface="標楷體" panose="03000509000000000000" pitchFamily="65" charset="-120"/>
              </a:rPr>
              <a:t>等。這種方法能使</a:t>
            </a:r>
            <a:br>
              <a:rPr lang="zh-TW" altLang="en-US" sz="2600">
                <a:ea typeface="標楷體" panose="03000509000000000000" pitchFamily="65" charset="-120"/>
              </a:rPr>
            </a:br>
            <a:r>
              <a:rPr lang="zh-TW" altLang="en-US" sz="2600">
                <a:ea typeface="標楷體" panose="03000509000000000000" pitchFamily="65" charset="-120"/>
              </a:rPr>
              <a:t>說明對象的形象更生動，增強文章的吸引力</a:t>
            </a:r>
            <a:r>
              <a:rPr lang="zh-TW" altLang="en-US" sz="2600"/>
              <a:t>。</a:t>
            </a:r>
          </a:p>
        </p:txBody>
      </p:sp>
      <p:sp>
        <p:nvSpPr>
          <p:cNvPr id="22549" name="AutoShape 88">
            <a:hlinkClick r:id="rId3" action="ppaction://hlinksldjump"/>
            <a:extLst>
              <a:ext uri="{FF2B5EF4-FFF2-40B4-BE49-F238E27FC236}">
                <a16:creationId xmlns:a16="http://schemas.microsoft.com/office/drawing/2014/main" id="{A08184EA-8136-1481-7B91-6B776F6F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59C2DD0-CF7E-9226-CB73-0269ABB9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 香港瘰螈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FAFDE692-4499-168D-65D8-254B227D4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78D59C8-7441-A1AF-8391-D355B78A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B0177FB-25B3-352A-1F67-EF51032C0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5782" name="AutoShape 6">
            <a:extLst>
              <a:ext uri="{FF2B5EF4-FFF2-40B4-BE49-F238E27FC236}">
                <a16:creationId xmlns:a16="http://schemas.microsoft.com/office/drawing/2014/main" id="{506AEA11-42B0-5AF6-EE9C-49F495F5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3" name="AutoShape 7">
            <a:extLst>
              <a:ext uri="{FF2B5EF4-FFF2-40B4-BE49-F238E27FC236}">
                <a16:creationId xmlns:a16="http://schemas.microsoft.com/office/drawing/2014/main" id="{0FB58844-F6CF-64B5-8AD7-A0F4C907EA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0CE7202D-A17E-52FD-613D-37BDE4B5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事物的類型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一種動物</a:t>
            </a: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6040310F-FB8A-A642-47BE-42E2705BF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75786" name="Oval 10">
            <a:extLst>
              <a:ext uri="{FF2B5EF4-FFF2-40B4-BE49-F238E27FC236}">
                <a16:creationId xmlns:a16="http://schemas.microsoft.com/office/drawing/2014/main" id="{97C06BEF-7057-CA1C-37B9-2AF20D9C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565400"/>
            <a:ext cx="1368425" cy="504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87" name="AutoShape 11">
            <a:extLst>
              <a:ext uri="{FF2B5EF4-FFF2-40B4-BE49-F238E27FC236}">
                <a16:creationId xmlns:a16="http://schemas.microsoft.com/office/drawing/2014/main" id="{E19BA8C6-25AF-CD88-6DC5-545E46862754}"/>
              </a:ext>
            </a:extLst>
          </p:cNvPr>
          <p:cNvSpPr>
            <a:spLocks/>
          </p:cNvSpPr>
          <p:nvPr/>
        </p:nvSpPr>
        <p:spPr bwMode="auto">
          <a:xfrm>
            <a:off x="3924300" y="1341438"/>
            <a:ext cx="506413" cy="4103687"/>
          </a:xfrm>
          <a:prstGeom prst="leftBrace">
            <a:avLst>
              <a:gd name="adj1" fmla="val 67529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F1B1D5A0-A432-FEFB-9948-E00F83EA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125538"/>
            <a:ext cx="4103688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</a:rPr>
              <a:t>香港瘰螈</a:t>
            </a:r>
            <a:r>
              <a:rPr kumimoji="0" lang="zh-TW" altLang="en-US" sz="2000">
                <a:latin typeface="Verdana" panose="020B0604030504040204" pitchFamily="34" charset="0"/>
              </a:rPr>
              <a:t>的外貌型態：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長橢圓形？體形小巧？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</a:b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背部有明顯的中脊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kumimoji="0" lang="en-US" altLang="zh-CN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en-US" sz="8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/>
              <a:t>香港瘰螈</a:t>
            </a:r>
            <a:r>
              <a:rPr kumimoji="0" lang="zh-TW" altLang="en-US" sz="2000"/>
              <a:t>的生存環境：</a:t>
            </a:r>
            <a:r>
              <a:rPr kumimoji="0" lang="zh-CN" altLang="en-US" sz="1800">
                <a:ea typeface="MS PMincho" panose="02020600040205080304" pitchFamily="18" charset="-128"/>
              </a:rPr>
              <a:t> </a:t>
            </a:r>
            <a:endParaRPr kumimoji="0" lang="zh-CN" altLang="zh-TW" sz="1800">
              <a:ea typeface="MS PMincho" panose="02020600040205080304" pitchFamily="18" charset="-128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清澈的山澗？大石的細縫？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</a:b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溪流中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zh-TW" sz="8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/>
              <a:t>香港瘰螈</a:t>
            </a:r>
            <a:r>
              <a:rPr kumimoji="0" lang="zh-TW" altLang="en-US" sz="2000"/>
              <a:t>的生存現狀：</a:t>
            </a:r>
            <a:endParaRPr kumimoji="0" lang="zh-CN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安全？面臨威脅？備受保護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8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/>
              <a:t>本文適用的說明方法：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描述說明？引用說明？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</a:b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比較說明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en-US" altLang="zh-TW" sz="2000"/>
          </a:p>
        </p:txBody>
      </p:sp>
      <p:sp>
        <p:nvSpPr>
          <p:cNvPr id="24589" name="Rectangle 17">
            <a:extLst>
              <a:ext uri="{FF2B5EF4-FFF2-40B4-BE49-F238E27FC236}">
                <a16:creationId xmlns:a16="http://schemas.microsoft.com/office/drawing/2014/main" id="{621076DA-FB77-0D78-3721-5F030F64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12319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88</a:t>
            </a:r>
            <a:endParaRPr lang="en-US" altLang="zh-CN" sz="2000" b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4" grpId="0"/>
      <p:bldP spid="75785" grpId="0"/>
      <p:bldP spid="757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63C1C89-D979-3B5A-6CC8-A5606CFFC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最安靜的地方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34A4A36-1FB0-0758-E897-A63BBB6A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3162C10-912D-AFB9-0B2F-8E1E2345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569496A7-D58B-482D-A0FD-BB89DEF0B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CN" altLang="zh-TW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FFCBC6B2-ADC1-EBF4-6A37-C514F0DA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3A2FF75A-78EA-C0C6-A4AE-89BBC0F1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標楷體" panose="03000509000000000000" pitchFamily="65" charset="-120"/>
                <a:ea typeface="標楷體" panose="03000509000000000000" pitchFamily="65" charset="-120"/>
              </a:rPr>
              <a:t>關鍵字辭：最安靜</a:t>
            </a:r>
          </a:p>
        </p:txBody>
      </p:sp>
      <p:sp>
        <p:nvSpPr>
          <p:cNvPr id="76808" name="AutoShape 8">
            <a:extLst>
              <a:ext uri="{FF2B5EF4-FFF2-40B4-BE49-F238E27FC236}">
                <a16:creationId xmlns:a16="http://schemas.microsoft.com/office/drawing/2014/main" id="{674A2027-F42C-FA1B-6C49-EAAC5C71EA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4207B6D8-2C15-8A2A-FD9F-C5F7208E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id="{3A21F91B-7291-6D2A-506C-8328D5608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65400"/>
            <a:ext cx="935038" cy="5762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76811" name="AutoShape 11">
            <a:extLst>
              <a:ext uri="{FF2B5EF4-FFF2-40B4-BE49-F238E27FC236}">
                <a16:creationId xmlns:a16="http://schemas.microsoft.com/office/drawing/2014/main" id="{E78289D3-AE10-3DFC-7E6F-5E241A3E15C0}"/>
              </a:ext>
            </a:extLst>
          </p:cNvPr>
          <p:cNvSpPr>
            <a:spLocks/>
          </p:cNvSpPr>
          <p:nvPr/>
        </p:nvSpPr>
        <p:spPr bwMode="auto">
          <a:xfrm>
            <a:off x="3921125" y="1341438"/>
            <a:ext cx="506413" cy="4175125"/>
          </a:xfrm>
          <a:prstGeom prst="leftBrace">
            <a:avLst>
              <a:gd name="adj1" fmla="val 68704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93C55914-9BAB-ADDA-F5F5-75BA435D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68413"/>
            <a:ext cx="431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全世界最安靜的地方是：</a:t>
            </a:r>
          </a:p>
        </p:txBody>
      </p:sp>
      <p:sp>
        <p:nvSpPr>
          <p:cNvPr id="76820" name="Line 20">
            <a:extLst>
              <a:ext uri="{FF2B5EF4-FFF2-40B4-BE49-F238E27FC236}">
                <a16:creationId xmlns:a16="http://schemas.microsoft.com/office/drawing/2014/main" id="{6519CF93-128B-85C2-7BF4-0B3A3E599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009775"/>
            <a:ext cx="3455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6822" name="Line 22">
            <a:extLst>
              <a:ext uri="{FF2B5EF4-FFF2-40B4-BE49-F238E27FC236}">
                <a16:creationId xmlns:a16="http://schemas.microsoft.com/office/drawing/2014/main" id="{8F4ABD0B-A992-5815-61C3-4C9726025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801938"/>
            <a:ext cx="3455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6823" name="Line 23">
            <a:extLst>
              <a:ext uri="{FF2B5EF4-FFF2-40B4-BE49-F238E27FC236}">
                <a16:creationId xmlns:a16="http://schemas.microsoft.com/office/drawing/2014/main" id="{D1E822B5-8453-5917-8981-40DF33F73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44900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6824" name="Line 24">
            <a:extLst>
              <a:ext uri="{FF2B5EF4-FFF2-40B4-BE49-F238E27FC236}">
                <a16:creationId xmlns:a16="http://schemas.microsoft.com/office/drawing/2014/main" id="{A4F829E6-01BA-475F-404F-C271B4F9B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37063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6825" name="Line 25">
            <a:extLst>
              <a:ext uri="{FF2B5EF4-FFF2-40B4-BE49-F238E27FC236}">
                <a16:creationId xmlns:a16="http://schemas.microsoft.com/office/drawing/2014/main" id="{47FD35D2-6A47-C05E-10C6-F791C4013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57788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6827" name="Rectangle 27">
            <a:extLst>
              <a:ext uri="{FF2B5EF4-FFF2-40B4-BE49-F238E27FC236}">
                <a16:creationId xmlns:a16="http://schemas.microsoft.com/office/drawing/2014/main" id="{7C3C2C1A-EF83-295C-F956-7935FD9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2060575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/>
              <a:t>其設計的獨特之處：</a:t>
            </a:r>
          </a:p>
        </p:txBody>
      </p:sp>
      <p:sp>
        <p:nvSpPr>
          <p:cNvPr id="76828" name="Rectangle 28">
            <a:extLst>
              <a:ext uri="{FF2B5EF4-FFF2-40B4-BE49-F238E27FC236}">
                <a16:creationId xmlns:a16="http://schemas.microsoft.com/office/drawing/2014/main" id="{0FE1765D-823D-5A55-B7A4-75BB1ED46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2852738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人們身處其中時的表現：</a:t>
            </a:r>
          </a:p>
        </p:txBody>
      </p:sp>
      <p:sp>
        <p:nvSpPr>
          <p:cNvPr id="76829" name="Rectangle 29">
            <a:extLst>
              <a:ext uri="{FF2B5EF4-FFF2-40B4-BE49-F238E27FC236}">
                <a16:creationId xmlns:a16="http://schemas.microsoft.com/office/drawing/2014/main" id="{D05451E1-543F-26FA-AC58-D21DB1546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716338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在實際生活中的作用：</a:t>
            </a:r>
          </a:p>
        </p:txBody>
      </p:sp>
      <p:sp>
        <p:nvSpPr>
          <p:cNvPr id="76830" name="Rectangle 30">
            <a:extLst>
              <a:ext uri="{FF2B5EF4-FFF2-40B4-BE49-F238E27FC236}">
                <a16:creationId xmlns:a16="http://schemas.microsoft.com/office/drawing/2014/main" id="{C3262D2A-9830-187D-8ECB-7EAA5EBD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508500"/>
            <a:ext cx="272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本文適用的說明方法：</a:t>
            </a:r>
          </a:p>
        </p:txBody>
      </p:sp>
      <p:sp>
        <p:nvSpPr>
          <p:cNvPr id="76831" name="Line 31">
            <a:extLst>
              <a:ext uri="{FF2B5EF4-FFF2-40B4-BE49-F238E27FC236}">
                <a16:creationId xmlns:a16="http://schemas.microsoft.com/office/drawing/2014/main" id="{C8466D16-2504-9693-3330-7959C07E4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89588"/>
            <a:ext cx="3455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5623" name="Rectangle 32">
            <a:extLst>
              <a:ext uri="{FF2B5EF4-FFF2-40B4-BE49-F238E27FC236}">
                <a16:creationId xmlns:a16="http://schemas.microsoft.com/office/drawing/2014/main" id="{7C5D86F7-CA1E-EEE1-6A80-E8D71F0A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249363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90</a:t>
            </a:r>
            <a:endParaRPr lang="en-US" altLang="zh-CN" sz="2000" b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7" grpId="0"/>
      <p:bldP spid="76809" grpId="0"/>
      <p:bldP spid="76821" grpId="0"/>
      <p:bldP spid="76827" grpId="0"/>
      <p:bldP spid="76828" grpId="0"/>
      <p:bldP spid="76829" grpId="0"/>
      <p:bldP spid="768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3DEAD3F7-9CC3-FD0E-1478-30140846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>
                <a:ea typeface="標楷體" panose="03000509000000000000" pitchFamily="65" charset="-120"/>
              </a:rPr>
              <a:t>　　在介紹事物或闡釋事理的時候，若依照一定的次序</a:t>
            </a:r>
            <a:br>
              <a:rPr lang="zh-TW" altLang="en-US" sz="2600">
                <a:ea typeface="標楷體" panose="03000509000000000000" pitchFamily="65" charset="-120"/>
              </a:rPr>
            </a:br>
            <a:r>
              <a:rPr lang="zh-TW" altLang="en-US" sz="2600">
                <a:ea typeface="標楷體" panose="03000509000000000000" pitchFamily="65" charset="-120"/>
              </a:rPr>
              <a:t>來說明，能令</a:t>
            </a:r>
            <a:r>
              <a:rPr lang="zh-CN" altLang="en-US" sz="2600">
                <a:ea typeface="標楷體" panose="03000509000000000000" pitchFamily="65" charset="-120"/>
              </a:rPr>
              <a:t>文</a:t>
            </a:r>
            <a:r>
              <a:rPr lang="zh-TW" altLang="en-US" sz="2600">
                <a:ea typeface="標楷體" panose="03000509000000000000" pitchFamily="65" charset="-120"/>
              </a:rPr>
              <a:t>章的內容條理清晰，層次分明。而常見</a:t>
            </a:r>
            <a:br>
              <a:rPr lang="zh-TW" altLang="en-US" sz="2600">
                <a:ea typeface="標楷體" panose="03000509000000000000" pitchFamily="65" charset="-120"/>
              </a:rPr>
            </a:br>
            <a:r>
              <a:rPr lang="zh-TW" altLang="en-US" sz="2600">
                <a:ea typeface="標楷體" panose="03000509000000000000" pitchFamily="65" charset="-120"/>
              </a:rPr>
              <a:t>的說明順序有：</a:t>
            </a: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時間順序</a:t>
            </a:r>
            <a:r>
              <a:rPr lang="zh-TW" altLang="en-US" sz="2600"/>
              <a:t>、</a:t>
            </a: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空間順序</a:t>
            </a:r>
            <a:r>
              <a:rPr lang="zh-TW" altLang="en-US" sz="2600">
                <a:ea typeface="標楷體" panose="03000509000000000000" pitchFamily="65" charset="-120"/>
              </a:rPr>
              <a:t>、</a:t>
            </a: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邏輯順序</a:t>
            </a:r>
            <a:r>
              <a:rPr lang="zh-TW" altLang="en-US" sz="260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777A7D3-18D7-4AEC-F108-F08AC8E22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4464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說明順序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3F2246FE-CF9A-C551-1524-7F9FFB46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5CE88A4A-7031-4F1C-16D4-35C7798A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FBEE5892-435B-2397-0BEF-91F9AB14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644900"/>
            <a:ext cx="5976938" cy="1187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在同一篇文章當中</a:t>
            </a:r>
            <a:r>
              <a:rPr lang="zh-CN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，時間順序、空間順序、邏輯順序可以共融，不一定要刻意分開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地</a:t>
            </a:r>
            <a:r>
              <a:rPr lang="zh-CN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運用，以免</a:t>
            </a:r>
            <a:r>
              <a:rPr lang="zh-TW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讓</a:t>
            </a:r>
            <a:r>
              <a:rPr lang="zh-CN" altLang="en-US" sz="2400">
                <a:solidFill>
                  <a:srgbClr val="FF0000"/>
                </a:solidFill>
                <a:ea typeface="標楷體" panose="03000509000000000000" pitchFamily="65" charset="-120"/>
              </a:rPr>
              <a:t>文章顯得生硬。</a:t>
            </a:r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D2BBE21B-7DF2-57F7-E360-7943A637AE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1138" y="3284538"/>
            <a:ext cx="1587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6027D6A2-BB79-62DF-D249-8A39F8A0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854325"/>
            <a:ext cx="4679950" cy="4302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F0ACC8C-6EDD-456D-3328-7566DC6F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時間順序</a:t>
            </a:r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913B3D33-A4E0-3081-CF26-95518A4F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說明順序</a:t>
            </a:r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6E340F39-5F91-EF73-0879-0BF8CA2EA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9060D805-C167-1673-5882-27854D45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pic>
        <p:nvPicPr>
          <p:cNvPr id="55316" name="Picture 20">
            <a:extLst>
              <a:ext uri="{FF2B5EF4-FFF2-40B4-BE49-F238E27FC236}">
                <a16:creationId xmlns:a16="http://schemas.microsoft.com/office/drawing/2014/main" id="{5BFE6E79-6970-270F-C267-BF525AD9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26563" r="16780" b="43903"/>
          <a:stretch>
            <a:fillRect/>
          </a:stretch>
        </p:blipFill>
        <p:spPr bwMode="auto">
          <a:xfrm>
            <a:off x="684213" y="3213100"/>
            <a:ext cx="7920037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8199" name="Rectangle 22">
            <a:extLst>
              <a:ext uri="{FF2B5EF4-FFF2-40B4-BE49-F238E27FC236}">
                <a16:creationId xmlns:a16="http://schemas.microsoft.com/office/drawing/2014/main" id="{DEEC6823-DE2D-C29A-9EEF-C78E0F464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16113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>
                <a:ea typeface="標楷體" panose="03000509000000000000" pitchFamily="65" charset="-120"/>
              </a:rPr>
              <a:t>　　時間順序，是指按照</a:t>
            </a:r>
            <a:r>
              <a:rPr lang="zh-TW" altLang="en-US" sz="2600">
                <a:solidFill>
                  <a:srgbClr val="FF6600"/>
                </a:solidFill>
                <a:ea typeface="標楷體" panose="03000509000000000000" pitchFamily="65" charset="-120"/>
              </a:rPr>
              <a:t>事物發生或發展先後次序</a:t>
            </a:r>
            <a:r>
              <a:rPr lang="zh-TW" altLang="en-US" sz="2600">
                <a:ea typeface="標楷體" panose="03000509000000000000" pitchFamily="65" charset="-120"/>
              </a:rPr>
              <a:t>來說明</a:t>
            </a:r>
            <a:br>
              <a:rPr lang="zh-TW" altLang="en-US" sz="2600">
                <a:ea typeface="標楷體" panose="03000509000000000000" pitchFamily="65" charset="-120"/>
              </a:rPr>
            </a:br>
            <a:r>
              <a:rPr lang="zh-TW" altLang="en-US" sz="2600">
                <a:ea typeface="標楷體" panose="03000509000000000000" pitchFamily="65" charset="-120"/>
              </a:rPr>
              <a:t>事物或事理。這種方法能讓讀者對說明對象的發展過程一</a:t>
            </a:r>
            <a:br>
              <a:rPr lang="zh-TW" altLang="en-US" sz="2600">
                <a:ea typeface="標楷體" panose="03000509000000000000" pitchFamily="65" charset="-120"/>
              </a:rPr>
            </a:br>
            <a:r>
              <a:rPr lang="zh-TW" altLang="en-US" sz="2600">
                <a:ea typeface="標楷體" panose="03000509000000000000" pitchFamily="65" charset="-120"/>
              </a:rPr>
              <a:t>目了然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200" name="AutoShape 23">
            <a:hlinkClick r:id="rId4" action="ppaction://hlinksldjump"/>
            <a:extLst>
              <a:ext uri="{FF2B5EF4-FFF2-40B4-BE49-F238E27FC236}">
                <a16:creationId xmlns:a16="http://schemas.microsoft.com/office/drawing/2014/main" id="{63D7495A-F131-C4CD-A821-8FCCB9E14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4D89D29-5348-F0C1-8D32-22ABAA6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空間順序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A73A713-8078-D228-CF2E-3BA72758F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07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說明順序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A35BFD6-35C7-146E-CB52-1AF0B8E0E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A47D2E69-4F17-7124-31BE-1431AAE7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pic>
        <p:nvPicPr>
          <p:cNvPr id="100365" name="Picture 13">
            <a:extLst>
              <a:ext uri="{FF2B5EF4-FFF2-40B4-BE49-F238E27FC236}">
                <a16:creationId xmlns:a16="http://schemas.microsoft.com/office/drawing/2014/main" id="{1FC95523-ADC7-4837-B875-766F1691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46938" r="19734" b="44380"/>
          <a:stretch>
            <a:fillRect/>
          </a:stretch>
        </p:blipFill>
        <p:spPr bwMode="auto">
          <a:xfrm>
            <a:off x="755650" y="3717925"/>
            <a:ext cx="75596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4">
            <a:extLst>
              <a:ext uri="{FF2B5EF4-FFF2-40B4-BE49-F238E27FC236}">
                <a16:creationId xmlns:a16="http://schemas.microsoft.com/office/drawing/2014/main" id="{80DCF92E-7F38-A99A-2801-F54AC3C9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　　空間順序，是指按照</a:t>
            </a:r>
            <a:r>
              <a:rPr lang="zh-TW" altLang="en-US" sz="2400">
                <a:solidFill>
                  <a:srgbClr val="FF6600"/>
                </a:solidFill>
                <a:ea typeface="標楷體" panose="03000509000000000000" pitchFamily="65" charset="-120"/>
              </a:rPr>
              <a:t>事物的空間結構順序</a:t>
            </a:r>
            <a:r>
              <a:rPr lang="zh-TW" altLang="en-US" sz="2400">
                <a:ea typeface="標楷體" panose="03000509000000000000" pitchFamily="65" charset="-120"/>
              </a:rPr>
              <a:t>，或按照</a:t>
            </a:r>
            <a:r>
              <a:rPr lang="zh-TW" altLang="en-US" sz="2400">
                <a:solidFill>
                  <a:srgbClr val="FF6600"/>
                </a:solidFill>
                <a:ea typeface="標楷體" panose="03000509000000000000" pitchFamily="65" charset="-120"/>
              </a:rPr>
              <a:t>觀察者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ea typeface="標楷體" panose="03000509000000000000" pitchFamily="65" charset="-120"/>
              </a:rPr>
              <a:t>的觀察點移動次序</a:t>
            </a:r>
            <a:r>
              <a:rPr lang="zh-TW" altLang="en-US" sz="2400">
                <a:ea typeface="標楷體" panose="03000509000000000000" pitchFamily="65" charset="-120"/>
              </a:rPr>
              <a:t>來說明事物</a:t>
            </a:r>
            <a:r>
              <a:rPr lang="zh-TW" altLang="zh-TW" sz="2400">
                <a:ea typeface="標楷體" panose="03000509000000000000" pitchFamily="65" charset="-120"/>
              </a:rPr>
              <a:t>。</a:t>
            </a:r>
            <a:r>
              <a:rPr lang="zh-TW" altLang="en-US" sz="2400">
                <a:ea typeface="標楷體" panose="03000509000000000000" pitchFamily="65" charset="-120"/>
              </a:rPr>
              <a:t>這種方法</a:t>
            </a:r>
            <a:r>
              <a:rPr lang="zh-CN" altLang="en-US" sz="2400">
                <a:ea typeface="標楷體" panose="03000509000000000000" pitchFamily="65" charset="-120"/>
              </a:rPr>
              <a:t>能</a:t>
            </a:r>
            <a:r>
              <a:rPr lang="zh-TW" altLang="en-US" sz="2400">
                <a:ea typeface="標楷體" panose="03000509000000000000" pitchFamily="65" charset="-120"/>
              </a:rPr>
              <a:t>全面而條理地介紹</a:t>
            </a:r>
            <a:endParaRPr lang="en-US" altLang="zh-TW" sz="24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事物各方面的特徵。而適合運用空間順序來說明的對象包括：</a:t>
            </a:r>
          </a:p>
        </p:txBody>
      </p:sp>
      <p:sp>
        <p:nvSpPr>
          <p:cNvPr id="1024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9989D3D5-D2DD-B31B-19D1-5F043EB7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0DA9DCC-5738-0371-2B95-1D6A97FB2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93838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邏輯順序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027B6E8-E461-C02B-D1ED-4BF714B4D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854075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說明順序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68FA5987-2399-E256-1C04-BAA99C26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D4BC235-D76C-4FA9-A3D6-56F3BC3C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graphicFrame>
        <p:nvGraphicFramePr>
          <p:cNvPr id="102497" name="Group 97">
            <a:extLst>
              <a:ext uri="{FF2B5EF4-FFF2-40B4-BE49-F238E27FC236}">
                <a16:creationId xmlns:a16="http://schemas.microsoft.com/office/drawing/2014/main" id="{4232A624-9CBE-4E41-073B-9C2CF3013CD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55650" y="3573463"/>
          <a:ext cx="8064500" cy="1717675"/>
        </p:xfrm>
        <a:graphic>
          <a:graphicData uri="http://schemas.openxmlformats.org/drawingml/2006/table">
            <a:tbl>
              <a:tblPr/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從表面到本質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先羅列事物的表面特徵，再指出其內在的本質。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從原因到結果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先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解釋清楚原因，然後推論出結果</a:t>
                      </a: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。</a:t>
                      </a:r>
                      <a:endParaRPr kumimoji="1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從主要到次要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先說明事物最主要的特徵，再說明其次要的特徵。</a:t>
                      </a:r>
                      <a:endParaRPr kumimoji="1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從概括到具體</a:t>
                      </a: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Wingdings" panose="05000000000000000000" pitchFamily="2" charset="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先從總體上說明事物特點，然後作進一步的具體說明。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11" name="Picture 98">
            <a:extLst>
              <a:ext uri="{FF2B5EF4-FFF2-40B4-BE49-F238E27FC236}">
                <a16:creationId xmlns:a16="http://schemas.microsoft.com/office/drawing/2014/main" id="{A9BF1619-2C7E-0A3F-A735-AD223170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52725" r="15395" b="35698"/>
          <a:stretch>
            <a:fillRect/>
          </a:stretch>
        </p:blipFill>
        <p:spPr bwMode="auto">
          <a:xfrm>
            <a:off x="539750" y="2203450"/>
            <a:ext cx="79930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9" name="Line 99">
            <a:extLst>
              <a:ext uri="{FF2B5EF4-FFF2-40B4-BE49-F238E27FC236}">
                <a16:creationId xmlns:a16="http://schemas.microsoft.com/office/drawing/2014/main" id="{5FBA6D7C-F5BA-B0A1-53BC-DAF8C90B58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1916113"/>
            <a:ext cx="5048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00" name="Rectangle 100">
            <a:extLst>
              <a:ext uri="{FF2B5EF4-FFF2-40B4-BE49-F238E27FC236}">
                <a16:creationId xmlns:a16="http://schemas.microsoft.com/office/drawing/2014/main" id="{AE55E105-406F-A558-B279-AB2EAC8C0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349500"/>
            <a:ext cx="936625" cy="3587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02501" name="Text Box 101">
            <a:extLst>
              <a:ext uri="{FF2B5EF4-FFF2-40B4-BE49-F238E27FC236}">
                <a16:creationId xmlns:a16="http://schemas.microsoft.com/office/drawing/2014/main" id="{4AD8E36B-0FA3-9CF2-BC69-6DEF83E37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268413"/>
            <a:ext cx="4897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邏輯順序的說明對象可以分為事物和事理兩種。其中事物類的說明內容多為事物的成因或構成，涉及科學知識。</a:t>
            </a:r>
          </a:p>
        </p:txBody>
      </p:sp>
      <p:sp>
        <p:nvSpPr>
          <p:cNvPr id="12315" name="AutoShape 102">
            <a:hlinkClick r:id="rId4" action="ppaction://hlinksldjump"/>
            <a:extLst>
              <a:ext uri="{FF2B5EF4-FFF2-40B4-BE49-F238E27FC236}">
                <a16:creationId xmlns:a16="http://schemas.microsoft.com/office/drawing/2014/main" id="{E53067A8-8CB2-DF1D-B09F-86230C4C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8BD46D8-D1FB-4C3A-246A-B23592E3E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  <a:endParaRPr lang="zh-TW" altLang="zh-CN" sz="2400"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    大紅袍</a:t>
            </a:r>
            <a:endParaRPr lang="zh-CN" altLang="en-US" sz="1800">
              <a:ea typeface="SimSun" panose="02010600030101010101" pitchFamily="2" charset="-122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B771489B-F3E2-785C-C809-0B4E74B5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72235B2-A75F-9BEF-8CB4-8B4A98CB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115718" name="AutoShape 6">
            <a:extLst>
              <a:ext uri="{FF2B5EF4-FFF2-40B4-BE49-F238E27FC236}">
                <a16:creationId xmlns:a16="http://schemas.microsoft.com/office/drawing/2014/main" id="{CC6687DA-53BA-D30F-7AAF-AF6CD6D7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4A1FD8D3-C51B-C5E0-6428-239BF00C1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事物的類型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一種茶葉</a:t>
            </a:r>
          </a:p>
        </p:txBody>
      </p:sp>
      <p:sp>
        <p:nvSpPr>
          <p:cNvPr id="115720" name="AutoShape 8">
            <a:extLst>
              <a:ext uri="{FF2B5EF4-FFF2-40B4-BE49-F238E27FC236}">
                <a16:creationId xmlns:a16="http://schemas.microsoft.com/office/drawing/2014/main" id="{044C4615-68B1-2CCC-00E6-F710A62BF2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91786ABC-00B3-4012-0214-675D18B9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115722" name="Oval 10">
            <a:extLst>
              <a:ext uri="{FF2B5EF4-FFF2-40B4-BE49-F238E27FC236}">
                <a16:creationId xmlns:a16="http://schemas.microsoft.com/office/drawing/2014/main" id="{0F478A49-752B-5416-514A-F12D51D2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65400"/>
            <a:ext cx="1368425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15723" name="AutoShape 11">
            <a:extLst>
              <a:ext uri="{FF2B5EF4-FFF2-40B4-BE49-F238E27FC236}">
                <a16:creationId xmlns:a16="http://schemas.microsoft.com/office/drawing/2014/main" id="{5515AE89-38FC-0E4D-71F6-DC41CBFB08E7}"/>
              </a:ext>
            </a:extLst>
          </p:cNvPr>
          <p:cNvSpPr>
            <a:spLocks/>
          </p:cNvSpPr>
          <p:nvPr/>
        </p:nvSpPr>
        <p:spPr bwMode="auto">
          <a:xfrm>
            <a:off x="3924300" y="1125538"/>
            <a:ext cx="503238" cy="4391025"/>
          </a:xfrm>
          <a:prstGeom prst="leftBrace">
            <a:avLst>
              <a:gd name="adj1" fmla="val 72713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115724" name="Text Box 12">
            <a:extLst>
              <a:ext uri="{FF2B5EF4-FFF2-40B4-BE49-F238E27FC236}">
                <a16:creationId xmlns:a16="http://schemas.microsoft.com/office/drawing/2014/main" id="{84A717D9-8FDB-BD13-BABE-83B08FC2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052513"/>
            <a:ext cx="410527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zh-TW" sz="2000">
                <a:latin typeface="Verdana" panose="020B0604030504040204" pitchFamily="34" charset="0"/>
              </a:rPr>
              <a:t>文章的主要說明內容：</a:t>
            </a:r>
            <a:endParaRPr kumimoji="0"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zh-TW" sz="2000" b="0">
                <a:latin typeface="Verdana" panose="020B0604030504040204" pitchFamily="34" charset="0"/>
                <a:ea typeface="標楷體" panose="03000509000000000000" pitchFamily="65" charset="-120"/>
              </a:rPr>
              <a:t>大紅袍的珍貴？大紅袍的滋味？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</a:br>
            <a:r>
              <a:rPr kumimoji="0" lang="zh-TW" altLang="zh-TW" sz="2000" b="0">
                <a:latin typeface="Verdana" panose="020B0604030504040204" pitchFamily="34" charset="0"/>
                <a:ea typeface="標楷體" panose="03000509000000000000" pitchFamily="65" charset="-120"/>
              </a:rPr>
              <a:t>大紅袍的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沖</a:t>
            </a:r>
            <a:r>
              <a:rPr kumimoji="0" lang="zh-TW" altLang="zh-TW" sz="2000" b="0">
                <a:latin typeface="Verdana" panose="020B0604030504040204" pitchFamily="34" charset="0"/>
                <a:ea typeface="標楷體" panose="03000509000000000000" pitchFamily="65" charset="-120"/>
              </a:rPr>
              <a:t>泡方式？</a:t>
            </a: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TW" altLang="zh-TW" sz="8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</a:rPr>
              <a:t>可從哪幾個方面介紹「大紅袍」</a:t>
            </a:r>
            <a:r>
              <a:rPr kumimoji="0" lang="zh-TW" altLang="en-US" sz="2000">
                <a:latin typeface="Verdana" panose="020B0604030504040204" pitchFamily="34" charset="0"/>
              </a:rPr>
              <a:t>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歷史地位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生長環境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化學成分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？沖泡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工藝</a:t>
            </a:r>
            <a:r>
              <a:rPr kumimoji="0" lang="en-US" altLang="zh-CN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zh-CN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zh-TW" sz="1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文章適用的</a:t>
            </a:r>
            <a:r>
              <a:rPr kumimoji="0" lang="zh-CN" altLang="en-US" sz="2000">
                <a:latin typeface="Verdana" panose="020B0604030504040204" pitchFamily="34" charset="0"/>
              </a:rPr>
              <a:t>說明順序</a:t>
            </a:r>
            <a:r>
              <a:rPr kumimoji="0" lang="zh-TW" altLang="en-US" sz="2000">
                <a:latin typeface="Verdana" panose="020B0604030504040204" pitchFamily="34" charset="0"/>
              </a:rPr>
              <a:t>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邏輯順序</a:t>
            </a:r>
            <a:endParaRPr kumimoji="0" lang="zh-CN" altLang="en-US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kumimoji="0" lang="zh-CN" altLang="zh-TW" sz="1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>
                <a:latin typeface="Verdana" panose="020B0604030504040204" pitchFamily="34" charset="0"/>
              </a:rPr>
              <a:t>本文可運用哪些說明方法：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比較說明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數據說明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</a:t>
            </a:r>
            <a:b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</a:b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描述說明</a:t>
            </a:r>
            <a:r>
              <a:rPr kumimoji="0" lang="en-US" altLang="zh-CN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zh-CN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4348" name="Rectangle 13">
            <a:extLst>
              <a:ext uri="{FF2B5EF4-FFF2-40B4-BE49-F238E27FC236}">
                <a16:creationId xmlns:a16="http://schemas.microsoft.com/office/drawing/2014/main" id="{B55230A4-2B14-F7EE-F834-C10E5EAE7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12350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80</a:t>
            </a:r>
            <a:endParaRPr lang="en-US" altLang="zh-CN" sz="2000" b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4349" name="Text Box 14">
            <a:extLst>
              <a:ext uri="{FF2B5EF4-FFF2-40B4-BE49-F238E27FC236}">
                <a16:creationId xmlns:a16="http://schemas.microsoft.com/office/drawing/2014/main" id="{AF298AE4-BBBF-82A1-4232-FA8977E49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9" grpId="0"/>
      <p:bldP spid="115721" grpId="0"/>
      <p:bldP spid="1157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472FF68-E5AA-CD44-884C-2CE31E61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  <a:endParaRPr lang="zh-TW" altLang="zh-CN" sz="2400"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        黃鶴樓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24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5363" name="Text Box 19">
            <a:extLst>
              <a:ext uri="{FF2B5EF4-FFF2-40B4-BE49-F238E27FC236}">
                <a16:creationId xmlns:a16="http://schemas.microsoft.com/office/drawing/2014/main" id="{08E9B0EF-3721-E7FE-2C45-ACE17127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5364" name="Rectangle 20">
            <a:extLst>
              <a:ext uri="{FF2B5EF4-FFF2-40B4-BE49-F238E27FC236}">
                <a16:creationId xmlns:a16="http://schemas.microsoft.com/office/drawing/2014/main" id="{9619571B-01CF-E8E4-ECC2-0A069019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15365" name="Text Box 21">
            <a:extLst>
              <a:ext uri="{FF2B5EF4-FFF2-40B4-BE49-F238E27FC236}">
                <a16:creationId xmlns:a16="http://schemas.microsoft.com/office/drawing/2014/main" id="{17DE75DF-7E6C-D805-7E94-D46CA63D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7E9A5FC9-816B-13C3-D1F4-942660D8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B7AACF07-5BA6-CA8D-B476-DF0FAF04F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4532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事物的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類型：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建築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endParaRPr lang="zh-TW" altLang="en-US" sz="2400" b="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65564" name="AutoShape 28">
            <a:extLst>
              <a:ext uri="{FF2B5EF4-FFF2-40B4-BE49-F238E27FC236}">
                <a16:creationId xmlns:a16="http://schemas.microsoft.com/office/drawing/2014/main" id="{524E6A4A-CC86-AC83-EBBB-6F0A75D38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5" name="AutoShape 29">
            <a:extLst>
              <a:ext uri="{FF2B5EF4-FFF2-40B4-BE49-F238E27FC236}">
                <a16:creationId xmlns:a16="http://schemas.microsoft.com/office/drawing/2014/main" id="{3337705C-0109-514B-D57C-774AE645A4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6" name="Oval 30">
            <a:extLst>
              <a:ext uri="{FF2B5EF4-FFF2-40B4-BE49-F238E27FC236}">
                <a16:creationId xmlns:a16="http://schemas.microsoft.com/office/drawing/2014/main" id="{BFF3EB40-6A99-5835-738C-9E52D05D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1295400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7" name="AutoShape 31">
            <a:extLst>
              <a:ext uri="{FF2B5EF4-FFF2-40B4-BE49-F238E27FC236}">
                <a16:creationId xmlns:a16="http://schemas.microsoft.com/office/drawing/2014/main" id="{C8AE31B8-77F2-A67F-4C82-E340C3D3E331}"/>
              </a:ext>
            </a:extLst>
          </p:cNvPr>
          <p:cNvSpPr>
            <a:spLocks/>
          </p:cNvSpPr>
          <p:nvPr/>
        </p:nvSpPr>
        <p:spPr bwMode="auto">
          <a:xfrm>
            <a:off x="3924300" y="1628775"/>
            <a:ext cx="503238" cy="3887788"/>
          </a:xfrm>
          <a:prstGeom prst="leftBrace">
            <a:avLst>
              <a:gd name="adj1" fmla="val 64380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65569" name="Line 33">
            <a:extLst>
              <a:ext uri="{FF2B5EF4-FFF2-40B4-BE49-F238E27FC236}">
                <a16:creationId xmlns:a16="http://schemas.microsoft.com/office/drawing/2014/main" id="{8169A334-2715-5B06-19CB-E324FE95D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205038"/>
            <a:ext cx="302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5582" name="Line 46">
            <a:extLst>
              <a:ext uri="{FF2B5EF4-FFF2-40B4-BE49-F238E27FC236}">
                <a16:creationId xmlns:a16="http://schemas.microsoft.com/office/drawing/2014/main" id="{74155A2B-9559-77DE-11E5-4E5FFE154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997200"/>
            <a:ext cx="302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5583" name="Line 47">
            <a:extLst>
              <a:ext uri="{FF2B5EF4-FFF2-40B4-BE49-F238E27FC236}">
                <a16:creationId xmlns:a16="http://schemas.microsoft.com/office/drawing/2014/main" id="{6B61CDF5-62FB-641D-FE41-5950990FF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500438"/>
            <a:ext cx="3024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5584" name="Line 48">
            <a:extLst>
              <a:ext uri="{FF2B5EF4-FFF2-40B4-BE49-F238E27FC236}">
                <a16:creationId xmlns:a16="http://schemas.microsoft.com/office/drawing/2014/main" id="{5FFACF3C-9B70-DA01-8104-87F28195F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92600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5585" name="Line 49">
            <a:extLst>
              <a:ext uri="{FF2B5EF4-FFF2-40B4-BE49-F238E27FC236}">
                <a16:creationId xmlns:a16="http://schemas.microsoft.com/office/drawing/2014/main" id="{62E5635C-1F3D-6D67-B878-0F87CE085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797425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5587" name="Rectangle 51">
            <a:extLst>
              <a:ext uri="{FF2B5EF4-FFF2-40B4-BE49-F238E27FC236}">
                <a16:creationId xmlns:a16="http://schemas.microsoft.com/office/drawing/2014/main" id="{08A4D6D4-5543-3235-497B-CE600389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484313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u="sng"/>
              <a:t>黃鶴樓</a:t>
            </a:r>
            <a:r>
              <a:rPr kumimoji="0" lang="zh-TW" altLang="en-US" sz="2000"/>
              <a:t>的歷史地位：</a:t>
            </a:r>
          </a:p>
        </p:txBody>
      </p:sp>
      <p:sp>
        <p:nvSpPr>
          <p:cNvPr id="65588" name="Rectangle 52">
            <a:extLst>
              <a:ext uri="{FF2B5EF4-FFF2-40B4-BE49-F238E27FC236}">
                <a16:creationId xmlns:a16="http://schemas.microsoft.com/office/drawing/2014/main" id="{B5936BAE-F2CA-265C-8BEA-2D04F98D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2251075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kumimoji="0" lang="zh-TW" altLang="en-US" sz="2000" u="sng"/>
              <a:t>黃鶴樓</a:t>
            </a:r>
            <a:r>
              <a:rPr kumimoji="0" lang="zh-TW" altLang="en-US" sz="2000"/>
              <a:t>所處的地理環境：</a:t>
            </a:r>
            <a:endParaRPr kumimoji="0" lang="zh-CN" altLang="en-US" sz="2000">
              <a:ea typeface="SimSun" panose="02010600030101010101" pitchFamily="2" charset="-122"/>
            </a:endParaRPr>
          </a:p>
        </p:txBody>
      </p:sp>
      <p:sp>
        <p:nvSpPr>
          <p:cNvPr id="15379" name="Rectangle 53">
            <a:extLst>
              <a:ext uri="{FF2B5EF4-FFF2-40B4-BE49-F238E27FC236}">
                <a16:creationId xmlns:a16="http://schemas.microsoft.com/office/drawing/2014/main" id="{D8E0A6B4-5E4A-66B0-6689-8C1FB6C09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249363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82</a:t>
            </a:r>
            <a:endParaRPr lang="en-US" altLang="zh-CN" sz="2000" b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5590" name="Rectangle 54">
            <a:extLst>
              <a:ext uri="{FF2B5EF4-FFF2-40B4-BE49-F238E27FC236}">
                <a16:creationId xmlns:a16="http://schemas.microsoft.com/office/drawing/2014/main" id="{AF094561-B729-C3A6-F837-A20CD6E4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535363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u="sng"/>
              <a:t>黃鶴樓</a:t>
            </a:r>
            <a:r>
              <a:rPr kumimoji="0" lang="zh-TW" altLang="en-US" sz="2000"/>
              <a:t>各層的設計風貌：</a:t>
            </a:r>
          </a:p>
        </p:txBody>
      </p:sp>
      <p:sp>
        <p:nvSpPr>
          <p:cNvPr id="65591" name="Rectangle 55">
            <a:extLst>
              <a:ext uri="{FF2B5EF4-FFF2-40B4-BE49-F238E27FC236}">
                <a16:creationId xmlns:a16="http://schemas.microsoft.com/office/drawing/2014/main" id="{E2073835-7E5A-EA67-0619-7591AA9D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868863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/>
              <a:t>定名為「黃鶴樓」的原因：</a:t>
            </a:r>
          </a:p>
        </p:txBody>
      </p:sp>
      <p:sp>
        <p:nvSpPr>
          <p:cNvPr id="65592" name="Line 56">
            <a:extLst>
              <a:ext uri="{FF2B5EF4-FFF2-40B4-BE49-F238E27FC236}">
                <a16:creationId xmlns:a16="http://schemas.microsoft.com/office/drawing/2014/main" id="{AAD7D028-4BE7-23E0-AC64-F9F7610F4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89588"/>
            <a:ext cx="302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383" name="AutoShape 57">
            <a:hlinkClick r:id="rId2" action="ppaction://hlinksldjump"/>
            <a:extLst>
              <a:ext uri="{FF2B5EF4-FFF2-40B4-BE49-F238E27FC236}">
                <a16:creationId xmlns:a16="http://schemas.microsoft.com/office/drawing/2014/main" id="{9C126FEA-4010-198D-56B6-8C07AE41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2" grpId="0"/>
      <p:bldP spid="65563" grpId="0"/>
      <p:bldP spid="65587" grpId="0"/>
      <p:bldP spid="65588" grpId="0"/>
      <p:bldP spid="65590" grpId="0"/>
      <p:bldP spid="655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>
            <a:extLst>
              <a:ext uri="{FF2B5EF4-FFF2-40B4-BE49-F238E27FC236}">
                <a16:creationId xmlns:a16="http://schemas.microsoft.com/office/drawing/2014/main" id="{336F8AF1-AF67-F22E-5735-4C3C5F197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　　說明方法，是指運用簡潔</a:t>
            </a:r>
            <a:r>
              <a:rPr lang="zh-TW" altLang="zh-TW" sz="2800">
                <a:ea typeface="標楷體" panose="03000509000000000000" pitchFamily="65" charset="-120"/>
              </a:rPr>
              <a:t>、</a:t>
            </a:r>
            <a:r>
              <a:rPr lang="zh-TW" altLang="en-US" sz="2800">
                <a:ea typeface="標楷體" panose="03000509000000000000" pitchFamily="65" charset="-120"/>
              </a:rPr>
              <a:t>生動的語言，將說明</a:t>
            </a:r>
            <a:br>
              <a:rPr lang="zh-TW" altLang="en-US" sz="2800">
                <a:ea typeface="標楷體" panose="03000509000000000000" pitchFamily="65" charset="-120"/>
              </a:rPr>
            </a:br>
            <a:r>
              <a:rPr lang="zh-TW" altLang="en-US" sz="2800">
                <a:ea typeface="標楷體" panose="03000509000000000000" pitchFamily="65" charset="-120"/>
              </a:rPr>
              <a:t>對象的實際情況適切地表達出來的方法。以下將集中</a:t>
            </a:r>
            <a:br>
              <a:rPr lang="zh-TW" altLang="en-US" sz="2800">
                <a:ea typeface="標楷體" panose="03000509000000000000" pitchFamily="65" charset="-120"/>
              </a:rPr>
            </a:br>
            <a:r>
              <a:rPr lang="zh-TW" altLang="en-US" sz="2800">
                <a:ea typeface="標楷體" panose="03000509000000000000" pitchFamily="65" charset="-120"/>
              </a:rPr>
              <a:t>介紹兩種說明方法：</a:t>
            </a:r>
            <a:r>
              <a:rPr lang="zh-TW" altLang="en-US" sz="2800">
                <a:solidFill>
                  <a:srgbClr val="FF6600"/>
                </a:solidFill>
                <a:ea typeface="標楷體" panose="03000509000000000000" pitchFamily="65" charset="-120"/>
              </a:rPr>
              <a:t>引用說明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zh-TW" altLang="en-US" sz="2800">
                <a:solidFill>
                  <a:srgbClr val="FF6600"/>
                </a:solidFill>
                <a:ea typeface="標楷體" panose="03000509000000000000" pitchFamily="65" charset="-120"/>
              </a:rPr>
              <a:t>描述說明</a:t>
            </a:r>
            <a:r>
              <a:rPr lang="zh-TW" altLang="en-US" sz="2800"/>
              <a:t>。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9A4FDFA-66CA-721E-4B7E-F54A760A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4319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說明方法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FA051812-587E-EF3D-A6D1-42DE0389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E27835B3-5AB0-4FF5-22F2-7C7D5D7F8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79882" name="Rectangle 10">
            <a:extLst>
              <a:ext uri="{FF2B5EF4-FFF2-40B4-BE49-F238E27FC236}">
                <a16:creationId xmlns:a16="http://schemas.microsoft.com/office/drawing/2014/main" id="{9E1C5B2C-8AE9-439C-26D9-79CD679E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81300"/>
            <a:ext cx="1655763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MS PMincho" panose="02020600040205080304" pitchFamily="18" charset="-128"/>
            </a:endParaRPr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959F3613-4CA4-8895-D039-1D1386467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2278063"/>
            <a:ext cx="360363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9884" name="Text Box 12">
            <a:extLst>
              <a:ext uri="{FF2B5EF4-FFF2-40B4-BE49-F238E27FC236}">
                <a16:creationId xmlns:a16="http://schemas.microsoft.com/office/drawing/2014/main" id="{B02965C6-D2AA-2AA1-3617-2B70FC9C3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700213"/>
            <a:ext cx="5472113" cy="822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0">
                <a:solidFill>
                  <a:srgbClr val="FF0000"/>
                </a:solidFill>
                <a:ea typeface="標楷體" panose="03000509000000000000" pitchFamily="65" charset="-120"/>
              </a:rPr>
              <a:t>寫作說明文時，需要根據說明對象的特點以及寫作目的來選用最佳的說明方法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A814512-93AA-74E6-D506-C4C68034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69703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新細明體" panose="02020500000000000000" pitchFamily="18" charset="-120"/>
              </a:rPr>
              <a:t>引用說明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FB7390B-CED1-4EB9-1016-3FA10CDA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說明方法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8081AFC-A46F-9F83-4109-EDE9ED661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</a:t>
            </a:r>
            <a:r>
              <a:rPr lang="zh-CN" altLang="en-US" sz="2800">
                <a:latin typeface="Tahoma" panose="020B0604030504040204" pitchFamily="34" charset="0"/>
              </a:rPr>
              <a:t>四</a:t>
            </a:r>
            <a:r>
              <a:rPr lang="zh-TW" altLang="en-US" sz="2800">
                <a:latin typeface="Tahoma" panose="020B0604030504040204" pitchFamily="34" charset="0"/>
              </a:rPr>
              <a:t>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第二課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C6395438-090A-B22C-3C50-5422A4DC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</a:t>
            </a:r>
            <a:r>
              <a:rPr lang="zh-CN" altLang="en-US">
                <a:latin typeface="Tahoma" panose="020B0604030504040204" pitchFamily="34" charset="0"/>
              </a:rPr>
              <a:t>二</a:t>
            </a:r>
            <a:r>
              <a:rPr lang="zh-TW" altLang="en-US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18438" name="Text Box 84">
            <a:extLst>
              <a:ext uri="{FF2B5EF4-FFF2-40B4-BE49-F238E27FC236}">
                <a16:creationId xmlns:a16="http://schemas.microsoft.com/office/drawing/2014/main" id="{02E07772-A11A-0F4B-F326-FFD10DCE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773238"/>
            <a:ext cx="5040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MS PMincho" panose="02020600040205080304" pitchFamily="18" charset="-128"/>
            </a:endParaRPr>
          </a:p>
        </p:txBody>
      </p:sp>
      <p:sp>
        <p:nvSpPr>
          <p:cNvPr id="18439" name="Rectangle 86">
            <a:extLst>
              <a:ext uri="{FF2B5EF4-FFF2-40B4-BE49-F238E27FC236}">
                <a16:creationId xmlns:a16="http://schemas.microsoft.com/office/drawing/2014/main" id="{BB7C626C-6607-F6FE-B00A-73A88947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82804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　　引用說明，是</a:t>
            </a:r>
            <a:r>
              <a:rPr lang="zh-TW" altLang="en-US" sz="2800">
                <a:solidFill>
                  <a:srgbClr val="FF6600"/>
                </a:solidFill>
                <a:ea typeface="標楷體" panose="03000509000000000000" pitchFamily="65" charset="-120"/>
              </a:rPr>
              <a:t>指引用一些名人名言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zh-TW" altLang="en-US" sz="2800">
                <a:solidFill>
                  <a:srgbClr val="FF6600"/>
                </a:solidFill>
                <a:ea typeface="標楷體" panose="03000509000000000000" pitchFamily="65" charset="-120"/>
              </a:rPr>
              <a:t>文獻資料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br>
              <a:rPr lang="zh-TW" altLang="en-US" sz="1800">
                <a:solidFill>
                  <a:srgbClr val="FF6600"/>
                </a:solidFill>
              </a:rPr>
            </a:br>
            <a:r>
              <a:rPr lang="zh-TW" altLang="en-US" sz="2800">
                <a:solidFill>
                  <a:srgbClr val="FF6600"/>
                </a:solidFill>
                <a:ea typeface="標楷體" panose="03000509000000000000" pitchFamily="65" charset="-120"/>
              </a:rPr>
              <a:t>詩詞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zh-TW" altLang="en-US" sz="2800">
                <a:solidFill>
                  <a:srgbClr val="FF6600"/>
                </a:solidFill>
                <a:ea typeface="標楷體" panose="03000509000000000000" pitchFamily="65" charset="-120"/>
              </a:rPr>
              <a:t>熟語</a:t>
            </a:r>
            <a:r>
              <a:rPr lang="zh-TW" altLang="en-US" sz="2800">
                <a:ea typeface="標楷體" panose="03000509000000000000" pitchFamily="65" charset="-120"/>
              </a:rPr>
              <a:t>等輔助說明，以增強內容的準確性與說服</a:t>
            </a:r>
            <a:br>
              <a:rPr lang="zh-TW" altLang="en-US" sz="2800">
                <a:ea typeface="標楷體" panose="03000509000000000000" pitchFamily="65" charset="-120"/>
              </a:rPr>
            </a:br>
            <a:r>
              <a:rPr lang="zh-TW" altLang="en-US" sz="2800">
                <a:ea typeface="標楷體" panose="03000509000000000000" pitchFamily="65" charset="-120"/>
              </a:rPr>
              <a:t>力。運用引用說明時，可參考以下步驟：</a:t>
            </a:r>
            <a:br>
              <a:rPr lang="zh-TW" altLang="en-US" sz="2800">
                <a:ea typeface="標楷體" panose="03000509000000000000" pitchFamily="65" charset="-120"/>
              </a:rPr>
            </a:b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　步驟一：尋找與說明對象有關的材料</a:t>
            </a:r>
            <a:r>
              <a:rPr lang="zh-TW" altLang="en-US" sz="2400"/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ea typeface="標楷體" panose="03000509000000000000" pitchFamily="65" charset="-120"/>
              </a:rPr>
              <a:t>　步驟二：針對說明對象的特點，篩選切合文章主旨的材料</a:t>
            </a:r>
            <a:r>
              <a:rPr lang="zh-TW" altLang="en-US" sz="2400"/>
              <a:t>。</a:t>
            </a:r>
          </a:p>
        </p:txBody>
      </p:sp>
      <p:sp>
        <p:nvSpPr>
          <p:cNvPr id="18440" name="AutoShape 87">
            <a:hlinkClick r:id="rId3" action="ppaction://hlinksldjump"/>
            <a:extLst>
              <a:ext uri="{FF2B5EF4-FFF2-40B4-BE49-F238E27FC236}">
                <a16:creationId xmlns:a16="http://schemas.microsoft.com/office/drawing/2014/main" id="{92ECF268-95FD-81B8-3C6F-FF50AAD1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1467</Words>
  <Application>Microsoft Office PowerPoint</Application>
  <PresentationFormat>全屏显示(4:3)</PresentationFormat>
  <Paragraphs>143</Paragraphs>
  <Slides>14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標楷體</vt:lpstr>
      <vt:lpstr>MS PMincho</vt:lpstr>
      <vt:lpstr>新細明體</vt:lpstr>
      <vt:lpstr>SimSun</vt:lpstr>
      <vt:lpstr>Arial</vt:lpstr>
      <vt:lpstr>Calibri</vt:lpstr>
      <vt:lpstr>Tahoma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651</cp:revision>
  <dcterms:created xsi:type="dcterms:W3CDTF">2013-03-11T00:59:07Z</dcterms:created>
  <dcterms:modified xsi:type="dcterms:W3CDTF">2025-07-22T04:04:10Z</dcterms:modified>
</cp:coreProperties>
</file>