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2" r:id="rId2"/>
    <p:sldId id="258" r:id="rId3"/>
    <p:sldId id="291" r:id="rId4"/>
    <p:sldId id="292" r:id="rId5"/>
    <p:sldId id="293" r:id="rId6"/>
    <p:sldId id="294" r:id="rId7"/>
    <p:sldId id="264" r:id="rId8"/>
    <p:sldId id="265" r:id="rId9"/>
    <p:sldId id="266" r:id="rId10"/>
    <p:sldId id="296" r:id="rId11"/>
    <p:sldId id="295" r:id="rId12"/>
    <p:sldId id="272" r:id="rId13"/>
    <p:sldId id="273" r:id="rId14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MS PMincho" panose="020B0400000000000000" pitchFamily="18" charset="-128"/>
        <a:cs typeface="+mn-cs"/>
        <a:sym typeface="Wingdings" panose="05000000000000000000" pitchFamily="2" charset="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F2D"/>
    <a:srgbClr val="68BAC0"/>
    <a:srgbClr val="DDDDDD"/>
    <a:srgbClr val="FFFF66"/>
    <a:srgbClr val="FF99CC"/>
    <a:srgbClr val="FFFF99"/>
    <a:srgbClr val="F69D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40" autoAdjust="0"/>
    <p:restoredTop sz="94575" autoAdjust="0"/>
  </p:normalViewPr>
  <p:slideViewPr>
    <p:cSldViewPr>
      <p:cViewPr varScale="1">
        <p:scale>
          <a:sx n="120" d="100"/>
          <a:sy n="120" d="100"/>
        </p:scale>
        <p:origin x="117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90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00CA2FE-1FE6-16C6-F95D-414857E579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338669-EF74-5BAC-A054-1AB75A19E0F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32EDAE3D-28A6-478F-844F-A60B791BA039}" type="datetimeFigureOut">
              <a:rPr lang="zh-TW" altLang="en-US"/>
              <a:pPr>
                <a:defRPr/>
              </a:pPr>
              <a:t>2025/7/22</a:t>
            </a:fld>
            <a:endParaRPr lang="en-US" altLang="zh-TW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D276AD9-33E5-B006-78E8-49BE872C02E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1FE8B31C-54D7-C245-3F15-514A124EB7C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B242CDE-17C9-4D27-AE86-808845D613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84B3BE4-5EDB-767C-AC08-D4CC2C33D8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935246C-4F27-3610-1EF3-CCE17D33A7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4D805B0-8769-4D5D-9A51-C78D2081F68E}" type="datetimeFigureOut">
              <a:rPr lang="zh-TW" altLang="en-US"/>
              <a:pPr>
                <a:defRPr/>
              </a:pPr>
              <a:t>2025/7/22</a:t>
            </a:fld>
            <a:endParaRPr lang="en-US" altLang="zh-TW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FEAFC70-0DE5-EC13-2EC6-A7E87097DDA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BF21276A-8ABB-6541-5768-F90A25D52E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43DD0E47-5363-9C8E-F695-DACCC3D4E3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30ABA5D2-AFE3-47A0-ECD0-D636975942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ADB5DBF-C59F-47B4-BCDB-76D573685F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0D7C57F-1620-117B-767B-88CCFE7C4F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E2BB262-C27D-338B-6337-C0DD3F9A6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zh-TW" altLang="en-US"/>
              <a:t>第一張</a:t>
            </a:r>
            <a:r>
              <a:rPr lang="en-US" altLang="zh-TW"/>
              <a:t>ppt</a:t>
            </a:r>
            <a:r>
              <a:rPr lang="zh-TW" altLang="en-US"/>
              <a:t>利用單元頁的圖片，引入學習重點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DBF60DB-23DC-8184-D524-0CA44C963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E21C289-3B70-C817-CEDB-1B633BD4B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6D26510-A687-943A-C2ED-5B93DA495C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DCCFA56-B845-988B-36AE-2372188FD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631EEA8-208B-13EA-26EB-BB367B9181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146D74E-1305-9B76-DEB4-0050FBD0D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4417F091-82CB-59AA-AEDA-BD49F1D821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ABD27725-5124-C5BF-E0CC-454D143E0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DFF11E47-16BF-278F-C52F-9107C71C5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MS PMincho" panose="020B0400000000000000" pitchFamily="18" charset="-128"/>
                <a:sym typeface="Wingdings" panose="05000000000000000000" pitchFamily="2" charset="2"/>
              </a:defRPr>
            </a:lvl9pPr>
          </a:lstStyle>
          <a:p>
            <a:fld id="{6E2816B2-F140-48F4-B088-FB7A77C722A0}" type="slidenum">
              <a:rPr kumimoji="0" lang="en-US" altLang="zh-TW" b="0" smtClean="0">
                <a:ea typeface="新細明體" panose="02020500000000000000" pitchFamily="18" charset="-120"/>
              </a:rPr>
              <a:pPr/>
              <a:t>7</a:t>
            </a:fld>
            <a:endParaRPr kumimoji="0" lang="en-US" altLang="zh-TW" b="0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2D9096C-F149-5F87-34F8-CCF709128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6626C57-4F0F-87CD-0389-7DA504D597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D6853E4-A39C-42BF-F220-CE9901502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F4693D3-DF32-3674-D7E4-8B79C081C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CD71EDE-A681-B9FB-7B80-426E91E69C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12D752A-F27E-2952-91D1-04FC3B7793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329069-96B3-56C2-EB76-CA25B980A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D5923A-CCD2-2B82-4341-270BBA9E6D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2E2030-465D-3E06-9490-9128E70E1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3BF4D-DCE7-429F-B625-2613D93ACF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600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B04589-7E5D-AFB6-AF74-B917791A6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4FF6B3-3F09-DBC3-9654-F5812BF68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FB7F01-9044-B7BE-8933-6986739AF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32B5-3E03-4113-96A7-EADF5C6236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320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90FA3E-DBFD-633D-E930-E1DB252FA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59567C-C67B-A265-A0E5-8241E423E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E6B40A-1291-AA20-D7BE-AC6BF280F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A9F98-0D9F-4AF2-917C-BEA26278EE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1793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595289-86A2-AD7C-9C05-69AD1A495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E3D927-5AAB-F8D8-C0F7-49000898A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47379-9391-01AA-12A3-7A66256AE2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0FCD2-ABF1-43CC-840D-14FE7549BA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7178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4DDE558-B9B4-E5BF-56E8-F4865894F3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A344E7-EBD6-5454-4249-2FD7B3852C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F4903D-348C-7CBF-4AD8-E84D63F67C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65AAB-1AE5-427D-8E96-73103A166E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6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9B76AE-A292-AC26-FC3E-20D4503A7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D85919-4A0B-BD2C-2D12-2627F7C071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6B6FAA-FD1C-6802-F518-F30D65AEF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956E1-CD6D-44E2-AFD4-9ACFC14372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464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42698C-3FF2-8E35-E6FD-2AE14B08B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A1BC1-9F7B-38DC-56A7-C0D395DA7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9960DC-2E4E-C4FD-1EE8-4820675C3E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4FD68-75F5-4920-8308-708B561F4B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647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B11410-0A15-F205-00F5-D7CBA51542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1750A-FE1C-DFD3-31C7-655D6C01D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D339DE-0F2A-5618-345C-CCF319445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36358-3878-4A47-89D0-1320332486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95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DE5229-521F-0BFE-43A2-F80093008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BB57402-5ACB-C459-B91F-041EA0CBF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AE17D8-ED00-6733-D425-150E5AC17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05837-F253-4D17-8E91-0741EAB0EA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104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6FD44A-3BF0-F708-8121-7AF9A65C2E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5BE41C-474D-6561-8B35-299582EDC6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5F1698-2645-FB52-C346-F4E273196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96B61-42C0-431C-860D-28DD6FBE29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504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7EA0E1-9903-D2A4-9C1A-2E415BF60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9846C1-586A-CD84-031F-1AB2CBDDE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2F2257-E3BB-707E-CD58-4E6A5DCFFC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E8C2E-3398-4BC8-8254-C84DD458C24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987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47426-FD14-6E20-AD08-23588C3BAF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E3E360-1CC7-58BE-6210-93734709BA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0C09E9-685E-B923-CD7D-98D9F8190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73369-EF8D-45AF-870E-F5B066AA42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32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213069-0DC6-E69A-1132-EBDF6E149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3D2A0-41EA-CC6B-97F6-31226782DE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17053-C132-9D3F-BA9C-077C8D854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5760-D732-4289-90FE-1A5E0D9C47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283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CF6234F-36D9-3DC5-E805-BF1C73CFA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3DF401-B670-85DC-6844-F61EF1834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A73C3CF-FA70-0108-4A6B-2AA93AC4E8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ABF2765-133E-AE16-62C5-D6302332AB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31BC6C-F60A-495B-C173-EA57AA5A1E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fld id="{47CF6A8F-7C78-4279-A83B-BD1B464823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1" name="Picture 7" descr="圖片1">
            <a:extLst>
              <a:ext uri="{FF2B5EF4-FFF2-40B4-BE49-F238E27FC236}">
                <a16:creationId xmlns:a16="http://schemas.microsoft.com/office/drawing/2014/main" id="{0866CAE5-D6B1-0426-B31B-259354899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543D051D-DF37-BD79-5A7C-D5438A0D1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6396AE5F-9803-D00A-3D05-D8C3BF8D8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15888"/>
            <a:ext cx="1762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單元</a:t>
            </a:r>
            <a:r>
              <a:rPr lang="zh-CN" altLang="en-US">
                <a:latin typeface="Tahoma" panose="020B0604030504040204" pitchFamily="34" charset="0"/>
              </a:rPr>
              <a:t>五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94C6FDDF-A9E8-A10E-133C-020E08876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691197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標楷體" pitchFamily="65" charset="-128"/>
                <a:ea typeface="標楷體" pitchFamily="65" charset="-128"/>
              </a:rPr>
              <a:t>第一課：</a:t>
            </a:r>
            <a:r>
              <a:rPr lang="zh-CN" altLang="en-US" sz="3600">
                <a:latin typeface="標楷體" pitchFamily="65" charset="-128"/>
                <a:ea typeface="標楷體" pitchFamily="65" charset="-128"/>
              </a:rPr>
              <a:t>論證方法（一）</a:t>
            </a:r>
          </a:p>
        </p:txBody>
      </p:sp>
      <p:sp>
        <p:nvSpPr>
          <p:cNvPr id="4101" name="Rectangle 47">
            <a:hlinkClick r:id="rId3" action="ppaction://hlinksldjump"/>
            <a:extLst>
              <a:ext uri="{FF2B5EF4-FFF2-40B4-BE49-F238E27FC236}">
                <a16:creationId xmlns:a16="http://schemas.microsoft.com/office/drawing/2014/main" id="{FBC62FF5-F7DD-B7A4-F094-ED1C4BDA0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773238"/>
            <a:ext cx="30003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800" b="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zh-TW" altLang="zh-CN" sz="2800" b="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CN" altLang="en-US" sz="2800" b="0">
                <a:latin typeface="Times New Roman" panose="02020603050405020304" pitchFamily="18" charset="0"/>
                <a:ea typeface="標楷體" pitchFamily="65" charset="-128"/>
              </a:rPr>
              <a:t>舉例論證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102" name="Rectangle 47">
            <a:hlinkClick r:id="rId4" action="ppaction://hlinksldjump"/>
            <a:extLst>
              <a:ext uri="{FF2B5EF4-FFF2-40B4-BE49-F238E27FC236}">
                <a16:creationId xmlns:a16="http://schemas.microsoft.com/office/drawing/2014/main" id="{A1420D10-70C0-457A-DA5F-09FF0AE7A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420938"/>
            <a:ext cx="30003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800" b="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en-US" altLang="zh-CN" sz="2800" b="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CN" altLang="en-US" sz="2800" b="0">
                <a:latin typeface="Times New Roman" panose="02020603050405020304" pitchFamily="18" charset="0"/>
                <a:ea typeface="標楷體" pitchFamily="65" charset="-128"/>
              </a:rPr>
              <a:t>引用論證</a:t>
            </a:r>
            <a:r>
              <a:rPr lang="zh-TW" altLang="en-US" sz="2800" b="0">
                <a:solidFill>
                  <a:srgbClr val="C00000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endParaRPr lang="zh-TW" altLang="en-US" sz="2800">
              <a:solidFill>
                <a:srgbClr val="66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86E02CB0-594A-06ED-F300-7E74B280E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213100"/>
            <a:ext cx="55451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800100" indent="-3429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57300" indent="-3429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714500" indent="-3429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71700" indent="-3429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標楷體" pitchFamily="65" charset="-128"/>
                <a:ea typeface="標楷體" pitchFamily="65" charset="-128"/>
              </a:rPr>
              <a:t>第</a:t>
            </a:r>
            <a:r>
              <a:rPr lang="zh-CN" altLang="en-US" sz="3600">
                <a:latin typeface="標楷體" pitchFamily="65" charset="-128"/>
                <a:ea typeface="標楷體" pitchFamily="65" charset="-128"/>
              </a:rPr>
              <a:t>二</a:t>
            </a:r>
            <a:r>
              <a:rPr lang="zh-TW" altLang="en-US" sz="3600">
                <a:latin typeface="標楷體" pitchFamily="65" charset="-128"/>
                <a:ea typeface="標楷體" pitchFamily="65" charset="-128"/>
              </a:rPr>
              <a:t>課：</a:t>
            </a:r>
            <a:r>
              <a:rPr lang="zh-CN" altLang="en-US" sz="3600">
                <a:latin typeface="標楷體" pitchFamily="65" charset="-128"/>
                <a:ea typeface="標楷體" pitchFamily="65" charset="-128"/>
              </a:rPr>
              <a:t>論證方法（二）</a:t>
            </a:r>
            <a:endParaRPr lang="zh-TW" altLang="en-US" sz="3600">
              <a:latin typeface="標楷體" pitchFamily="65" charset="-128"/>
              <a:ea typeface="標楷體" pitchFamily="65" charset="-128"/>
            </a:endParaRPr>
          </a:p>
        </p:txBody>
      </p:sp>
      <p:sp>
        <p:nvSpPr>
          <p:cNvPr id="4104" name="Rectangle 47">
            <a:hlinkClick r:id="rId5" action="ppaction://hlinksldjump"/>
            <a:extLst>
              <a:ext uri="{FF2B5EF4-FFF2-40B4-BE49-F238E27FC236}">
                <a16:creationId xmlns:a16="http://schemas.microsoft.com/office/drawing/2014/main" id="{DC4A3A2E-1631-7D4F-0465-781C20E65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076700"/>
            <a:ext cx="3000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800" b="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zh-TW" altLang="zh-CN" sz="2800" b="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CN" altLang="en-US" sz="2800" b="0">
                <a:latin typeface="Times New Roman" panose="02020603050405020304" pitchFamily="18" charset="0"/>
                <a:ea typeface="標楷體" pitchFamily="65" charset="-128"/>
              </a:rPr>
              <a:t>類比論證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4105" name="Rectangle 47">
            <a:hlinkClick r:id="rId6" action="ppaction://hlinksldjump"/>
            <a:extLst>
              <a:ext uri="{FF2B5EF4-FFF2-40B4-BE49-F238E27FC236}">
                <a16:creationId xmlns:a16="http://schemas.microsoft.com/office/drawing/2014/main" id="{8FBCF496-89E5-7810-FF49-3AAF76523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652963"/>
            <a:ext cx="30003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800" b="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</a:t>
            </a:r>
            <a:r>
              <a:rPr lang="zh-TW" altLang="zh-CN" sz="2800" b="0">
                <a:solidFill>
                  <a:srgbClr val="CC0099"/>
                </a:solidFill>
                <a:latin typeface="Times New Roman" panose="02020603050405020304" pitchFamily="18" charset="0"/>
                <a:ea typeface="標楷體" pitchFamily="65" charset="-128"/>
              </a:rPr>
              <a:t> </a:t>
            </a:r>
            <a:r>
              <a:rPr lang="zh-CN" altLang="en-US" sz="2800" b="0">
                <a:latin typeface="Times New Roman" panose="02020603050405020304" pitchFamily="18" charset="0"/>
                <a:ea typeface="標楷體" pitchFamily="65" charset="-128"/>
              </a:rPr>
              <a:t>比喻論證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9">
            <a:extLst>
              <a:ext uri="{FF2B5EF4-FFF2-40B4-BE49-F238E27FC236}">
                <a16:creationId xmlns:a16="http://schemas.microsoft.com/office/drawing/2014/main" id="{0498AB83-246E-CBC8-3F09-8C7AE518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644900"/>
            <a:ext cx="78486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000">
                <a:ea typeface="標楷體" panose="03000509000000000000" pitchFamily="65" charset="-128"/>
              </a:rPr>
              <a:t>　　</a:t>
            </a:r>
            <a:r>
              <a:rPr lang="zh-TW" altLang="en-US" sz="2600">
                <a:ea typeface="標楷體" panose="03000509000000000000" pitchFamily="65" charset="-128"/>
              </a:rPr>
              <a:t>根據論點作聯想，使用</a:t>
            </a: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8"/>
              </a:rPr>
              <a:t>同類的事物</a:t>
            </a:r>
            <a:r>
              <a:rPr lang="zh-TW" altLang="en-US" sz="2600">
                <a:ea typeface="標楷體" panose="03000509000000000000" pitchFamily="65" charset="-128"/>
              </a:rPr>
              <a:t>作類比，</a:t>
            </a:r>
            <a:br>
              <a:rPr lang="zh-TW" altLang="en-US" sz="2600">
                <a:ea typeface="標楷體" panose="03000509000000000000" pitchFamily="65" charset="-128"/>
              </a:rPr>
            </a:br>
            <a:r>
              <a:rPr lang="zh-TW" altLang="en-US" sz="2600">
                <a:ea typeface="標楷體" panose="03000509000000000000" pitchFamily="65" charset="-128"/>
              </a:rPr>
              <a:t>以增強論證的說服力。注意用作類比的同類事物</a:t>
            </a:r>
            <a:br>
              <a:rPr lang="zh-TW" altLang="en-US" sz="2600">
                <a:ea typeface="標楷體" panose="03000509000000000000" pitchFamily="65" charset="-128"/>
              </a:rPr>
            </a:br>
            <a:r>
              <a:rPr lang="zh-TW" altLang="en-US" sz="2600">
                <a:ea typeface="標楷體" panose="03000509000000000000" pitchFamily="65" charset="-128"/>
              </a:rPr>
              <a:t>必須是正確、真實的</a:t>
            </a:r>
            <a:r>
              <a:rPr lang="zh-TW" altLang="en-US" sz="2800">
                <a:ea typeface="標楷體" panose="03000509000000000000" pitchFamily="65" charset="-128"/>
              </a:rPr>
              <a:t>。</a:t>
            </a:r>
          </a:p>
        </p:txBody>
      </p:sp>
      <p:sp>
        <p:nvSpPr>
          <p:cNvPr id="19459" name="Rectangle 18">
            <a:extLst>
              <a:ext uri="{FF2B5EF4-FFF2-40B4-BE49-F238E27FC236}">
                <a16:creationId xmlns:a16="http://schemas.microsoft.com/office/drawing/2014/main" id="{19ABE8C2-DDB4-DB33-C09A-875A7E086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916113"/>
            <a:ext cx="78486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600">
                <a:ea typeface="標楷體" panose="03000509000000000000" pitchFamily="65" charset="-128"/>
              </a:rPr>
              <a:t>　　運用類比論證時，應先</a:t>
            </a:r>
            <a:r>
              <a:rPr lang="zh-TW" altLang="en-US" sz="2600">
                <a:solidFill>
                  <a:srgbClr val="FF6600"/>
                </a:solidFill>
                <a:ea typeface="標楷體" panose="03000509000000000000" pitchFamily="65" charset="-128"/>
              </a:rPr>
              <a:t>掌握事物的特性</a:t>
            </a:r>
            <a:r>
              <a:rPr lang="zh-TW" altLang="en-US" sz="2600">
                <a:ea typeface="標楷體" panose="03000509000000000000" pitchFamily="65" charset="-128"/>
              </a:rPr>
              <a:t>，可</a:t>
            </a:r>
            <a:br>
              <a:rPr lang="zh-TW" altLang="en-US" sz="2600">
                <a:ea typeface="標楷體" panose="03000509000000000000" pitchFamily="65" charset="-128"/>
              </a:rPr>
            </a:br>
            <a:r>
              <a:rPr lang="zh-TW" altLang="en-US" sz="2600">
                <a:ea typeface="標楷體" panose="03000509000000000000" pitchFamily="65" charset="-128"/>
              </a:rPr>
              <a:t>運用概括的方法找出事物能被用於類比的特點</a:t>
            </a:r>
            <a:r>
              <a:rPr lang="zh-TW" altLang="en-US" sz="2600"/>
              <a:t>。</a:t>
            </a:r>
          </a:p>
        </p:txBody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B68B3AD0-B299-5D40-C4ED-306D13AB2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85913"/>
            <a:ext cx="367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>
                <a:latin typeface="新細明體" panose="02020500000000000000" pitchFamily="18" charset="-120"/>
              </a:rPr>
              <a:t>類比論證</a:t>
            </a:r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3A94626A-5B8F-BC5E-3700-FF6C1A925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81075"/>
            <a:ext cx="3190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ea typeface="標楷體" panose="03000509000000000000" pitchFamily="65" charset="-128"/>
              </a:rPr>
              <a:t>論證方法（二）</a:t>
            </a:r>
          </a:p>
        </p:txBody>
      </p:sp>
      <p:sp>
        <p:nvSpPr>
          <p:cNvPr id="19462" name="Text Box 4">
            <a:extLst>
              <a:ext uri="{FF2B5EF4-FFF2-40B4-BE49-F238E27FC236}">
                <a16:creationId xmlns:a16="http://schemas.microsoft.com/office/drawing/2014/main" id="{25DF9F91-1F73-23C8-CEBB-CC902E39A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第二課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19463" name="Text Box 5">
            <a:extLst>
              <a:ext uri="{FF2B5EF4-FFF2-40B4-BE49-F238E27FC236}">
                <a16:creationId xmlns:a16="http://schemas.microsoft.com/office/drawing/2014/main" id="{56D4B8FA-D756-869B-DA29-9FBE66357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19464" name="Text Box 6">
            <a:extLst>
              <a:ext uri="{FF2B5EF4-FFF2-40B4-BE49-F238E27FC236}">
                <a16:creationId xmlns:a16="http://schemas.microsoft.com/office/drawing/2014/main" id="{7F5A2591-79E0-55E1-41B9-7F540471C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209800"/>
            <a:ext cx="31670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200">
                <a:latin typeface="Times New Roman" panose="02020603050405020304" pitchFamily="18" charset="0"/>
              </a:rPr>
              <a:t>1.</a:t>
            </a:r>
            <a:r>
              <a:rPr lang="en-US" altLang="zh-TW" sz="2200">
                <a:latin typeface="新細明體" panose="02020500000000000000" pitchFamily="18" charset="-120"/>
              </a:rPr>
              <a:t> </a:t>
            </a:r>
            <a:r>
              <a:rPr lang="zh-TW" altLang="en-US" sz="2200">
                <a:latin typeface="新細明體" panose="02020500000000000000" pitchFamily="18" charset="-120"/>
              </a:rPr>
              <a:t>找出事物的特點</a:t>
            </a:r>
          </a:p>
        </p:txBody>
      </p:sp>
      <p:sp>
        <p:nvSpPr>
          <p:cNvPr id="19465" name="Text Box 8">
            <a:extLst>
              <a:ext uri="{FF2B5EF4-FFF2-40B4-BE49-F238E27FC236}">
                <a16:creationId xmlns:a16="http://schemas.microsoft.com/office/drawing/2014/main" id="{918A5BCD-112D-0CD7-728B-24FD2BD1E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716338"/>
            <a:ext cx="31670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200">
                <a:latin typeface="Times New Roman" panose="02020603050405020304" pitchFamily="18" charset="0"/>
                <a:ea typeface="MS PMincho" panose="020B0400000000000000" pitchFamily="18" charset="-128"/>
              </a:rPr>
              <a:t>2.</a:t>
            </a:r>
            <a:r>
              <a:rPr lang="en-US" altLang="zh-TW" sz="2200">
                <a:ea typeface="MS PMincho" panose="020B0400000000000000" pitchFamily="18" charset="-128"/>
              </a:rPr>
              <a:t> </a:t>
            </a:r>
            <a:r>
              <a:rPr lang="zh-TW" altLang="en-US" sz="2200"/>
              <a:t>聯想類比事物</a:t>
            </a:r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6EFF2CA4-7475-04D1-592E-0B4C24B87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636838"/>
            <a:ext cx="1657350" cy="403225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125964" name="Line 12">
            <a:extLst>
              <a:ext uri="{FF2B5EF4-FFF2-40B4-BE49-F238E27FC236}">
                <a16:creationId xmlns:a16="http://schemas.microsoft.com/office/drawing/2014/main" id="{32E4775C-F51E-52D6-6D8B-6D971133E5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63" y="2205038"/>
            <a:ext cx="0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5965" name="Text Box 13">
            <a:extLst>
              <a:ext uri="{FF2B5EF4-FFF2-40B4-BE49-F238E27FC236}">
                <a16:creationId xmlns:a16="http://schemas.microsoft.com/office/drawing/2014/main" id="{F3884D72-0EB1-B43D-AC1A-FC8B323AD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557338"/>
            <a:ext cx="4321175" cy="7334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100">
                <a:solidFill>
                  <a:srgbClr val="FF0000"/>
                </a:solidFill>
                <a:ea typeface="標楷體" panose="03000509000000000000" pitchFamily="65" charset="-128"/>
              </a:rPr>
              <a:t>可從事物的定義、所造成的影響或導致的現象等方面着手進行思考</a:t>
            </a:r>
          </a:p>
        </p:txBody>
      </p:sp>
      <p:sp>
        <p:nvSpPr>
          <p:cNvPr id="125966" name="Rectangle 14">
            <a:extLst>
              <a:ext uri="{FF2B5EF4-FFF2-40B4-BE49-F238E27FC236}">
                <a16:creationId xmlns:a16="http://schemas.microsoft.com/office/drawing/2014/main" id="{D5D48E9D-DE4D-E815-9636-860C65FC2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4149725"/>
            <a:ext cx="719138" cy="431800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125967" name="Line 15">
            <a:extLst>
              <a:ext uri="{FF2B5EF4-FFF2-40B4-BE49-F238E27FC236}">
                <a16:creationId xmlns:a16="http://schemas.microsoft.com/office/drawing/2014/main" id="{8A784D59-75BC-DD71-5907-D0A6C1C30D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24300" y="3860800"/>
            <a:ext cx="576263" cy="288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5969" name="Text Box 17">
            <a:extLst>
              <a:ext uri="{FF2B5EF4-FFF2-40B4-BE49-F238E27FC236}">
                <a16:creationId xmlns:a16="http://schemas.microsoft.com/office/drawing/2014/main" id="{B2FFCB22-F1E3-A9DF-F436-4B98FA9DA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3716338"/>
            <a:ext cx="3455987" cy="4127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100">
                <a:solidFill>
                  <a:srgbClr val="FF0000"/>
                </a:solidFill>
                <a:ea typeface="標楷體" panose="03000509000000000000" pitchFamily="65" charset="-128"/>
              </a:rPr>
              <a:t>聯想要合理，切忌天馬行空</a:t>
            </a:r>
          </a:p>
        </p:txBody>
      </p:sp>
      <p:sp>
        <p:nvSpPr>
          <p:cNvPr id="19472" name="AutoShape 20">
            <a:hlinkClick r:id="rId4" action="ppaction://hlinksldjump"/>
            <a:extLst>
              <a:ext uri="{FF2B5EF4-FFF2-40B4-BE49-F238E27FC236}">
                <a16:creationId xmlns:a16="http://schemas.microsoft.com/office/drawing/2014/main" id="{3858CBB9-E9AE-D551-18A9-FDA90481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返回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5" grpId="0" animBg="1"/>
      <p:bldP spid="1259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1E9706BE-986D-2533-8BBD-D33E76D52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367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latin typeface="新細明體" panose="02020500000000000000" pitchFamily="18" charset="-120"/>
              </a:rPr>
              <a:t>比喻</a:t>
            </a:r>
            <a:r>
              <a:rPr lang="zh-CN" altLang="en-US" sz="2400">
                <a:latin typeface="新細明體" panose="02020500000000000000" pitchFamily="18" charset="-120"/>
              </a:rPr>
              <a:t>論證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2F50488-6539-4D6E-7F9A-3DD7AAF72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908050"/>
            <a:ext cx="3190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ea typeface="標楷體" panose="03000509000000000000" pitchFamily="65" charset="-128"/>
              </a:rPr>
              <a:t>論證方法（二）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34B94DFD-0D1A-1BDA-C2C5-76A95E962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第二課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BF2DD703-E9C3-6C79-CDAC-AA2622CF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05708B29-3C97-38A4-5B0B-5F85BB96A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133600"/>
            <a:ext cx="7993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0">
                <a:latin typeface="新細明體" panose="02020500000000000000" pitchFamily="18" charset="-120"/>
              </a:rPr>
              <a:t>        </a:t>
            </a:r>
            <a:r>
              <a:rPr lang="zh-CN" altLang="en-US" sz="2200" b="0">
                <a:latin typeface="新細明體" panose="02020500000000000000" pitchFamily="18" charset="-120"/>
                <a:ea typeface="標楷體" panose="03000509000000000000" pitchFamily="65" charset="-128"/>
              </a:rPr>
              <a:t>比喻論證，是</a:t>
            </a:r>
            <a:r>
              <a:rPr lang="zh-CN" altLang="en-US" sz="2200">
                <a:solidFill>
                  <a:srgbClr val="FF6600"/>
                </a:solidFill>
                <a:latin typeface="新細明體" panose="02020500000000000000" pitchFamily="18" charset="-120"/>
                <a:ea typeface="標楷體" panose="03000509000000000000" pitchFamily="65" charset="-128"/>
              </a:rPr>
              <a:t>通過具體、形象的事物作比喻</a:t>
            </a:r>
            <a:r>
              <a:rPr lang="zh-CN" altLang="en-US" sz="2200" b="0">
                <a:latin typeface="新細明體" panose="02020500000000000000" pitchFamily="18" charset="-120"/>
                <a:ea typeface="標楷體" panose="03000509000000000000" pitchFamily="65" charset="-128"/>
              </a:rPr>
              <a:t>，來論證抽象、深奧的道理的論證方法。運用比喻論證時，可參考以下的方法：</a:t>
            </a:r>
            <a:endParaRPr lang="zh-CN" altLang="en-US" sz="2200" b="0">
              <a:ea typeface="標楷體" panose="03000509000000000000" pitchFamily="65" charset="-128"/>
            </a:endParaRPr>
          </a:p>
        </p:txBody>
      </p:sp>
      <p:sp>
        <p:nvSpPr>
          <p:cNvPr id="21511" name="Rectangle 41">
            <a:extLst>
              <a:ext uri="{FF2B5EF4-FFF2-40B4-BE49-F238E27FC236}">
                <a16:creationId xmlns:a16="http://schemas.microsoft.com/office/drawing/2014/main" id="{03AFD47B-9B3C-DC12-4089-B46B2190D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492375"/>
            <a:ext cx="8497887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200">
                <a:latin typeface="新細明體" panose="02020500000000000000" pitchFamily="18" charset="-120"/>
              </a:rPr>
              <a:t>1. </a:t>
            </a:r>
            <a:r>
              <a:rPr lang="zh-TW" altLang="en-US" sz="2200">
                <a:latin typeface="新細明體" panose="02020500000000000000" pitchFamily="18" charset="-120"/>
              </a:rPr>
              <a:t>根據論證對象的特性作聯想</a:t>
            </a:r>
            <a:r>
              <a:rPr lang="zh-TW" altLang="en-US" sz="2200">
                <a:ea typeface="標楷體" panose="03000509000000000000" pitchFamily="65" charset="-128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ea typeface="標楷體" panose="03000509000000000000" pitchFamily="65" charset="-128"/>
              </a:rPr>
              <a:t>　　</a:t>
            </a:r>
            <a:r>
              <a:rPr lang="zh-TW" altLang="en-US" sz="2200" b="0">
                <a:ea typeface="標楷體" panose="03000509000000000000" pitchFamily="65" charset="-128"/>
              </a:rPr>
              <a:t>比喻論證是運用比喻闡釋道理的論證方法，可根據被論證的</a:t>
            </a:r>
            <a:br>
              <a:rPr lang="zh-TW" altLang="en-US" sz="2200" b="0">
                <a:ea typeface="標楷體" panose="03000509000000000000" pitchFamily="65" charset="-128"/>
              </a:rPr>
            </a:br>
            <a:r>
              <a:rPr lang="zh-TW" altLang="en-US" sz="2200">
                <a:solidFill>
                  <a:srgbClr val="FF6600"/>
                </a:solidFill>
                <a:ea typeface="標楷體" panose="03000509000000000000" pitchFamily="65" charset="-128"/>
              </a:rPr>
              <a:t>道理的特性</a:t>
            </a:r>
            <a:r>
              <a:rPr lang="zh-TW" altLang="en-US" sz="2200" b="0">
                <a:ea typeface="標楷體" panose="03000509000000000000" pitchFamily="65" charset="-128"/>
              </a:rPr>
              <a:t>，聯想到生活中</a:t>
            </a:r>
            <a:r>
              <a:rPr lang="zh-TW" altLang="en-US" sz="2200">
                <a:solidFill>
                  <a:srgbClr val="FF6600"/>
                </a:solidFill>
                <a:ea typeface="標楷體" panose="03000509000000000000" pitchFamily="65" charset="-128"/>
              </a:rPr>
              <a:t>與之相關的事例或事物</a:t>
            </a:r>
            <a:r>
              <a:rPr lang="zh-TW" altLang="en-US" sz="2200" b="0"/>
              <a:t>。　　</a:t>
            </a:r>
          </a:p>
        </p:txBody>
      </p:sp>
      <p:sp>
        <p:nvSpPr>
          <p:cNvPr id="21512" name="Rectangle 42">
            <a:extLst>
              <a:ext uri="{FF2B5EF4-FFF2-40B4-BE49-F238E27FC236}">
                <a16:creationId xmlns:a16="http://schemas.microsoft.com/office/drawing/2014/main" id="{76033147-E2F7-6006-29CE-F09778C8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3644900"/>
            <a:ext cx="8497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200">
                <a:latin typeface="新細明體" panose="02020500000000000000" pitchFamily="18" charset="-120"/>
              </a:rPr>
              <a:t>2. </a:t>
            </a:r>
            <a:r>
              <a:rPr lang="zh-TW" altLang="en-US" sz="2200">
                <a:latin typeface="新細明體" panose="02020500000000000000" pitchFamily="18" charset="-120"/>
              </a:rPr>
              <a:t>巧用比喻組織論述文字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ea typeface="標楷體" panose="03000509000000000000" pitchFamily="65" charset="-128"/>
              </a:rPr>
              <a:t>　　</a:t>
            </a:r>
            <a:r>
              <a:rPr lang="zh-TW" altLang="en-US" sz="2200" b="0">
                <a:ea typeface="標楷體" panose="03000509000000000000" pitchFamily="65" charset="-128"/>
              </a:rPr>
              <a:t>組織比喻論證時，須</a:t>
            </a:r>
            <a:r>
              <a:rPr lang="zh-TW" altLang="en-US" sz="2200">
                <a:solidFill>
                  <a:srgbClr val="FF6600"/>
                </a:solidFill>
                <a:ea typeface="標楷體" panose="03000509000000000000" pitchFamily="65" charset="-128"/>
              </a:rPr>
              <a:t>列寫清楚被論述的道理</a:t>
            </a:r>
            <a:r>
              <a:rPr lang="en-US" altLang="zh-TW" sz="2200" b="0">
                <a:ea typeface="標楷體" panose="03000509000000000000" pitchFamily="65" charset="-128"/>
              </a:rPr>
              <a:t>(</a:t>
            </a:r>
            <a:r>
              <a:rPr lang="zh-TW" altLang="en-US" sz="2200" b="0">
                <a:ea typeface="標楷體" panose="03000509000000000000" pitchFamily="65" charset="-128"/>
              </a:rPr>
              <a:t>即論點</a:t>
            </a:r>
            <a:r>
              <a:rPr lang="en-US" altLang="zh-TW" sz="2200" b="0">
                <a:ea typeface="標楷體" panose="03000509000000000000" pitchFamily="65" charset="-128"/>
              </a:rPr>
              <a:t>)</a:t>
            </a:r>
            <a:r>
              <a:rPr lang="zh-TW" altLang="en-US" sz="2200" b="0">
                <a:ea typeface="標楷體" panose="03000509000000000000" pitchFamily="65" charset="-128"/>
              </a:rPr>
              <a:t>，還需</a:t>
            </a:r>
            <a:br>
              <a:rPr lang="zh-TW" altLang="en-US" sz="2200" b="0">
                <a:ea typeface="標楷體" panose="03000509000000000000" pitchFamily="65" charset="-128"/>
              </a:rPr>
            </a:br>
            <a:r>
              <a:rPr lang="zh-TW" altLang="en-US" sz="2200" b="0">
                <a:ea typeface="標楷體" panose="03000509000000000000" pitchFamily="65" charset="-128"/>
              </a:rPr>
              <a:t>清楚辨別</a:t>
            </a:r>
            <a:r>
              <a:rPr lang="zh-TW" altLang="en-US" sz="2200">
                <a:solidFill>
                  <a:srgbClr val="FF6600"/>
                </a:solidFill>
                <a:ea typeface="標楷體" panose="03000509000000000000" pitchFamily="65" charset="-128"/>
              </a:rPr>
              <a:t>本體和喻體各自所指代的內容</a:t>
            </a:r>
            <a:r>
              <a:rPr lang="zh-TW" altLang="en-US" sz="2200" b="0"/>
              <a:t>。</a:t>
            </a:r>
          </a:p>
        </p:txBody>
      </p:sp>
      <p:sp>
        <p:nvSpPr>
          <p:cNvPr id="21513" name="AutoShape 43">
            <a:hlinkClick r:id="rId3" action="ppaction://hlinksldjump"/>
            <a:extLst>
              <a:ext uri="{FF2B5EF4-FFF2-40B4-BE49-F238E27FC236}">
                <a16:creationId xmlns:a16="http://schemas.microsoft.com/office/drawing/2014/main" id="{9EC3987C-1EDF-690E-AA2F-5B0E2B6E1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返回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4793FAB1-9A97-5071-85D1-29E8DCEC0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027238"/>
            <a:ext cx="45720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latin typeface="Verdana" panose="020B0604030504040204" pitchFamily="34" charset="0"/>
              </a:rPr>
              <a:t>範文題目一：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latin typeface="Verdana" panose="020B0604030504040204" pitchFamily="34" charset="0"/>
                <a:ea typeface="標楷體" panose="03000509000000000000" pitchFamily="65" charset="-128"/>
              </a:rPr>
              <a:t> 論「家有一老，如有一寶」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AA7C7434-B266-88CF-56E3-093F55739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B3C6B135-1766-D6B6-1977-333B6EDEF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ea typeface="標楷體" panose="03000509000000000000" pitchFamily="65" charset="-128"/>
              </a:rPr>
              <a:t>題目點撥</a:t>
            </a:r>
            <a:endParaRPr lang="zh-TW" altLang="en-US" b="0">
              <a:ea typeface="標楷體" panose="03000509000000000000" pitchFamily="65" charset="-128"/>
            </a:endParaRP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55C7391A-D818-3E86-AC20-6C4D614A1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第二課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75782" name="AutoShape 6">
            <a:extLst>
              <a:ext uri="{FF2B5EF4-FFF2-40B4-BE49-F238E27FC236}">
                <a16:creationId xmlns:a16="http://schemas.microsoft.com/office/drawing/2014/main" id="{35CD05E5-15AE-DD96-192D-8CB58F617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284538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75783" name="AutoShape 7">
            <a:extLst>
              <a:ext uri="{FF2B5EF4-FFF2-40B4-BE49-F238E27FC236}">
                <a16:creationId xmlns:a16="http://schemas.microsoft.com/office/drawing/2014/main" id="{A2486D5C-70AD-4378-E1F2-2E86B686946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49350" y="4162425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id="{83F1051F-EE0F-4971-A0C8-E84475AA9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36449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1.</a:t>
            </a:r>
            <a:r>
              <a:rPr lang="en-US" altLang="zh-TW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找出關鍵字詞：</a:t>
            </a:r>
            <a:r>
              <a:rPr lang="zh-CN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老、寶</a:t>
            </a:r>
          </a:p>
        </p:txBody>
      </p:sp>
      <p:sp>
        <p:nvSpPr>
          <p:cNvPr id="75785" name="Text Box 9">
            <a:extLst>
              <a:ext uri="{FF2B5EF4-FFF2-40B4-BE49-F238E27FC236}">
                <a16:creationId xmlns:a16="http://schemas.microsoft.com/office/drawing/2014/main" id="{22123AE1-0991-84EE-01B6-F666488D3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652963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2.</a:t>
            </a:r>
            <a:r>
              <a:rPr lang="en-US" altLang="zh-TW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根據</a:t>
            </a:r>
            <a:r>
              <a:rPr lang="zh-CN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寫作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重點聯想具體</a:t>
            </a:r>
            <a:endParaRPr lang="zh-TW" altLang="zh-CN" sz="2400" b="0">
              <a:solidFill>
                <a:srgbClr val="FF0000"/>
              </a:solidFill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CN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zh-CN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內容</a:t>
            </a:r>
          </a:p>
        </p:txBody>
      </p:sp>
      <p:sp>
        <p:nvSpPr>
          <p:cNvPr id="75786" name="Oval 10">
            <a:extLst>
              <a:ext uri="{FF2B5EF4-FFF2-40B4-BE49-F238E27FC236}">
                <a16:creationId xmlns:a16="http://schemas.microsoft.com/office/drawing/2014/main" id="{C3B82D70-3EDD-ADEC-F48D-8CB59965B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3" y="2598738"/>
            <a:ext cx="431800" cy="50482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75787" name="AutoShape 11">
            <a:extLst>
              <a:ext uri="{FF2B5EF4-FFF2-40B4-BE49-F238E27FC236}">
                <a16:creationId xmlns:a16="http://schemas.microsoft.com/office/drawing/2014/main" id="{D63B34B2-41CF-DB3B-CCA3-F4ECFAFE160B}"/>
              </a:ext>
            </a:extLst>
          </p:cNvPr>
          <p:cNvSpPr>
            <a:spLocks/>
          </p:cNvSpPr>
          <p:nvPr/>
        </p:nvSpPr>
        <p:spPr bwMode="auto">
          <a:xfrm>
            <a:off x="4067175" y="1341438"/>
            <a:ext cx="506413" cy="4392612"/>
          </a:xfrm>
          <a:prstGeom prst="leftBrace">
            <a:avLst>
              <a:gd name="adj1" fmla="val 72283"/>
              <a:gd name="adj2" fmla="val 8156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75790" name="Oval 14">
            <a:extLst>
              <a:ext uri="{FF2B5EF4-FFF2-40B4-BE49-F238E27FC236}">
                <a16:creationId xmlns:a16="http://schemas.microsoft.com/office/drawing/2014/main" id="{0851DA9E-5A95-C815-8FCA-3D7144966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565400"/>
            <a:ext cx="431800" cy="50482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75791" name="Text Box 15">
            <a:extLst>
              <a:ext uri="{FF2B5EF4-FFF2-40B4-BE49-F238E27FC236}">
                <a16:creationId xmlns:a16="http://schemas.microsoft.com/office/drawing/2014/main" id="{C364E6F9-061C-FAF1-B516-E8C110DDB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981075"/>
            <a:ext cx="3810000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</a:rPr>
              <a:t>文章的中心論點：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kumimoji="0" lang="zh-TW" altLang="zh-TW" sz="2000" b="0">
                <a:latin typeface="Verdana" panose="020B0604030504040204" pitchFamily="34" charset="0"/>
                <a:ea typeface="標楷體" panose="03000509000000000000" pitchFamily="65" charset="-128"/>
              </a:rPr>
              <a:t>老人是家中的寶貝／家中的負累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endParaRPr kumimoji="0" lang="zh-TW" altLang="en-US" sz="1200">
              <a:latin typeface="Verdana" panose="020B060403050404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</a:rPr>
              <a:t>老人成為寶貝或負累的原因？</a:t>
            </a:r>
            <a:endParaRPr kumimoji="0" lang="zh-CN" altLang="en-US" sz="200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豐富的人生經驗？能夠為子女分憂？體弱多病？囉唆煩人</a:t>
            </a:r>
            <a:r>
              <a:rPr kumimoji="0" lang="en-US" altLang="zh-TW" sz="2000" b="0">
                <a:latin typeface="標楷體" panose="03000509000000000000" pitchFamily="65" charset="-128"/>
                <a:ea typeface="標楷體" panose="03000509000000000000" pitchFamily="65" charset="-128"/>
              </a:rPr>
              <a:t>……</a:t>
            </a:r>
            <a:endParaRPr kumimoji="0" lang="en-US" altLang="zh-TW" sz="20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30000"/>
              </a:spcBef>
              <a:buFontTx/>
              <a:buNone/>
            </a:pPr>
            <a:endParaRPr kumimoji="0" lang="zh-CN" altLang="en-US" sz="12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</a:rPr>
              <a:t>由原因可聯想到：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開啟大門的鑰匙？盡心照顧幼獅的母獅？嘈雜的音樂？岌岌可危的樓房</a:t>
            </a:r>
            <a:endParaRPr kumimoji="0" lang="en-US" altLang="zh-TW" sz="20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30000"/>
              </a:spcBef>
              <a:buFontTx/>
              <a:buNone/>
            </a:pPr>
            <a:endParaRPr kumimoji="0" lang="zh-TW" altLang="en-US" sz="12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</a:rPr>
              <a:t>文章適用的論證手法是？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比喻論證？對比論證？</a:t>
            </a:r>
            <a:b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</a:b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引用論證？舉例論證</a:t>
            </a:r>
            <a:r>
              <a:rPr kumimoji="0" lang="en-US" altLang="zh-TW" sz="2000" b="0">
                <a:latin typeface="標楷體" panose="03000509000000000000" pitchFamily="65" charset="-128"/>
                <a:ea typeface="標楷體" panose="03000509000000000000" pitchFamily="65" charset="-128"/>
              </a:rPr>
              <a:t>……</a:t>
            </a:r>
            <a:endParaRPr kumimoji="0" lang="en-US" altLang="zh-TW" sz="2000">
              <a:latin typeface="Verdana" panose="020B0604030504040204" pitchFamily="34" charset="0"/>
            </a:endParaRPr>
          </a:p>
        </p:txBody>
      </p:sp>
      <p:sp>
        <p:nvSpPr>
          <p:cNvPr id="23566" name="Rectangle 17">
            <a:extLst>
              <a:ext uri="{FF2B5EF4-FFF2-40B4-BE49-F238E27FC236}">
                <a16:creationId xmlns:a16="http://schemas.microsoft.com/office/drawing/2014/main" id="{8C0FC887-A5E7-E7C8-EEAF-FC82E15BF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214438"/>
            <a:ext cx="2254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配合內文Ｐ</a:t>
            </a:r>
            <a:r>
              <a:rPr lang="en-US" altLang="zh-TW" sz="20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110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b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  <p:bldP spid="75784" grpId="0"/>
      <p:bldP spid="75785" grpId="0"/>
      <p:bldP spid="757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5D5F74CC-0F23-D328-11B4-074F69007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32000"/>
            <a:ext cx="45720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latin typeface="Verdana" panose="020B0604030504040204" pitchFamily="34" charset="0"/>
              </a:rPr>
              <a:t>範文題目二：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latin typeface="Verdana" panose="020B0604030504040204" pitchFamily="34" charset="0"/>
                <a:ea typeface="標楷體" panose="03000509000000000000" pitchFamily="65" charset="-128"/>
              </a:rPr>
              <a:t>      論溺愛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0F1DC049-9346-DC26-CB34-558B6E82F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F986C899-4978-CADC-0941-EF83706FF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ea typeface="標楷體" panose="03000509000000000000" pitchFamily="65" charset="-128"/>
              </a:rPr>
              <a:t>題目點撥</a:t>
            </a:r>
            <a:endParaRPr lang="zh-TW" altLang="en-US" b="0">
              <a:ea typeface="標楷體" panose="03000509000000000000" pitchFamily="65" charset="-128"/>
            </a:endParaRP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C86E3542-B463-0750-ED88-B479D7A3D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第二課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76806" name="AutoShape 6">
            <a:extLst>
              <a:ext uri="{FF2B5EF4-FFF2-40B4-BE49-F238E27FC236}">
                <a16:creationId xmlns:a16="http://schemas.microsoft.com/office/drawing/2014/main" id="{B1553B82-F5A6-D2AB-8D31-F379AEDD9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284538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4855165B-0231-8751-D654-2F6724E85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36449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0">
                <a:latin typeface="Times New Roman" panose="02020603050405020304" pitchFamily="18" charset="0"/>
                <a:ea typeface="標楷體" panose="03000509000000000000" pitchFamily="65" charset="-128"/>
              </a:rPr>
              <a:t>1.</a:t>
            </a:r>
            <a:r>
              <a:rPr lang="en-US" altLang="zh-TW" sz="2400" b="0">
                <a:latin typeface="標楷體" panose="03000509000000000000" pitchFamily="65" charset="-128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latin typeface="標楷體" panose="03000509000000000000" pitchFamily="65" charset="-128"/>
                <a:ea typeface="標楷體" panose="03000509000000000000" pitchFamily="65" charset="-128"/>
              </a:rPr>
              <a:t>找出關鍵字詞：</a:t>
            </a:r>
            <a:r>
              <a:rPr lang="zh-CN" altLang="en-US" sz="2400" b="0">
                <a:latin typeface="標楷體" panose="03000509000000000000" pitchFamily="65" charset="-128"/>
                <a:ea typeface="標楷體" panose="03000509000000000000" pitchFamily="65" charset="-128"/>
              </a:rPr>
              <a:t>溺愛</a:t>
            </a:r>
            <a:endParaRPr lang="en-US" altLang="zh-CN" sz="2400" b="0">
              <a:latin typeface="標楷體" panose="03000509000000000000" pitchFamily="65" charset="-128"/>
              <a:ea typeface="標楷體" panose="03000509000000000000" pitchFamily="65" charset="-128"/>
            </a:endParaRPr>
          </a:p>
        </p:txBody>
      </p:sp>
      <p:sp>
        <p:nvSpPr>
          <p:cNvPr id="76808" name="AutoShape 8">
            <a:extLst>
              <a:ext uri="{FF2B5EF4-FFF2-40B4-BE49-F238E27FC236}">
                <a16:creationId xmlns:a16="http://schemas.microsoft.com/office/drawing/2014/main" id="{C375506B-88BA-FA4B-E081-20056A52A97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49350" y="4162425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76809" name="Text Box 9">
            <a:extLst>
              <a:ext uri="{FF2B5EF4-FFF2-40B4-BE49-F238E27FC236}">
                <a16:creationId xmlns:a16="http://schemas.microsoft.com/office/drawing/2014/main" id="{1F8BE800-ABF2-B288-E1A1-517025CB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652963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0">
                <a:latin typeface="Times New Roman" panose="02020603050405020304" pitchFamily="18" charset="0"/>
                <a:ea typeface="標楷體" panose="03000509000000000000" pitchFamily="65" charset="-128"/>
              </a:rPr>
              <a:t>2.</a:t>
            </a:r>
            <a:r>
              <a:rPr lang="en-US" altLang="zh-TW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根據</a:t>
            </a:r>
            <a:r>
              <a:rPr lang="zh-CN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寫作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重點聯想具體</a:t>
            </a:r>
            <a:endParaRPr lang="zh-TW" altLang="zh-CN" sz="24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CN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zh-CN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內容（請填充完整）</a:t>
            </a:r>
          </a:p>
        </p:txBody>
      </p:sp>
      <p:sp>
        <p:nvSpPr>
          <p:cNvPr id="76810" name="Oval 10">
            <a:extLst>
              <a:ext uri="{FF2B5EF4-FFF2-40B4-BE49-F238E27FC236}">
                <a16:creationId xmlns:a16="http://schemas.microsoft.com/office/drawing/2014/main" id="{10227C42-3ADE-5D7C-2669-880D5F561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565400"/>
            <a:ext cx="792162" cy="576263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endParaRPr lang="zh-CN" altLang="en-US">
              <a:ea typeface="MS PMincho" panose="02020600040205080304" pitchFamily="18" charset="-128"/>
            </a:endParaRPr>
          </a:p>
        </p:txBody>
      </p:sp>
      <p:grpSp>
        <p:nvGrpSpPr>
          <p:cNvPr id="76832" name="Group 32">
            <a:extLst>
              <a:ext uri="{FF2B5EF4-FFF2-40B4-BE49-F238E27FC236}">
                <a16:creationId xmlns:a16="http://schemas.microsoft.com/office/drawing/2014/main" id="{D6837AB3-81D5-D73D-87D8-773EB5EE5B65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1296988"/>
            <a:ext cx="4459288" cy="4219575"/>
            <a:chOff x="2562" y="817"/>
            <a:chExt cx="2809" cy="2658"/>
          </a:xfrm>
        </p:grpSpPr>
        <p:sp>
          <p:nvSpPr>
            <p:cNvPr id="24590" name="AutoShape 11">
              <a:extLst>
                <a:ext uri="{FF2B5EF4-FFF2-40B4-BE49-F238E27FC236}">
                  <a16:creationId xmlns:a16="http://schemas.microsoft.com/office/drawing/2014/main" id="{12EE084B-BD1B-19EF-4A2F-EDF48200D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" y="935"/>
              <a:ext cx="319" cy="2540"/>
            </a:xfrm>
            <a:prstGeom prst="leftBrace">
              <a:avLst>
                <a:gd name="adj1" fmla="val 66353"/>
                <a:gd name="adj2" fmla="val 8333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ea typeface="MS PMincho" panose="020B0400000000000000" pitchFamily="18" charset="-128"/>
              </a:endParaRPr>
            </a:p>
          </p:txBody>
        </p:sp>
        <p:sp>
          <p:nvSpPr>
            <p:cNvPr id="24591" name="Text Box 17">
              <a:extLst>
                <a:ext uri="{FF2B5EF4-FFF2-40B4-BE49-F238E27FC236}">
                  <a16:creationId xmlns:a16="http://schemas.microsoft.com/office/drawing/2014/main" id="{A3F28AC6-F120-5607-4FF7-10B884A61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817"/>
              <a:ext cx="2400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FontTx/>
                <a:buNone/>
              </a:pPr>
              <a:r>
                <a:rPr kumimoji="0" lang="zh-TW" altLang="en-US" sz="2000">
                  <a:latin typeface="Verdana" panose="020B0604030504040204" pitchFamily="34" charset="0"/>
                </a:rPr>
                <a:t>文章的中心論點：</a:t>
              </a: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endParaRPr kumimoji="0" lang="zh-CN" altLang="en-US" sz="2000">
                <a:latin typeface="Verdana" panose="020B0604030504040204" pitchFamily="34" charset="0"/>
                <a:ea typeface="標楷體" panose="03000509000000000000" pitchFamily="65" charset="-128"/>
              </a:endParaRPr>
            </a:p>
          </p:txBody>
        </p:sp>
        <p:sp>
          <p:nvSpPr>
            <p:cNvPr id="24592" name="Line 14">
              <a:extLst>
                <a:ext uri="{FF2B5EF4-FFF2-40B4-BE49-F238E27FC236}">
                  <a16:creationId xmlns:a16="http://schemas.microsoft.com/office/drawing/2014/main" id="{2E4D864C-96EA-CC53-91A3-30EECBE5F0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298"/>
              <a:ext cx="2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593" name="Line 15">
              <a:extLst>
                <a:ext uri="{FF2B5EF4-FFF2-40B4-BE49-F238E27FC236}">
                  <a16:creationId xmlns:a16="http://schemas.microsoft.com/office/drawing/2014/main" id="{8A79DF70-361F-4178-DFAE-E6F708E218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888"/>
              <a:ext cx="2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594" name="Line 19">
              <a:extLst>
                <a:ext uri="{FF2B5EF4-FFF2-40B4-BE49-F238E27FC236}">
                  <a16:creationId xmlns:a16="http://schemas.microsoft.com/office/drawing/2014/main" id="{40502A5B-9E5D-ACDD-9DD9-D601B909E8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2432"/>
              <a:ext cx="2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595" name="Rectangle 23">
              <a:extLst>
                <a:ext uri="{FF2B5EF4-FFF2-40B4-BE49-F238E27FC236}">
                  <a16:creationId xmlns:a16="http://schemas.microsoft.com/office/drawing/2014/main" id="{1B84765E-E38A-3CBD-5BE8-C765BC639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1366"/>
              <a:ext cx="13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000">
                  <a:latin typeface="Verdana" panose="020B0604030504040204" pitchFamily="34" charset="0"/>
                </a:rPr>
                <a:t>「溺愛」的定義：</a:t>
              </a:r>
            </a:p>
          </p:txBody>
        </p:sp>
        <p:sp>
          <p:nvSpPr>
            <p:cNvPr id="24596" name="Rectangle 24">
              <a:extLst>
                <a:ext uri="{FF2B5EF4-FFF2-40B4-BE49-F238E27FC236}">
                  <a16:creationId xmlns:a16="http://schemas.microsoft.com/office/drawing/2014/main" id="{FD65B7C5-BD19-816E-10B3-2980F2BE3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1955"/>
              <a:ext cx="15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000"/>
                <a:t>溺愛對孩子的影響：</a:t>
              </a:r>
            </a:p>
          </p:txBody>
        </p:sp>
        <p:sp>
          <p:nvSpPr>
            <p:cNvPr id="24597" name="Rectangle 26">
              <a:extLst>
                <a:ext uri="{FF2B5EF4-FFF2-40B4-BE49-F238E27FC236}">
                  <a16:creationId xmlns:a16="http://schemas.microsoft.com/office/drawing/2014/main" id="{8B8C5A16-CD0A-A085-9941-46E02906A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" y="2500"/>
              <a:ext cx="15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000"/>
                <a:t>溺愛對社會的影響：</a:t>
              </a:r>
            </a:p>
          </p:txBody>
        </p:sp>
        <p:sp>
          <p:nvSpPr>
            <p:cNvPr id="24598" name="Line 27">
              <a:extLst>
                <a:ext uri="{FF2B5EF4-FFF2-40B4-BE49-F238E27FC236}">
                  <a16:creationId xmlns:a16="http://schemas.microsoft.com/office/drawing/2014/main" id="{0FE106AC-400E-84E5-72C4-EB21001791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2986"/>
              <a:ext cx="2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599" name="Rectangle 28">
              <a:extLst>
                <a:ext uri="{FF2B5EF4-FFF2-40B4-BE49-F238E27FC236}">
                  <a16:creationId xmlns:a16="http://schemas.microsoft.com/office/drawing/2014/main" id="{6BC933FC-70CB-EEC1-A894-F9398B001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3022"/>
              <a:ext cx="17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000"/>
                <a:t>文章適用的論證方法：</a:t>
              </a:r>
            </a:p>
          </p:txBody>
        </p:sp>
        <p:sp>
          <p:nvSpPr>
            <p:cNvPr id="24600" name="Line 29">
              <a:extLst>
                <a:ext uri="{FF2B5EF4-FFF2-40B4-BE49-F238E27FC236}">
                  <a16:creationId xmlns:a16="http://schemas.microsoft.com/office/drawing/2014/main" id="{C3F2513E-A8DE-3A4F-CB57-D83177EFA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3475"/>
              <a:ext cx="2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4588" name="Rectangle 30">
            <a:extLst>
              <a:ext uri="{FF2B5EF4-FFF2-40B4-BE49-F238E27FC236}">
                <a16:creationId xmlns:a16="http://schemas.microsoft.com/office/drawing/2014/main" id="{71FD8211-5C3C-3E1D-37BC-C0646C8F5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231900"/>
            <a:ext cx="2254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配合內文Ｐ</a:t>
            </a:r>
            <a:r>
              <a:rPr lang="en-US" altLang="zh-TW" sz="20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112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b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8"/>
            </a:endParaRPr>
          </a:p>
        </p:txBody>
      </p:sp>
      <p:sp>
        <p:nvSpPr>
          <p:cNvPr id="24589" name="AutoShape 31">
            <a:hlinkClick r:id="rId2" action="ppaction://hlinksldjump"/>
            <a:extLst>
              <a:ext uri="{FF2B5EF4-FFF2-40B4-BE49-F238E27FC236}">
                <a16:creationId xmlns:a16="http://schemas.microsoft.com/office/drawing/2014/main" id="{6F522F34-8BDB-4E69-61DE-685C60640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  <p:bldP spid="76807" grpId="0"/>
      <p:bldP spid="768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8B64A738-1882-D372-983E-32D0620E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3238"/>
            <a:ext cx="342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>
                <a:latin typeface="新細明體" panose="02020500000000000000" pitchFamily="18" charset="-120"/>
              </a:rPr>
              <a:t>舉例論證</a:t>
            </a:r>
          </a:p>
        </p:txBody>
      </p:sp>
      <p:sp>
        <p:nvSpPr>
          <p:cNvPr id="6147" name="Rectangle 8">
            <a:extLst>
              <a:ext uri="{FF2B5EF4-FFF2-40B4-BE49-F238E27FC236}">
                <a16:creationId xmlns:a16="http://schemas.microsoft.com/office/drawing/2014/main" id="{8FE9010C-0DDD-2493-BF59-5B0EFDF6A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4703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ea typeface="標楷體" pitchFamily="65" charset="-128"/>
              </a:rPr>
              <a:t>論證方法（一）</a:t>
            </a:r>
          </a:p>
        </p:txBody>
      </p:sp>
      <p:sp>
        <p:nvSpPr>
          <p:cNvPr id="6148" name="Text Box 9">
            <a:extLst>
              <a:ext uri="{FF2B5EF4-FFF2-40B4-BE49-F238E27FC236}">
                <a16:creationId xmlns:a16="http://schemas.microsoft.com/office/drawing/2014/main" id="{B4F0072A-1C5E-0376-8659-79781DA5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第一課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6149" name="Text Box 10">
            <a:extLst>
              <a:ext uri="{FF2B5EF4-FFF2-40B4-BE49-F238E27FC236}">
                <a16:creationId xmlns:a16="http://schemas.microsoft.com/office/drawing/2014/main" id="{89883B08-2396-3D9D-6D68-9ED567B9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6150" name="Rectangle 13">
            <a:extLst>
              <a:ext uri="{FF2B5EF4-FFF2-40B4-BE49-F238E27FC236}">
                <a16:creationId xmlns:a16="http://schemas.microsoft.com/office/drawing/2014/main" id="{14AF94A0-59E3-F602-3EF8-D5F28415C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781300"/>
            <a:ext cx="792162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    舉例論證，是指通過</a:t>
            </a:r>
            <a:r>
              <a:rPr lang="zh-TW" altLang="en-US" sz="2200" b="0">
                <a:latin typeface="標楷體" pitchFamily="65" charset="-128"/>
                <a:ea typeface="標楷體" pitchFamily="65" charset="-128"/>
              </a:rPr>
              <a:t>列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舉</a:t>
            </a:r>
            <a:r>
              <a:rPr lang="zh-CN" altLang="en-US" sz="2200">
                <a:solidFill>
                  <a:srgbClr val="FF6600"/>
                </a:solidFill>
                <a:latin typeface="標楷體" pitchFamily="65" charset="-128"/>
                <a:ea typeface="標楷體" pitchFamily="65" charset="-128"/>
              </a:rPr>
              <a:t>真實、典型的例子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來論證論點的方式</a:t>
            </a:r>
            <a:r>
              <a:rPr lang="zh-TW" altLang="en-US" sz="2200" b="0">
                <a:latin typeface="標楷體" pitchFamily="65" charset="-128"/>
                <a:ea typeface="標楷體" pitchFamily="65" charset="-128"/>
              </a:rPr>
              <a:t>。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運用舉例論證時，可同時</a:t>
            </a:r>
            <a:r>
              <a:rPr lang="zh-TW" altLang="en-US" sz="2200" b="0">
                <a:latin typeface="標楷體" pitchFamily="65" charset="-128"/>
                <a:ea typeface="標楷體" pitchFamily="65" charset="-128"/>
              </a:rPr>
              <a:t>列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舉一個或多個例子，而所舉的例子可分為三類：</a:t>
            </a:r>
            <a:r>
              <a:rPr lang="zh-CN" altLang="en-US" sz="2200">
                <a:solidFill>
                  <a:srgbClr val="FF6600"/>
                </a:solidFill>
                <a:latin typeface="標楷體" pitchFamily="65" charset="-128"/>
                <a:ea typeface="標楷體" pitchFamily="65" charset="-128"/>
              </a:rPr>
              <a:t>事例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、</a:t>
            </a:r>
            <a:r>
              <a:rPr lang="zh-CN" altLang="en-US" sz="2200">
                <a:solidFill>
                  <a:srgbClr val="FF6600"/>
                </a:solidFill>
                <a:latin typeface="標楷體" pitchFamily="65" charset="-128"/>
                <a:ea typeface="標楷體" pitchFamily="65" charset="-128"/>
              </a:rPr>
              <a:t>史例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、</a:t>
            </a:r>
            <a:r>
              <a:rPr lang="zh-CN" altLang="en-US" sz="2200">
                <a:solidFill>
                  <a:srgbClr val="FF6600"/>
                </a:solidFill>
                <a:latin typeface="標楷體" pitchFamily="65" charset="-128"/>
                <a:ea typeface="標楷體" pitchFamily="65" charset="-128"/>
              </a:rPr>
              <a:t>設例</a:t>
            </a:r>
            <a:r>
              <a:rPr lang="zh-CN" altLang="en-US" sz="2000" b="0"/>
              <a:t>。</a:t>
            </a:r>
          </a:p>
        </p:txBody>
      </p:sp>
      <p:sp>
        <p:nvSpPr>
          <p:cNvPr id="55317" name="Text Box 21">
            <a:extLst>
              <a:ext uri="{FF2B5EF4-FFF2-40B4-BE49-F238E27FC236}">
                <a16:creationId xmlns:a16="http://schemas.microsoft.com/office/drawing/2014/main" id="{22350608-BD8F-18A7-F4A6-9EEB0C351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989138"/>
            <a:ext cx="4032250" cy="7016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ea typeface="標楷體" pitchFamily="65" charset="-128"/>
              </a:rPr>
              <a:t>在舉出例證前，必須了解例子的出處，以防出錯；</a:t>
            </a:r>
          </a:p>
        </p:txBody>
      </p:sp>
      <p:sp>
        <p:nvSpPr>
          <p:cNvPr id="55320" name="Rectangle 24">
            <a:extLst>
              <a:ext uri="{FF2B5EF4-FFF2-40B4-BE49-F238E27FC236}">
                <a16:creationId xmlns:a16="http://schemas.microsoft.com/office/drawing/2014/main" id="{9C6F94B2-3A2F-E4FB-F8AA-F5C331466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852738"/>
            <a:ext cx="1152525" cy="288925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55321" name="Line 25">
            <a:extLst>
              <a:ext uri="{FF2B5EF4-FFF2-40B4-BE49-F238E27FC236}">
                <a16:creationId xmlns:a16="http://schemas.microsoft.com/office/drawing/2014/main" id="{2A5D359A-7F1A-C88C-FF5C-AB1C7B6775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8538" y="2636838"/>
            <a:ext cx="431800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22" name="Rectangle 26">
            <a:extLst>
              <a:ext uri="{FF2B5EF4-FFF2-40B4-BE49-F238E27FC236}">
                <a16:creationId xmlns:a16="http://schemas.microsoft.com/office/drawing/2014/main" id="{C8678630-989F-E75E-3CE4-A33EDA912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221163"/>
            <a:ext cx="2879725" cy="7016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ea typeface="標楷體" pitchFamily="65" charset="-128"/>
              </a:rPr>
              <a:t>設例內容必須言之有據，切忌強詞奪理；</a:t>
            </a:r>
            <a:endParaRPr lang="zh-TW" altLang="en-US" sz="2000">
              <a:solidFill>
                <a:srgbClr val="FF0000"/>
              </a:solidFill>
              <a:ea typeface="標楷體" pitchFamily="65" charset="-128"/>
            </a:endParaRPr>
          </a:p>
        </p:txBody>
      </p:sp>
      <p:sp>
        <p:nvSpPr>
          <p:cNvPr id="55323" name="Rectangle 27">
            <a:extLst>
              <a:ext uri="{FF2B5EF4-FFF2-40B4-BE49-F238E27FC236}">
                <a16:creationId xmlns:a16="http://schemas.microsoft.com/office/drawing/2014/main" id="{4EF7DB85-A0E3-24C3-6E92-C0D5FA13A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548063"/>
            <a:ext cx="647700" cy="288925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55324" name="Line 28">
            <a:extLst>
              <a:ext uri="{FF2B5EF4-FFF2-40B4-BE49-F238E27FC236}">
                <a16:creationId xmlns:a16="http://schemas.microsoft.com/office/drawing/2014/main" id="{ECC08B38-E492-D0B1-03C2-A7C844A18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3933825"/>
            <a:ext cx="287338" cy="2873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26" name="Rectangle 30">
            <a:extLst>
              <a:ext uri="{FF2B5EF4-FFF2-40B4-BE49-F238E27FC236}">
                <a16:creationId xmlns:a16="http://schemas.microsoft.com/office/drawing/2014/main" id="{9BABE421-06B2-4999-950A-93A65D13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187700"/>
            <a:ext cx="1152525" cy="288925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55327" name="Line 31">
            <a:extLst>
              <a:ext uri="{FF2B5EF4-FFF2-40B4-BE49-F238E27FC236}">
                <a16:creationId xmlns:a16="http://schemas.microsoft.com/office/drawing/2014/main" id="{60D569CC-7807-D9B7-E1E7-C575AC96DA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16688" y="3500438"/>
            <a:ext cx="71437" cy="3603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28" name="Rectangle 32">
            <a:extLst>
              <a:ext uri="{FF2B5EF4-FFF2-40B4-BE49-F238E27FC236}">
                <a16:creationId xmlns:a16="http://schemas.microsoft.com/office/drawing/2014/main" id="{B79B835C-791A-361E-751C-605C2FD30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3860800"/>
            <a:ext cx="3024188" cy="10064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>
                <a:solidFill>
                  <a:srgbClr val="FF0000"/>
                </a:solidFill>
                <a:ea typeface="標楷體" pitchFamily="65" charset="-128"/>
              </a:rPr>
              <a:t>多個例子同時出現時，可對例子進行概括或對比，以增強論證效果。</a:t>
            </a:r>
            <a:endParaRPr lang="zh-TW" altLang="en-US" sz="2000">
              <a:solidFill>
                <a:srgbClr val="FF0000"/>
              </a:solidFill>
              <a:ea typeface="標楷體" pitchFamily="65" charset="-128"/>
            </a:endParaRPr>
          </a:p>
        </p:txBody>
      </p:sp>
      <p:sp>
        <p:nvSpPr>
          <p:cNvPr id="6160" name="AutoShape 33">
            <a:hlinkClick r:id="rId4" action="ppaction://hlinksldjump"/>
            <a:extLst>
              <a:ext uri="{FF2B5EF4-FFF2-40B4-BE49-F238E27FC236}">
                <a16:creationId xmlns:a16="http://schemas.microsoft.com/office/drawing/2014/main" id="{F005A1C2-9010-1F78-61A1-6C988204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返回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10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7" grpId="0" animBg="1"/>
      <p:bldP spid="55322" grpId="0" animBg="1"/>
      <p:bldP spid="553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AC39656E-8881-0EC4-CB28-85DD26E6D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5733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0">
                <a:latin typeface="新細明體" panose="02020500000000000000" pitchFamily="18" charset="-120"/>
              </a:rPr>
              <a:t> </a:t>
            </a:r>
            <a:r>
              <a:rPr lang="zh-CN" altLang="en-US" sz="2400">
                <a:latin typeface="新細明體" panose="02020500000000000000" pitchFamily="18" charset="-120"/>
              </a:rPr>
              <a:t>引用論證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8AC34D8-1703-B381-23D1-A62D59003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981075"/>
            <a:ext cx="4559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ea typeface="標楷體" pitchFamily="65" charset="-128"/>
              </a:rPr>
              <a:t>論證方法（一）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3A506617-F064-874F-90CF-258FAEFC0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第一課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35AEEC49-28C8-8BD2-07E0-CA3C18E3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8198" name="Rectangle 7">
            <a:extLst>
              <a:ext uri="{FF2B5EF4-FFF2-40B4-BE49-F238E27FC236}">
                <a16:creationId xmlns:a16="http://schemas.microsoft.com/office/drawing/2014/main" id="{44451464-A0F0-B84E-FFE1-AAE200E75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276475"/>
            <a:ext cx="792162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    引用論證，即引用</a:t>
            </a:r>
            <a:r>
              <a:rPr lang="zh-CN" altLang="en-US" sz="2200">
                <a:solidFill>
                  <a:srgbClr val="FF6600"/>
                </a:solidFill>
                <a:latin typeface="標楷體" pitchFamily="65" charset="-128"/>
                <a:ea typeface="標楷體" pitchFamily="65" charset="-128"/>
              </a:rPr>
              <a:t>古語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、</a:t>
            </a:r>
            <a:r>
              <a:rPr lang="zh-CN" altLang="en-US" sz="2200">
                <a:solidFill>
                  <a:srgbClr val="FF6600"/>
                </a:solidFill>
                <a:latin typeface="標楷體" pitchFamily="65" charset="-128"/>
                <a:ea typeface="標楷體" pitchFamily="65" charset="-128"/>
              </a:rPr>
              <a:t>俗語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、</a:t>
            </a:r>
            <a:r>
              <a:rPr lang="zh-CN" altLang="en-US" sz="2200">
                <a:solidFill>
                  <a:srgbClr val="FF6600"/>
                </a:solidFill>
                <a:latin typeface="標楷體" pitchFamily="65" charset="-128"/>
                <a:ea typeface="標楷體" pitchFamily="65" charset="-128"/>
              </a:rPr>
              <a:t>名人警句</a:t>
            </a:r>
            <a:r>
              <a:rPr lang="zh-CN" altLang="en-US" sz="2200" b="0">
                <a:latin typeface="標楷體" pitchFamily="65" charset="-128"/>
                <a:ea typeface="標楷體" pitchFamily="65" charset="-128"/>
              </a:rPr>
              <a:t>等內容來論證論點的方法。運用引用論證時，可對引文內容作簡單的闡述，以幫助讀者理解，並增強論點的說服力。</a:t>
            </a:r>
          </a:p>
        </p:txBody>
      </p:sp>
      <p:sp>
        <p:nvSpPr>
          <p:cNvPr id="114790" name="AutoShape 102">
            <a:extLst>
              <a:ext uri="{FF2B5EF4-FFF2-40B4-BE49-F238E27FC236}">
                <a16:creationId xmlns:a16="http://schemas.microsoft.com/office/drawing/2014/main" id="{D38D2E2C-8ECF-27B4-BDEC-1739A1B10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3860800"/>
            <a:ext cx="1655763" cy="43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  <a:ea typeface="標楷體" pitchFamily="65" charset="-128"/>
              </a:rPr>
              <a:t>引用的內容</a:t>
            </a:r>
          </a:p>
        </p:txBody>
      </p:sp>
      <p:sp>
        <p:nvSpPr>
          <p:cNvPr id="114791" name="AutoShape 103">
            <a:extLst>
              <a:ext uri="{FF2B5EF4-FFF2-40B4-BE49-F238E27FC236}">
                <a16:creationId xmlns:a16="http://schemas.microsoft.com/office/drawing/2014/main" id="{A238B335-D6CE-7702-2947-CE83C1623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388" y="3860800"/>
            <a:ext cx="1655762" cy="431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0000"/>
                </a:solidFill>
                <a:ea typeface="標楷體" pitchFamily="65" charset="-128"/>
              </a:rPr>
              <a:t>作用</a:t>
            </a:r>
          </a:p>
        </p:txBody>
      </p:sp>
      <p:sp>
        <p:nvSpPr>
          <p:cNvPr id="114792" name="Text Box 104">
            <a:extLst>
              <a:ext uri="{FF2B5EF4-FFF2-40B4-BE49-F238E27FC236}">
                <a16:creationId xmlns:a16="http://schemas.microsoft.com/office/drawing/2014/main" id="{D1994E14-88D5-9B1B-9072-7889AE391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429000"/>
            <a:ext cx="669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2000" b="0">
                <a:solidFill>
                  <a:srgbClr val="FF0000"/>
                </a:solidFill>
                <a:ea typeface="標楷體" pitchFamily="65" charset="-128"/>
              </a:rPr>
              <a:t>不同的引用材料在文章當中起着不同的作用，具體如下：</a:t>
            </a:r>
          </a:p>
        </p:txBody>
      </p:sp>
      <p:sp>
        <p:nvSpPr>
          <p:cNvPr id="114794" name="Rectangle 106">
            <a:extLst>
              <a:ext uri="{FF2B5EF4-FFF2-40B4-BE49-F238E27FC236}">
                <a16:creationId xmlns:a16="http://schemas.microsoft.com/office/drawing/2014/main" id="{32932AF2-C201-6262-9DB0-4FB33B238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437063"/>
            <a:ext cx="3455988" cy="434975"/>
          </a:xfrm>
          <a:prstGeom prst="rect">
            <a:avLst/>
          </a:prstGeom>
          <a:noFill/>
          <a:ln w="38100" algn="ctr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0">
                <a:solidFill>
                  <a:srgbClr val="FF0000"/>
                </a:solidFill>
                <a:ea typeface="標楷體" pitchFamily="65" charset="-128"/>
              </a:rPr>
              <a:t>名人軼事、奇聞趣事等</a:t>
            </a:r>
          </a:p>
        </p:txBody>
      </p:sp>
      <p:sp>
        <p:nvSpPr>
          <p:cNvPr id="114795" name="Rectangle 107">
            <a:extLst>
              <a:ext uri="{FF2B5EF4-FFF2-40B4-BE49-F238E27FC236}">
                <a16:creationId xmlns:a16="http://schemas.microsoft.com/office/drawing/2014/main" id="{3C49A793-391A-7ECC-F95B-4BE6C1771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5084763"/>
            <a:ext cx="3524250" cy="434975"/>
          </a:xfrm>
          <a:prstGeom prst="rect">
            <a:avLst/>
          </a:prstGeom>
          <a:noFill/>
          <a:ln w="38100" algn="ctr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0">
                <a:solidFill>
                  <a:srgbClr val="FF0000"/>
                </a:solidFill>
                <a:ea typeface="標楷體" pitchFamily="65" charset="-128"/>
              </a:rPr>
              <a:t>增強論證的說服力和權威性。</a:t>
            </a:r>
          </a:p>
        </p:txBody>
      </p:sp>
      <p:sp>
        <p:nvSpPr>
          <p:cNvPr id="114798" name="Rectangle 110">
            <a:extLst>
              <a:ext uri="{FF2B5EF4-FFF2-40B4-BE49-F238E27FC236}">
                <a16:creationId xmlns:a16="http://schemas.microsoft.com/office/drawing/2014/main" id="{056D2600-80D9-212E-E859-093F4561C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4437063"/>
            <a:ext cx="3524250" cy="434975"/>
          </a:xfrm>
          <a:prstGeom prst="rect">
            <a:avLst/>
          </a:prstGeom>
          <a:noFill/>
          <a:ln w="38100" algn="ctr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0">
                <a:solidFill>
                  <a:srgbClr val="FF0000"/>
                </a:solidFill>
                <a:ea typeface="標楷體" pitchFamily="65" charset="-128"/>
              </a:rPr>
              <a:t>增強論證的趣味性，吸引讀者</a:t>
            </a:r>
          </a:p>
        </p:txBody>
      </p:sp>
      <p:sp>
        <p:nvSpPr>
          <p:cNvPr id="114799" name="Line 111">
            <a:extLst>
              <a:ext uri="{FF2B5EF4-FFF2-40B4-BE49-F238E27FC236}">
                <a16:creationId xmlns:a16="http://schemas.microsoft.com/office/drawing/2014/main" id="{C30D2A2E-20DB-5F02-9B6C-BE032505C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652963"/>
            <a:ext cx="576263" cy="0"/>
          </a:xfrm>
          <a:prstGeom prst="line">
            <a:avLst/>
          </a:prstGeom>
          <a:noFill/>
          <a:ln w="31750">
            <a:solidFill>
              <a:srgbClr val="3366FF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801" name="Rectangle 113">
            <a:extLst>
              <a:ext uri="{FF2B5EF4-FFF2-40B4-BE49-F238E27FC236}">
                <a16:creationId xmlns:a16="http://schemas.microsoft.com/office/drawing/2014/main" id="{8B75FD54-9F73-DCA0-68C5-AA8883C2D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084763"/>
            <a:ext cx="3457575" cy="43180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b="0">
                <a:solidFill>
                  <a:srgbClr val="FF0000"/>
                </a:solidFill>
                <a:ea typeface="標楷體" pitchFamily="65" charset="-128"/>
              </a:rPr>
              <a:t>名人警句、古語、權威數據等</a:t>
            </a:r>
          </a:p>
        </p:txBody>
      </p:sp>
      <p:sp>
        <p:nvSpPr>
          <p:cNvPr id="114802" name="Line 114">
            <a:extLst>
              <a:ext uri="{FF2B5EF4-FFF2-40B4-BE49-F238E27FC236}">
                <a16:creationId xmlns:a16="http://schemas.microsoft.com/office/drawing/2014/main" id="{12D0336B-76E5-AE80-B62F-4F91DA820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300663"/>
            <a:ext cx="576263" cy="0"/>
          </a:xfrm>
          <a:prstGeom prst="line">
            <a:avLst/>
          </a:prstGeom>
          <a:noFill/>
          <a:ln w="31750">
            <a:solidFill>
              <a:srgbClr val="3366FF"/>
            </a:solidFill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4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4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4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4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90" grpId="0" animBg="1"/>
      <p:bldP spid="114791" grpId="0"/>
      <p:bldP spid="114792" grpId="0"/>
      <p:bldP spid="114794" grpId="0" animBg="1"/>
      <p:bldP spid="114795" grpId="0" animBg="1"/>
      <p:bldP spid="114798" grpId="0" animBg="1"/>
      <p:bldP spid="1148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95B7724C-3A20-150D-133C-2E3571F57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323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0">
                <a:latin typeface="新細明體" panose="02020500000000000000" pitchFamily="18" charset="-120"/>
              </a:rPr>
              <a:t> </a:t>
            </a:r>
            <a:r>
              <a:rPr lang="zh-CN" altLang="en-US" sz="2400">
                <a:latin typeface="新細明體" panose="02020500000000000000" pitchFamily="18" charset="-120"/>
              </a:rPr>
              <a:t>引用論證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0F09709-9004-812A-BF8C-4172BD586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3190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ea typeface="標楷體" pitchFamily="65" charset="-128"/>
              </a:rPr>
              <a:t>論證方法（一）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85BD26C3-328F-CEAE-D4BF-01D8DD6EC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第一課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EBF9C6FD-5CD4-E73C-3A3A-D0C5F720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graphicFrame>
        <p:nvGraphicFramePr>
          <p:cNvPr id="117795" name="Group 35">
            <a:extLst>
              <a:ext uri="{FF2B5EF4-FFF2-40B4-BE49-F238E27FC236}">
                <a16:creationId xmlns:a16="http://schemas.microsoft.com/office/drawing/2014/main" id="{3C5A3BE7-9B6E-4C9C-FED4-EBE22C3323B8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755650" y="2420938"/>
          <a:ext cx="7848600" cy="3238500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95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sym typeface="Wingdings" panose="05000000000000000000" pitchFamily="2" charset="2"/>
                        </a:rPr>
                        <a:t> 明引、暗引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明引，即在文中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明確指出所引述內容的出處</a:t>
                      </a: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；</a:t>
                      </a:r>
                      <a:endParaRPr kumimoji="1" lang="zh-CN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暗引，即在文中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不交代所引述內容的出處</a:t>
                      </a: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，而是將其融入行文當中。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sym typeface="Wingdings" panose="05000000000000000000" pitchFamily="2" charset="2"/>
                        </a:rPr>
                        <a:t>模糊引文出處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寫作時，若忘記引文的出處，則可以用「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有人說</a:t>
                      </a: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」、 「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俗話說</a:t>
                      </a: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」、「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古語云</a:t>
                      </a: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」、「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一位學者／作者／名人說過</a:t>
                      </a:r>
                      <a:r>
                        <a:rPr kumimoji="1" lang="zh-CN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」等字眼來代替具體的出處。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1" lang="zh-CN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1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sym typeface="Wingdings" panose="05000000000000000000" pitchFamily="2" charset="2"/>
                        </a:rPr>
                        <a:t>闡釋引文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若引文是文言語句或外語，則可</a:t>
                      </a:r>
                      <a:r>
                        <a:rPr kumimoji="1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對語句加以翻譯</a:t>
                      </a: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，然後提取其要點來論證；若引用是白話文語句，則可</a:t>
                      </a:r>
                      <a:r>
                        <a:rPr kumimoji="1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找出語句中的關鍵詞句，並加以分析</a:t>
                      </a:r>
                      <a:r>
                        <a:rPr kumimoji="1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sym typeface="Wingdings" panose="05000000000000000000" pitchFamily="2" charset="2"/>
                        </a:rPr>
                        <a:t>，以此論證論點。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60" name="AutoShape 38">
            <a:hlinkClick r:id="rId3" action="ppaction://hlinksldjump"/>
            <a:extLst>
              <a:ext uri="{FF2B5EF4-FFF2-40B4-BE49-F238E27FC236}">
                <a16:creationId xmlns:a16="http://schemas.microsoft.com/office/drawing/2014/main" id="{57EE907D-70F7-9813-D0E7-D278E250F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返回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ECBF2B9-EBA7-0E80-2E8C-668EC30F6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477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ea typeface="標楷體" panose="03000509000000000000" pitchFamily="65" charset="-128"/>
              </a:rPr>
              <a:t>課堂活動</a:t>
            </a:r>
            <a:endParaRPr lang="en-US" altLang="zh-CN">
              <a:latin typeface="Times New Roman" panose="02020603050405020304" pitchFamily="18" charset="0"/>
              <a:ea typeface="標楷體" panose="03000509000000000000" pitchFamily="65" charset="-128"/>
            </a:endParaRPr>
          </a:p>
        </p:txBody>
      </p:sp>
      <p:sp>
        <p:nvSpPr>
          <p:cNvPr id="119811" name="Text Box 3">
            <a:extLst>
              <a:ext uri="{FF2B5EF4-FFF2-40B4-BE49-F238E27FC236}">
                <a16:creationId xmlns:a16="http://schemas.microsoft.com/office/drawing/2014/main" id="{19738E86-C86B-2C9F-70D8-75C8CD758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1700213"/>
            <a:ext cx="8848725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b="0">
                <a:latin typeface="Times New Roman" panose="02020603050405020304" pitchFamily="18" charset="0"/>
                <a:ea typeface="新細明體" panose="02020500000000000000" pitchFamily="18" charset="-120"/>
              </a:rPr>
              <a:t>1.</a:t>
            </a:r>
            <a:r>
              <a:rPr lang="en-US" altLang="zh-TW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仔細聆聽以下名人演說，</a:t>
            </a:r>
            <a:r>
              <a:rPr lang="zh-TW" altLang="en-US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並指</a:t>
            </a:r>
            <a:r>
              <a:rPr lang="zh-CN" altLang="en-US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出</a:t>
            </a:r>
            <a:r>
              <a:rPr lang="zh-TW" altLang="en-US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其</a:t>
            </a:r>
            <a:r>
              <a:rPr lang="zh-CN" altLang="en-US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中</a:t>
            </a:r>
            <a:r>
              <a:rPr lang="zh-TW" altLang="en-US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所用到</a:t>
            </a:r>
            <a:r>
              <a:rPr lang="zh-CN" altLang="en-US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的論證方法</a:t>
            </a:r>
            <a:r>
              <a:rPr lang="zh-TW" altLang="en-US" sz="2400" b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918521E6-9EF0-2B9B-7CFA-9CFE1E02D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9DD85E76-7116-7EEB-50A7-DA0E48A9B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單元五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第一課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12295" name="Rectangle 8">
            <a:extLst>
              <a:ext uri="{FF2B5EF4-FFF2-40B4-BE49-F238E27FC236}">
                <a16:creationId xmlns:a16="http://schemas.microsoft.com/office/drawing/2014/main" id="{E3C15D58-E32C-BB20-4D5F-A645E4C51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2349500"/>
            <a:ext cx="4249738" cy="3313113"/>
          </a:xfrm>
          <a:prstGeom prst="rect">
            <a:avLst/>
          </a:prstGeom>
          <a:noFill/>
          <a:ln w="127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4D0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3600" b="0">
                <a:solidFill>
                  <a:srgbClr val="008000"/>
                </a:solidFill>
                <a:ea typeface="標楷體" panose="03000509000000000000" pitchFamily="65" charset="-128"/>
              </a:rPr>
              <a:t>《</a:t>
            </a:r>
            <a:r>
              <a:rPr kumimoji="0" lang="zh-TW" altLang="en-US" sz="3600" b="0">
                <a:solidFill>
                  <a:srgbClr val="008000"/>
                </a:solidFill>
                <a:ea typeface="標楷體" panose="03000509000000000000" pitchFamily="65" charset="-128"/>
              </a:rPr>
              <a:t>每日四問</a:t>
            </a:r>
            <a:r>
              <a:rPr kumimoji="0" lang="en-US" altLang="zh-TW" sz="3600" b="0">
                <a:solidFill>
                  <a:srgbClr val="008000"/>
                </a:solidFill>
                <a:ea typeface="標楷體" panose="03000509000000000000" pitchFamily="65" charset="-128"/>
              </a:rPr>
              <a:t>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400" b="0">
                <a:solidFill>
                  <a:srgbClr val="008000"/>
                </a:solidFill>
                <a:ea typeface="標楷體" panose="03000509000000000000" pitchFamily="65" charset="-128"/>
              </a:rPr>
              <a:t>陶行知</a:t>
            </a:r>
            <a:endParaRPr lang="zh-TW" altLang="en-US" sz="2400" b="0">
              <a:solidFill>
                <a:srgbClr val="008000"/>
              </a:solidFill>
              <a:ea typeface="標楷體" panose="03000509000000000000" pitchFamily="65" charset="-128"/>
            </a:endParaRPr>
          </a:p>
        </p:txBody>
      </p:sp>
      <p:pic>
        <p:nvPicPr>
          <p:cNvPr id="2" name="陶行知-每日四問">
            <a:hlinkClick r:id="" action="ppaction://media"/>
            <a:extLst>
              <a:ext uri="{FF2B5EF4-FFF2-40B4-BE49-F238E27FC236}">
                <a16:creationId xmlns:a16="http://schemas.microsoft.com/office/drawing/2014/main" id="{0D905C22-5208-B766-0E56-CB6BD2B28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EE6C8320-DF84-67DE-5AE5-44010AF03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13315" name="Text Box 5">
            <a:extLst>
              <a:ext uri="{FF2B5EF4-FFF2-40B4-BE49-F238E27FC236}">
                <a16:creationId xmlns:a16="http://schemas.microsoft.com/office/drawing/2014/main" id="{0BFFD2AE-90E5-3D1E-3A73-79E2248C4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單元五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第一課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13317" name="Rectangle 8">
            <a:extLst>
              <a:ext uri="{FF2B5EF4-FFF2-40B4-BE49-F238E27FC236}">
                <a16:creationId xmlns:a16="http://schemas.microsoft.com/office/drawing/2014/main" id="{B6DDB823-482E-662F-B273-449918710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88" y="1196975"/>
            <a:ext cx="4321175" cy="4608513"/>
          </a:xfrm>
          <a:prstGeom prst="rect">
            <a:avLst/>
          </a:prstGeom>
          <a:noFill/>
          <a:ln w="127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4D0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3600" b="0">
                <a:solidFill>
                  <a:srgbClr val="008000"/>
                </a:solidFill>
                <a:ea typeface="標楷體" panose="03000509000000000000" pitchFamily="65" charset="-128"/>
              </a:rPr>
              <a:t>《</a:t>
            </a:r>
            <a:r>
              <a:rPr kumimoji="0" lang="zh-TW" altLang="en-US" sz="3600" b="0">
                <a:solidFill>
                  <a:srgbClr val="008000"/>
                </a:solidFill>
                <a:ea typeface="標楷體" panose="03000509000000000000" pitchFamily="65" charset="-128"/>
              </a:rPr>
              <a:t>鑄材成器之方</a:t>
            </a:r>
            <a:r>
              <a:rPr kumimoji="0" lang="en-US" altLang="zh-TW" sz="3600" b="0">
                <a:solidFill>
                  <a:srgbClr val="008000"/>
                </a:solidFill>
                <a:ea typeface="標楷體" panose="03000509000000000000" pitchFamily="65" charset="-128"/>
              </a:rPr>
              <a:t>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400" b="0">
                <a:solidFill>
                  <a:srgbClr val="008000"/>
                </a:solidFill>
                <a:ea typeface="標楷體" panose="03000509000000000000" pitchFamily="65" charset="-128"/>
              </a:rPr>
              <a:t>胡適</a:t>
            </a:r>
            <a:endParaRPr lang="zh-TW" altLang="en-US" sz="2400" b="0">
              <a:solidFill>
                <a:srgbClr val="008000"/>
              </a:solidFill>
              <a:ea typeface="標楷體" panose="03000509000000000000" pitchFamily="65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2400" b="0">
              <a:solidFill>
                <a:srgbClr val="008000"/>
              </a:solidFill>
              <a:ea typeface="標楷體" panose="03000509000000000000" pitchFamily="65" charset="-128"/>
            </a:endParaRPr>
          </a:p>
        </p:txBody>
      </p:sp>
      <p:pic>
        <p:nvPicPr>
          <p:cNvPr id="2" name="胡適-鑄材成器之方">
            <a:hlinkClick r:id="" action="ppaction://media"/>
            <a:extLst>
              <a:ext uri="{FF2B5EF4-FFF2-40B4-BE49-F238E27FC236}">
                <a16:creationId xmlns:a16="http://schemas.microsoft.com/office/drawing/2014/main" id="{E5B61600-4E48-7EA1-7D4A-9DBD99319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976" y="42930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F14F4E6-3066-6196-2C19-5122495C2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73238"/>
            <a:ext cx="45720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latin typeface="Verdana" panose="020B0604030504040204" pitchFamily="34" charset="0"/>
              </a:rPr>
              <a:t>範文題目一：</a:t>
            </a:r>
            <a:endParaRPr lang="zh-TW" altLang="zh-CN" sz="2400">
              <a:latin typeface="Verdan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latin typeface="Verdana" panose="020B0604030504040204" pitchFamily="34" charset="0"/>
                <a:ea typeface="標楷體" panose="03000509000000000000" pitchFamily="65" charset="-128"/>
              </a:rPr>
              <a:t>    勤能補拙</a:t>
            </a:r>
            <a:endParaRPr lang="zh-CN" altLang="en-US" sz="1800">
              <a:ea typeface="SimSun" panose="02010600030101010101" pitchFamily="2" charset="-122"/>
            </a:endParaRPr>
          </a:p>
        </p:txBody>
      </p:sp>
      <p:sp>
        <p:nvSpPr>
          <p:cNvPr id="14339" name="Text Box 10">
            <a:extLst>
              <a:ext uri="{FF2B5EF4-FFF2-40B4-BE49-F238E27FC236}">
                <a16:creationId xmlns:a16="http://schemas.microsoft.com/office/drawing/2014/main" id="{4C9ABAFD-DE73-2919-8DF8-46D211FC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14340" name="Rectangle 11">
            <a:extLst>
              <a:ext uri="{FF2B5EF4-FFF2-40B4-BE49-F238E27FC236}">
                <a16:creationId xmlns:a16="http://schemas.microsoft.com/office/drawing/2014/main" id="{0EFBDDD1-B60E-F70F-60CF-5E41EC2F9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ea typeface="標楷體" panose="03000509000000000000" pitchFamily="65" charset="-128"/>
              </a:rPr>
              <a:t>題目點撥</a:t>
            </a:r>
            <a:endParaRPr lang="zh-TW" altLang="en-US" b="0">
              <a:ea typeface="標楷體" panose="03000509000000000000" pitchFamily="65" charset="-128"/>
            </a:endParaRPr>
          </a:p>
        </p:txBody>
      </p:sp>
      <p:sp>
        <p:nvSpPr>
          <p:cNvPr id="14341" name="Text Box 12">
            <a:extLst>
              <a:ext uri="{FF2B5EF4-FFF2-40B4-BE49-F238E27FC236}">
                <a16:creationId xmlns:a16="http://schemas.microsoft.com/office/drawing/2014/main" id="{FC2000C0-E9EF-D6A7-250F-5F64EC08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第一課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64525" name="AutoShape 13">
            <a:extLst>
              <a:ext uri="{FF2B5EF4-FFF2-40B4-BE49-F238E27FC236}">
                <a16:creationId xmlns:a16="http://schemas.microsoft.com/office/drawing/2014/main" id="{F077BD40-3F5A-44E5-3BC5-40D9196D5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9972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64526" name="Text Box 14">
            <a:extLst>
              <a:ext uri="{FF2B5EF4-FFF2-40B4-BE49-F238E27FC236}">
                <a16:creationId xmlns:a16="http://schemas.microsoft.com/office/drawing/2014/main" id="{186C1779-E8C8-3776-13B6-9756EF13F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500438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1.</a:t>
            </a:r>
            <a:r>
              <a:rPr lang="en-US" altLang="zh-TW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找出關鍵字詞：</a:t>
            </a:r>
            <a:r>
              <a:rPr lang="zh-CN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勤、拙</a:t>
            </a:r>
          </a:p>
        </p:txBody>
      </p:sp>
      <p:sp>
        <p:nvSpPr>
          <p:cNvPr id="64527" name="AutoShape 15">
            <a:extLst>
              <a:ext uri="{FF2B5EF4-FFF2-40B4-BE49-F238E27FC236}">
                <a16:creationId xmlns:a16="http://schemas.microsoft.com/office/drawing/2014/main" id="{0A70A75C-9D5A-2480-9188-910C1353D73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93813" y="4043363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64528" name="Text Box 16">
            <a:extLst>
              <a:ext uri="{FF2B5EF4-FFF2-40B4-BE49-F238E27FC236}">
                <a16:creationId xmlns:a16="http://schemas.microsoft.com/office/drawing/2014/main" id="{410DBEBE-9AF2-B642-C1E7-ED4D04043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508500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2.</a:t>
            </a:r>
            <a:r>
              <a:rPr lang="en-US" altLang="zh-TW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根據</a:t>
            </a:r>
            <a:r>
              <a:rPr lang="zh-CN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寫作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重點聯想具體</a:t>
            </a:r>
            <a:endParaRPr lang="zh-TW" altLang="zh-CN" sz="2400" b="0">
              <a:solidFill>
                <a:srgbClr val="FF0000"/>
              </a:solidFill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CN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zh-CN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solidFill>
                  <a:srgbClr val="FF0000"/>
                </a:solidFill>
                <a:latin typeface="Verdana" panose="020B0604030504040204" pitchFamily="34" charset="0"/>
                <a:ea typeface="標楷體" panose="03000509000000000000" pitchFamily="65" charset="-128"/>
              </a:rPr>
              <a:t>內容</a:t>
            </a:r>
          </a:p>
        </p:txBody>
      </p:sp>
      <p:sp>
        <p:nvSpPr>
          <p:cNvPr id="64529" name="Oval 17">
            <a:extLst>
              <a:ext uri="{FF2B5EF4-FFF2-40B4-BE49-F238E27FC236}">
                <a16:creationId xmlns:a16="http://schemas.microsoft.com/office/drawing/2014/main" id="{49525A27-7490-B200-FFC6-8FAD9879B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420938"/>
            <a:ext cx="360362" cy="3603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64530" name="AutoShape 18">
            <a:extLst>
              <a:ext uri="{FF2B5EF4-FFF2-40B4-BE49-F238E27FC236}">
                <a16:creationId xmlns:a16="http://schemas.microsoft.com/office/drawing/2014/main" id="{E8887760-1754-3D09-0662-8D864E5B0687}"/>
              </a:ext>
            </a:extLst>
          </p:cNvPr>
          <p:cNvSpPr>
            <a:spLocks/>
          </p:cNvSpPr>
          <p:nvPr/>
        </p:nvSpPr>
        <p:spPr bwMode="auto">
          <a:xfrm>
            <a:off x="3995738" y="1268413"/>
            <a:ext cx="576262" cy="4465637"/>
          </a:xfrm>
          <a:prstGeom prst="leftBrace">
            <a:avLst>
              <a:gd name="adj1" fmla="val 64578"/>
              <a:gd name="adj2" fmla="val 7824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64535" name="Text Box 23">
            <a:extLst>
              <a:ext uri="{FF2B5EF4-FFF2-40B4-BE49-F238E27FC236}">
                <a16:creationId xmlns:a16="http://schemas.microsoft.com/office/drawing/2014/main" id="{D8FEC440-5E0A-09FA-8FBE-85C675C77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68413"/>
            <a:ext cx="3960813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kumimoji="0" lang="zh-TW" altLang="en-US" sz="2000">
                <a:latin typeface="Verdana" panose="020B0604030504040204" pitchFamily="34" charset="0"/>
              </a:rPr>
              <a:t>中心論點：</a:t>
            </a:r>
            <a:endParaRPr lang="zh-TW" altLang="en-US" sz="2000">
              <a:latin typeface="Verdana" panose="020B0604030504040204" pitchFamily="3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勤奮能夠彌補先天資質的不足？勤奮不能彌補先天資質的不足？</a:t>
            </a:r>
          </a:p>
          <a:p>
            <a:pPr eaLnBrk="1" hangingPunct="1">
              <a:lnSpc>
                <a:spcPct val="50000"/>
              </a:lnSpc>
              <a:spcBef>
                <a:spcPct val="10000"/>
              </a:spcBef>
              <a:buFontTx/>
              <a:buNone/>
            </a:pPr>
            <a:endParaRPr lang="zh-TW" altLang="en-US" sz="2000">
              <a:latin typeface="Verdana" panose="020B0604030504040204" pitchFamily="3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>
                <a:latin typeface="Verdana" panose="020B0604030504040204" pitchFamily="34" charset="0"/>
              </a:rPr>
              <a:t>立論方法：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開門見山？釋題立論？</a:t>
            </a:r>
            <a:b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</a:b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引用立論</a:t>
            </a:r>
            <a:r>
              <a:rPr kumimoji="0" lang="en-US" altLang="zh-TW" sz="2000" b="0">
                <a:latin typeface="標楷體" panose="03000509000000000000" pitchFamily="65" charset="-128"/>
                <a:ea typeface="標楷體" panose="03000509000000000000" pitchFamily="65" charset="-128"/>
              </a:rPr>
              <a:t>……</a:t>
            </a:r>
            <a:endParaRPr kumimoji="0" lang="en-US" altLang="zh-TW" sz="20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lnSpc>
                <a:spcPct val="50000"/>
              </a:lnSpc>
              <a:spcBef>
                <a:spcPct val="10000"/>
              </a:spcBef>
              <a:buFontTx/>
              <a:buNone/>
            </a:pPr>
            <a:endParaRPr kumimoji="0" lang="en-US" altLang="zh-TW" sz="2000" b="0">
              <a:latin typeface="新細明體" panose="02020500000000000000" pitchFamily="18" charset="-12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2000">
                <a:latin typeface="Verdana" panose="020B0604030504040204" pitchFamily="34" charset="0"/>
              </a:rPr>
              <a:t>人們對待「拙」時的態度：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自怨自艾？努力改變？</a:t>
            </a:r>
            <a:b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</a:b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視若無睹</a:t>
            </a:r>
            <a:r>
              <a:rPr kumimoji="0" lang="en-US" altLang="zh-TW" sz="2000" b="0">
                <a:latin typeface="標楷體" panose="03000509000000000000" pitchFamily="65" charset="-128"/>
                <a:ea typeface="標楷體" panose="03000509000000000000" pitchFamily="65" charset="-128"/>
              </a:rPr>
              <a:t>……</a:t>
            </a:r>
            <a:endParaRPr kumimoji="0" lang="en-US" altLang="zh-TW" sz="20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lnSpc>
                <a:spcPct val="50000"/>
              </a:lnSpc>
              <a:spcBef>
                <a:spcPct val="10000"/>
              </a:spcBef>
              <a:buFontTx/>
              <a:buNone/>
            </a:pPr>
            <a:endParaRPr kumimoji="0" lang="en-US" altLang="zh-TW" sz="2000">
              <a:latin typeface="Verdana" panose="020B0604030504040204" pitchFamily="3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TW" altLang="en-US" sz="1800"/>
              <a:t>論證方法：</a:t>
            </a:r>
            <a:endParaRPr kumimoji="0" lang="zh-TW" altLang="en-US" sz="20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舉例論證？比喻論證？</a:t>
            </a:r>
            <a:b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</a:br>
            <a:r>
              <a:rPr kumimoji="0" lang="zh-TW" altLang="en-US" sz="2000" b="0">
                <a:latin typeface="Verdana" panose="020B0604030504040204" pitchFamily="34" charset="0"/>
                <a:ea typeface="標楷體" panose="03000509000000000000" pitchFamily="65" charset="-128"/>
              </a:rPr>
              <a:t>對比論證</a:t>
            </a:r>
            <a:r>
              <a:rPr kumimoji="0" lang="en-US" altLang="zh-TW" sz="2000" b="0">
                <a:latin typeface="標楷體" panose="03000509000000000000" pitchFamily="65" charset="-128"/>
                <a:ea typeface="標楷體" panose="03000509000000000000" pitchFamily="65" charset="-128"/>
              </a:rPr>
              <a:t>……</a:t>
            </a:r>
            <a:endParaRPr kumimoji="0" lang="en-US" altLang="zh-TW" sz="2000" b="0">
              <a:latin typeface="Verdana" panose="020B0604030504040204" pitchFamily="34" charset="0"/>
              <a:ea typeface="標楷體" panose="03000509000000000000" pitchFamily="65" charset="-128"/>
            </a:endParaRPr>
          </a:p>
        </p:txBody>
      </p:sp>
      <p:sp>
        <p:nvSpPr>
          <p:cNvPr id="14349" name="Rectangle 24">
            <a:extLst>
              <a:ext uri="{FF2B5EF4-FFF2-40B4-BE49-F238E27FC236}">
                <a16:creationId xmlns:a16="http://schemas.microsoft.com/office/drawing/2014/main" id="{3F9FD907-D4AE-500D-EF13-FF0810E99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211263"/>
            <a:ext cx="225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配合內文Ｐ</a:t>
            </a:r>
            <a:r>
              <a:rPr lang="en-US" altLang="zh-TW" sz="20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101</a:t>
            </a:r>
            <a:endParaRPr lang="en-US" altLang="zh-CN" sz="2000" b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8"/>
            </a:endParaRPr>
          </a:p>
        </p:txBody>
      </p:sp>
      <p:sp>
        <p:nvSpPr>
          <p:cNvPr id="64537" name="Oval 25">
            <a:extLst>
              <a:ext uri="{FF2B5EF4-FFF2-40B4-BE49-F238E27FC236}">
                <a16:creationId xmlns:a16="http://schemas.microsoft.com/office/drawing/2014/main" id="{CF6AFD29-D14C-70DE-B515-74DEBBF76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2420938"/>
            <a:ext cx="361950" cy="36036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26" grpId="0"/>
      <p:bldP spid="64528" grpId="0"/>
      <p:bldP spid="645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E824954-E850-185C-C2C5-0F4AC22E8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32000"/>
            <a:ext cx="4572000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latin typeface="Verdana" panose="020B0604030504040204" pitchFamily="34" charset="0"/>
              </a:rPr>
              <a:t>範文題目二：</a:t>
            </a:r>
            <a:endParaRPr lang="zh-TW" altLang="zh-CN" sz="2400">
              <a:latin typeface="Verdan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latin typeface="Verdana" panose="020B0604030504040204" pitchFamily="34" charset="0"/>
                <a:ea typeface="標楷體" panose="03000509000000000000" pitchFamily="65" charset="-128"/>
              </a:rPr>
              <a:t>     </a:t>
            </a:r>
            <a:r>
              <a:rPr lang="zh-CN" altLang="zh-TW" sz="240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CN" altLang="en-US" sz="2400">
                <a:latin typeface="Verdana" panose="020B0604030504040204" pitchFamily="34" charset="0"/>
                <a:ea typeface="標楷體" panose="03000509000000000000" pitchFamily="65" charset="-128"/>
              </a:rPr>
              <a:t>  談理想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Verdana" panose="020B0604030504040204" pitchFamily="34" charset="0"/>
              <a:ea typeface="標楷體" panose="03000509000000000000" pitchFamily="65" charset="-128"/>
            </a:endParaRPr>
          </a:p>
        </p:txBody>
      </p:sp>
      <p:sp>
        <p:nvSpPr>
          <p:cNvPr id="16387" name="Text Box 19">
            <a:extLst>
              <a:ext uri="{FF2B5EF4-FFF2-40B4-BE49-F238E27FC236}">
                <a16:creationId xmlns:a16="http://schemas.microsoft.com/office/drawing/2014/main" id="{790726DC-16DF-C7F1-995C-4747B6B82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16388" name="Rectangle 20">
            <a:extLst>
              <a:ext uri="{FF2B5EF4-FFF2-40B4-BE49-F238E27FC236}">
                <a16:creationId xmlns:a16="http://schemas.microsoft.com/office/drawing/2014/main" id="{F828FB17-F6DF-E34F-6055-845B60F55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ea typeface="標楷體" panose="03000509000000000000" pitchFamily="65" charset="-128"/>
              </a:rPr>
              <a:t>題目點撥</a:t>
            </a:r>
            <a:endParaRPr lang="zh-TW" altLang="en-US" b="0">
              <a:ea typeface="標楷體" panose="03000509000000000000" pitchFamily="65" charset="-128"/>
            </a:endParaRPr>
          </a:p>
        </p:txBody>
      </p:sp>
      <p:sp>
        <p:nvSpPr>
          <p:cNvPr id="16389" name="Text Box 21">
            <a:extLst>
              <a:ext uri="{FF2B5EF4-FFF2-40B4-BE49-F238E27FC236}">
                <a16:creationId xmlns:a16="http://schemas.microsoft.com/office/drawing/2014/main" id="{DC2857EE-873B-FF34-6B6C-B85FE9037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第一課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65562" name="Text Box 26">
            <a:extLst>
              <a:ext uri="{FF2B5EF4-FFF2-40B4-BE49-F238E27FC236}">
                <a16:creationId xmlns:a16="http://schemas.microsoft.com/office/drawing/2014/main" id="{E4775A7C-1A0E-C840-0B0C-902AE40B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508500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0">
                <a:latin typeface="Times New Roman" panose="02020603050405020304" pitchFamily="18" charset="0"/>
                <a:ea typeface="標楷體" panose="03000509000000000000" pitchFamily="65" charset="-128"/>
              </a:rPr>
              <a:t>2.</a:t>
            </a:r>
            <a:r>
              <a:rPr lang="en-US" altLang="zh-TW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根據</a:t>
            </a:r>
            <a:r>
              <a:rPr lang="zh-CN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寫作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重點聯想具體</a:t>
            </a:r>
            <a:endParaRPr lang="zh-TW" altLang="zh-CN" sz="2400" b="0">
              <a:latin typeface="Verdana" panose="020B0604030504040204" pitchFamily="34" charset="0"/>
              <a:ea typeface="標楷體" panose="03000509000000000000" pitchFamily="65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zh-CN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zh-CN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內容（請填充完整）</a:t>
            </a:r>
          </a:p>
        </p:txBody>
      </p:sp>
      <p:sp>
        <p:nvSpPr>
          <p:cNvPr id="65563" name="Text Box 27">
            <a:extLst>
              <a:ext uri="{FF2B5EF4-FFF2-40B4-BE49-F238E27FC236}">
                <a16:creationId xmlns:a16="http://schemas.microsoft.com/office/drawing/2014/main" id="{237DF710-8DD7-10E2-BF70-A8CCEEAB8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3573463"/>
            <a:ext cx="453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0">
                <a:latin typeface="Times New Roman" panose="02020603050405020304" pitchFamily="18" charset="0"/>
                <a:ea typeface="標楷體" panose="03000509000000000000" pitchFamily="65" charset="-128"/>
              </a:rPr>
              <a:t>1.</a:t>
            </a:r>
            <a:r>
              <a:rPr lang="en-US" altLang="zh-TW" sz="2400" b="0">
                <a:latin typeface="Verdana" panose="020B0604030504040204" pitchFamily="34" charset="0"/>
                <a:ea typeface="標楷體" panose="03000509000000000000" pitchFamily="65" charset="-128"/>
              </a:rPr>
              <a:t> </a:t>
            </a:r>
            <a:r>
              <a:rPr lang="zh-TW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找出關鍵字詞：</a:t>
            </a:r>
            <a:r>
              <a:rPr lang="zh-CN" altLang="en-US" sz="2400" b="0">
                <a:latin typeface="Verdana" panose="020B0604030504040204" pitchFamily="34" charset="0"/>
                <a:ea typeface="標楷體" panose="03000509000000000000" pitchFamily="65" charset="-128"/>
              </a:rPr>
              <a:t>理想</a:t>
            </a:r>
            <a:endParaRPr lang="zh-TW" altLang="en-US" sz="2400" b="0">
              <a:latin typeface="Verdana" panose="020B0604030504040204" pitchFamily="34" charset="0"/>
              <a:ea typeface="標楷體" panose="03000509000000000000" pitchFamily="65" charset="-128"/>
            </a:endParaRPr>
          </a:p>
        </p:txBody>
      </p:sp>
      <p:sp>
        <p:nvSpPr>
          <p:cNvPr id="65564" name="AutoShape 28">
            <a:extLst>
              <a:ext uri="{FF2B5EF4-FFF2-40B4-BE49-F238E27FC236}">
                <a16:creationId xmlns:a16="http://schemas.microsoft.com/office/drawing/2014/main" id="{478767A8-0F7D-89A6-48ED-A421BB0B7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32131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65565" name="AutoShape 29">
            <a:extLst>
              <a:ext uri="{FF2B5EF4-FFF2-40B4-BE49-F238E27FC236}">
                <a16:creationId xmlns:a16="http://schemas.microsoft.com/office/drawing/2014/main" id="{B066376C-9C46-5C5B-55DB-460B1A8D7BC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6225" y="4043363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sp>
        <p:nvSpPr>
          <p:cNvPr id="65566" name="Oval 30">
            <a:extLst>
              <a:ext uri="{FF2B5EF4-FFF2-40B4-BE49-F238E27FC236}">
                <a16:creationId xmlns:a16="http://schemas.microsoft.com/office/drawing/2014/main" id="{7E32ADFB-8BEC-342B-3A6C-2B1E56633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636838"/>
            <a:ext cx="647700" cy="4318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ea typeface="MS PMincho" panose="020B0400000000000000" pitchFamily="18" charset="-128"/>
            </a:endParaRPr>
          </a:p>
        </p:txBody>
      </p:sp>
      <p:grpSp>
        <p:nvGrpSpPr>
          <p:cNvPr id="65595" name="Group 59">
            <a:extLst>
              <a:ext uri="{FF2B5EF4-FFF2-40B4-BE49-F238E27FC236}">
                <a16:creationId xmlns:a16="http://schemas.microsoft.com/office/drawing/2014/main" id="{AFB04727-876D-7B3C-F5DA-A8C36CCE4675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1382713"/>
            <a:ext cx="4314825" cy="4365625"/>
            <a:chOff x="2562" y="871"/>
            <a:chExt cx="2718" cy="2750"/>
          </a:xfrm>
        </p:grpSpPr>
        <p:sp>
          <p:nvSpPr>
            <p:cNvPr id="16398" name="AutoShape 31">
              <a:extLst>
                <a:ext uri="{FF2B5EF4-FFF2-40B4-BE49-F238E27FC236}">
                  <a16:creationId xmlns:a16="http://schemas.microsoft.com/office/drawing/2014/main" id="{1305D5C8-DA58-D2A7-12CB-C9B7914E7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" y="981"/>
              <a:ext cx="319" cy="2449"/>
            </a:xfrm>
            <a:prstGeom prst="leftBrace">
              <a:avLst>
                <a:gd name="adj1" fmla="val 63976"/>
                <a:gd name="adj2" fmla="val 8333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ea typeface="MS PMincho" panose="020B0400000000000000" pitchFamily="18" charset="-128"/>
              </a:endParaRPr>
            </a:p>
          </p:txBody>
        </p:sp>
        <p:sp>
          <p:nvSpPr>
            <p:cNvPr id="16399" name="Text Box 44">
              <a:extLst>
                <a:ext uri="{FF2B5EF4-FFF2-40B4-BE49-F238E27FC236}">
                  <a16:creationId xmlns:a16="http://schemas.microsoft.com/office/drawing/2014/main" id="{B1522E00-7E08-7878-6810-04B0FB136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871"/>
              <a:ext cx="2400" cy="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FontTx/>
                <a:buNone/>
              </a:pPr>
              <a:r>
                <a:rPr kumimoji="0" lang="zh-TW" altLang="en-US" sz="2000">
                  <a:latin typeface="Verdana" panose="020B0604030504040204" pitchFamily="34" charset="0"/>
                </a:rPr>
                <a:t>理想的涵義？</a:t>
              </a:r>
              <a:endParaRPr kumimoji="0" lang="zh-CN" altLang="en-US" sz="200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endParaRPr kumimoji="0" lang="zh-CN" altLang="en-US" sz="2000" b="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endParaRPr kumimoji="0" lang="zh-CN" altLang="en-US" sz="2000" b="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r>
                <a:rPr kumimoji="0" lang="zh-TW" altLang="en-US" sz="2000">
                  <a:latin typeface="Verdana" panose="020B0604030504040204" pitchFamily="34" charset="0"/>
                </a:rPr>
                <a:t>理想對一個人的作用</a:t>
              </a:r>
              <a:r>
                <a:rPr kumimoji="0" lang="zh-CN" altLang="en-US" sz="2000">
                  <a:latin typeface="Verdana" panose="020B0604030504040204" pitchFamily="34" charset="0"/>
                </a:rPr>
                <a:t>？</a:t>
              </a:r>
              <a:endParaRPr kumimoji="0" lang="zh-CN" altLang="zh-TW" sz="200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endParaRPr kumimoji="0" lang="zh-CN" altLang="en-US" sz="2000" b="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endParaRPr kumimoji="0" lang="zh-CN" altLang="en-US" sz="2000" b="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r>
                <a:rPr kumimoji="0" lang="zh-TW" altLang="zh-TW" sz="2000">
                  <a:latin typeface="Verdana" panose="020B0604030504040204" pitchFamily="34" charset="0"/>
                </a:rPr>
                <a:t>應該如何確立並實現理想？</a:t>
              </a: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endParaRPr kumimoji="0" lang="zh-CN" altLang="en-US" sz="200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endParaRPr kumimoji="0" lang="zh-CN" altLang="en-US" sz="2000" b="0">
                <a:latin typeface="Verdana" panose="020B0604030504040204" pitchFamily="34" charset="0"/>
              </a:endParaRP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r>
                <a:rPr kumimoji="0" lang="zh-TW" altLang="en-US" sz="2000">
                  <a:latin typeface="Verdana" panose="020B0604030504040204" pitchFamily="34" charset="0"/>
                </a:rPr>
                <a:t>文章使用的論證方法？</a:t>
              </a:r>
            </a:p>
            <a:p>
              <a:pPr eaLnBrk="1" hangingPunct="1">
                <a:spcBef>
                  <a:spcPct val="30000"/>
                </a:spcBef>
                <a:buFontTx/>
                <a:buNone/>
              </a:pPr>
              <a:endParaRPr kumimoji="0" lang="zh-CN" altLang="en-US" sz="2000" b="0">
                <a:latin typeface="Verdana" panose="020B0604030504040204" pitchFamily="34" charset="0"/>
              </a:endParaRPr>
            </a:p>
          </p:txBody>
        </p:sp>
        <p:sp>
          <p:nvSpPr>
            <p:cNvPr id="16400" name="Line 45">
              <a:extLst>
                <a:ext uri="{FF2B5EF4-FFF2-40B4-BE49-F238E27FC236}">
                  <a16:creationId xmlns:a16="http://schemas.microsoft.com/office/drawing/2014/main" id="{5BF6B44F-F63C-0636-ED66-4009283495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3566"/>
              <a:ext cx="2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16401" name="Group 52">
              <a:extLst>
                <a:ext uri="{FF2B5EF4-FFF2-40B4-BE49-F238E27FC236}">
                  <a16:creationId xmlns:a16="http://schemas.microsoft.com/office/drawing/2014/main" id="{567D5062-0E1C-7907-A722-35C9559CD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1" y="2061"/>
              <a:ext cx="2177" cy="272"/>
              <a:chOff x="2971" y="2296"/>
              <a:chExt cx="2177" cy="272"/>
            </a:xfrm>
          </p:grpSpPr>
          <p:sp>
            <p:nvSpPr>
              <p:cNvPr id="16407" name="Line 47">
                <a:extLst>
                  <a:ext uri="{FF2B5EF4-FFF2-40B4-BE49-F238E27FC236}">
                    <a16:creationId xmlns:a16="http://schemas.microsoft.com/office/drawing/2014/main" id="{1E62A0D0-7C19-3F75-4522-CF8A75421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1" y="2568"/>
                <a:ext cx="217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6408" name="Line 48">
                <a:extLst>
                  <a:ext uri="{FF2B5EF4-FFF2-40B4-BE49-F238E27FC236}">
                    <a16:creationId xmlns:a16="http://schemas.microsoft.com/office/drawing/2014/main" id="{44B059ED-4D11-4BEB-3290-7A65C5320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1" y="2296"/>
                <a:ext cx="217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6402" name="Line 49">
              <a:extLst>
                <a:ext uri="{FF2B5EF4-FFF2-40B4-BE49-F238E27FC236}">
                  <a16:creationId xmlns:a16="http://schemas.microsoft.com/office/drawing/2014/main" id="{C7AEF69E-ACF3-DD27-B4EA-C37E3B9EAF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570"/>
              <a:ext cx="2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6403" name="Line 50">
              <a:extLst>
                <a:ext uri="{FF2B5EF4-FFF2-40B4-BE49-F238E27FC236}">
                  <a16:creationId xmlns:a16="http://schemas.microsoft.com/office/drawing/2014/main" id="{31706557-7217-FC42-93A7-4B23552BCE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" y="1298"/>
              <a:ext cx="217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16404" name="Group 53">
              <a:extLst>
                <a:ext uri="{FF2B5EF4-FFF2-40B4-BE49-F238E27FC236}">
                  <a16:creationId xmlns:a16="http://schemas.microsoft.com/office/drawing/2014/main" id="{C71BAB36-736A-42DF-021E-F8B40AE010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1" y="2795"/>
              <a:ext cx="2177" cy="272"/>
              <a:chOff x="2971" y="2296"/>
              <a:chExt cx="2177" cy="272"/>
            </a:xfrm>
          </p:grpSpPr>
          <p:sp>
            <p:nvSpPr>
              <p:cNvPr id="16405" name="Line 54">
                <a:extLst>
                  <a:ext uri="{FF2B5EF4-FFF2-40B4-BE49-F238E27FC236}">
                    <a16:creationId xmlns:a16="http://schemas.microsoft.com/office/drawing/2014/main" id="{3FFDE1C1-C4F7-744B-D182-7CEC3586BE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1" y="2568"/>
                <a:ext cx="217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6406" name="Line 55">
                <a:extLst>
                  <a:ext uri="{FF2B5EF4-FFF2-40B4-BE49-F238E27FC236}">
                    <a16:creationId xmlns:a16="http://schemas.microsoft.com/office/drawing/2014/main" id="{2F91B02D-D3AD-D007-B073-C35757B167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1" y="2296"/>
                <a:ext cx="217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6396" name="Rectangle 56">
            <a:extLst>
              <a:ext uri="{FF2B5EF4-FFF2-40B4-BE49-F238E27FC236}">
                <a16:creationId xmlns:a16="http://schemas.microsoft.com/office/drawing/2014/main" id="{46FBD9A1-AE42-D7CB-FCE3-8E981A13B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196975"/>
            <a:ext cx="225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配合內文Ｐ</a:t>
            </a:r>
            <a:r>
              <a:rPr lang="en-US" altLang="zh-TW" sz="2000" b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8"/>
              </a:rPr>
              <a:t>103</a:t>
            </a:r>
            <a:endParaRPr lang="en-US" altLang="zh-CN" sz="2000" b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8"/>
            </a:endParaRPr>
          </a:p>
        </p:txBody>
      </p:sp>
      <p:sp>
        <p:nvSpPr>
          <p:cNvPr id="16397" name="AutoShape 58">
            <a:hlinkClick r:id="rId2" action="ppaction://hlinksldjump"/>
            <a:extLst>
              <a:ext uri="{FF2B5EF4-FFF2-40B4-BE49-F238E27FC236}">
                <a16:creationId xmlns:a16="http://schemas.microsoft.com/office/drawing/2014/main" id="{2D4DDF1C-9E05-F2FA-F2DB-B1F61656B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308725"/>
            <a:ext cx="663575" cy="388938"/>
          </a:xfrm>
          <a:prstGeom prst="flowChartAlternateProcess">
            <a:avLst/>
          </a:prstGeom>
          <a:gradFill rotWithShape="1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5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62" grpId="0"/>
      <p:bldP spid="655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2FD23294-8FDD-6650-4F46-3735C6ABE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63738"/>
            <a:ext cx="367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>
                <a:latin typeface="新細明體" panose="02020500000000000000" pitchFamily="18" charset="-120"/>
              </a:rPr>
              <a:t>類比論證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9A309B5-5A63-0EF0-C1FF-055A6CDE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93800"/>
            <a:ext cx="3190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ea typeface="標楷體" panose="03000509000000000000" pitchFamily="65" charset="-128"/>
              </a:rPr>
              <a:t>論證方法（二）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0AA72EA0-3B42-D831-E054-71F3CDE54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188913"/>
            <a:ext cx="305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Tahoma" panose="020B0604030504040204" pitchFamily="34" charset="0"/>
              </a:rPr>
              <a:t>單元</a:t>
            </a:r>
            <a:r>
              <a:rPr lang="zh-CN" altLang="en-US" sz="2800">
                <a:latin typeface="Tahoma" panose="020B0604030504040204" pitchFamily="34" charset="0"/>
              </a:rPr>
              <a:t>五</a:t>
            </a:r>
            <a:r>
              <a:rPr lang="zh-TW" altLang="en-US" sz="2800">
                <a:latin typeface="Tahoma" panose="020B0604030504040204" pitchFamily="34" charset="0"/>
              </a:rPr>
              <a:t> </a:t>
            </a:r>
            <a:r>
              <a:rPr lang="zh-TW" altLang="zh-CN" sz="2800">
                <a:latin typeface="Tahoma" panose="020B0604030504040204" pitchFamily="34" charset="0"/>
              </a:rPr>
              <a:t> </a:t>
            </a:r>
            <a:r>
              <a:rPr lang="zh-CN" altLang="en-US" sz="2800">
                <a:latin typeface="Tahoma" panose="020B0604030504040204" pitchFamily="34" charset="0"/>
              </a:rPr>
              <a:t>第二課</a:t>
            </a:r>
            <a:endParaRPr lang="zh-TW" altLang="en-US" sz="2800">
              <a:latin typeface="Tahoma" panose="020B0604030504040204" pitchFamily="34" charset="0"/>
            </a:endParaRP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10B50F73-9DE3-83B2-2982-E48B64307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98425"/>
            <a:ext cx="4773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>
                <a:latin typeface="Tahoma" panose="020B0604030504040204" pitchFamily="34" charset="0"/>
              </a:rPr>
              <a:t>初中課室作文（中</a:t>
            </a:r>
            <a:r>
              <a:rPr lang="zh-CN" altLang="en-US">
                <a:latin typeface="Tahoma" panose="020B0604030504040204" pitchFamily="34" charset="0"/>
              </a:rPr>
              <a:t>二</a:t>
            </a:r>
            <a:r>
              <a:rPr lang="zh-TW" altLang="en-US">
                <a:latin typeface="Tahoma" panose="020B0604030504040204" pitchFamily="34" charset="0"/>
              </a:rPr>
              <a:t>）</a:t>
            </a:r>
          </a:p>
        </p:txBody>
      </p:sp>
      <p:sp>
        <p:nvSpPr>
          <p:cNvPr id="17414" name="Rectangle 112">
            <a:extLst>
              <a:ext uri="{FF2B5EF4-FFF2-40B4-BE49-F238E27FC236}">
                <a16:creationId xmlns:a16="http://schemas.microsoft.com/office/drawing/2014/main" id="{8C32C57F-2486-DF33-40E0-9B8B937A7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133600"/>
            <a:ext cx="78486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000">
                <a:ea typeface="標楷體" panose="03000509000000000000" pitchFamily="65" charset="-128"/>
              </a:rPr>
              <a:t>　　類比論證，即通過比較兩種具相似或相同</a:t>
            </a:r>
            <a:br>
              <a:rPr lang="zh-TW" altLang="en-US" sz="3000">
                <a:ea typeface="標楷體" panose="03000509000000000000" pitchFamily="65" charset="-128"/>
              </a:rPr>
            </a:br>
            <a:r>
              <a:rPr lang="zh-TW" altLang="en-US" sz="3000">
                <a:ea typeface="標楷體" panose="03000509000000000000" pitchFamily="65" charset="-128"/>
              </a:rPr>
              <a:t>特點的事物，從</a:t>
            </a:r>
            <a:r>
              <a:rPr lang="zh-TW" altLang="en-US" sz="3000">
                <a:solidFill>
                  <a:srgbClr val="FF6600"/>
                </a:solidFill>
                <a:ea typeface="標楷體" panose="03000509000000000000" pitchFamily="65" charset="-128"/>
              </a:rPr>
              <a:t>已知正確的一種事物，推知或</a:t>
            </a:r>
            <a:br>
              <a:rPr lang="zh-TW" altLang="en-US" sz="3000">
                <a:solidFill>
                  <a:srgbClr val="FF6600"/>
                </a:solidFill>
                <a:ea typeface="標楷體" panose="03000509000000000000" pitchFamily="65" charset="-128"/>
              </a:rPr>
            </a:br>
            <a:r>
              <a:rPr lang="zh-TW" altLang="en-US" sz="3000">
                <a:solidFill>
                  <a:srgbClr val="FF6600"/>
                </a:solidFill>
                <a:ea typeface="標楷體" panose="03000509000000000000" pitchFamily="65" charset="-128"/>
              </a:rPr>
              <a:t>論證另一種事物也正確</a:t>
            </a:r>
            <a:r>
              <a:rPr lang="zh-TW" altLang="en-US" sz="3000">
                <a:ea typeface="標楷體" panose="03000509000000000000" pitchFamily="65" charset="-128"/>
              </a:rPr>
              <a:t>的論證方法</a:t>
            </a:r>
            <a:r>
              <a:rPr lang="zh-TW" altLang="en-US" sz="3000"/>
              <a:t>。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Mincho" panose="02020600040205080304" pitchFamily="18" charset="-128"/>
            <a:sym typeface="Wingdings" panose="05000000000000000000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Mincho" panose="02020600040205080304" pitchFamily="18" charset="-128"/>
            <a:sym typeface="Wingdings" panose="05000000000000000000" pitchFamily="2" charset="2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1545</Words>
  <Application>Microsoft Office PowerPoint</Application>
  <PresentationFormat>全屏显示(4:3)</PresentationFormat>
  <Paragraphs>154</Paragraphs>
  <Slides>13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標楷體</vt:lpstr>
      <vt:lpstr>MS PMincho</vt:lpstr>
      <vt:lpstr>新細明體</vt:lpstr>
      <vt:lpstr>SimSun</vt:lpstr>
      <vt:lpstr>Arial</vt:lpstr>
      <vt:lpstr>Calibri</vt:lpstr>
      <vt:lpstr>Tahoma</vt:lpstr>
      <vt:lpstr>Times New Roman</vt:lpstr>
      <vt:lpstr>Verdana</vt:lpstr>
      <vt:lpstr>預設簡報設計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ocean.chan</dc:creator>
  <cp:lastModifiedBy>lei shi</cp:lastModifiedBy>
  <cp:revision>651</cp:revision>
  <dcterms:created xsi:type="dcterms:W3CDTF">2013-03-11T00:59:07Z</dcterms:created>
  <dcterms:modified xsi:type="dcterms:W3CDTF">2025-07-22T03:58:47Z</dcterms:modified>
</cp:coreProperties>
</file>