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72" r:id="rId4"/>
    <p:sldId id="271" r:id="rId5"/>
    <p:sldId id="281" r:id="rId6"/>
    <p:sldId id="282" r:id="rId7"/>
    <p:sldId id="267" r:id="rId8"/>
    <p:sldId id="270" r:id="rId9"/>
    <p:sldId id="279" r:id="rId10"/>
    <p:sldId id="280" r:id="rId11"/>
    <p:sldId id="274" r:id="rId12"/>
    <p:sldId id="261" r:id="rId13"/>
    <p:sldId id="277" r:id="rId14"/>
    <p:sldId id="278" r:id="rId15"/>
    <p:sldId id="283" r:id="rId16"/>
    <p:sldId id="268" r:id="rId17"/>
    <p:sldId id="269" r:id="rId1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FF99"/>
    <a:srgbClr val="B4D8EA"/>
    <a:srgbClr val="66CCFF"/>
    <a:srgbClr val="3399FF"/>
    <a:srgbClr val="CCECFF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81" autoAdjust="0"/>
  </p:normalViewPr>
  <p:slideViewPr>
    <p:cSldViewPr>
      <p:cViewPr varScale="1">
        <p:scale>
          <a:sx n="120" d="100"/>
          <a:sy n="120" d="100"/>
        </p:scale>
        <p:origin x="12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4AB83AD-7138-1DC9-78BC-DE930268F0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C23C0EB-8149-7CE8-8D33-E4EAE9D2BA5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ED9D71D6-E1D5-4DD6-9787-5A3D2E60112B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EC3E1F04-DD35-135D-B510-3CAF32E6548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CFD46D5E-93DB-53DD-1327-D98FCB85D7D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E80259E-CAEA-49C6-B1EF-0FCB5493E3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6487372-1B3C-BECA-4198-1886CA18C3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4765694-279F-1D1F-19CA-2557BF3AFB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1B94E41-CA1C-4FBE-A62B-8AD4B857033E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35C4F7D-E3E3-C760-E8A4-B7506B122CD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4E8C5D2E-CB99-6557-EAC0-38F8BBF800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ADE6337C-97AB-8CFE-E74D-9EF9A6BC56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50952A55-4124-7D35-1EBA-C5175043E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7677B6E-7559-492E-B4D3-43371C97FA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7DEDE82-ACD1-A531-33EC-48300E4820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83A5D3C-CC21-B853-9775-07A9279E3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/>
              <a:t>第一張</a:t>
            </a:r>
            <a:r>
              <a:rPr lang="en-US" altLang="zh-TW"/>
              <a:t>ppt</a:t>
            </a:r>
            <a:r>
              <a:rPr lang="zh-TW" altLang="en-US"/>
              <a:t>利用單元頁的圖片，引入學習重點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324BC47-F591-6C09-673E-00D156E39A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004A0EA-4907-2909-6DAC-990448A7C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EF982F6-4F36-6151-3030-81AA1F9D6A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AF5C190-0ADA-7808-89B5-2293431B0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8BDD04A-7B99-0C8C-C4EF-F00B0A289E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A89EE84-F5B4-0031-7E80-F8527120B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A2082E3-18CD-3D55-7DC8-84AD90C6F9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8A6203A-CCA2-2761-E425-D8391544C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16D7D0C-E747-EB47-DBE2-CD4869C85B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067FB66-71BD-9CDB-27DA-EDF92426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B4C9A0-4551-C164-6CB0-B9CE067F72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6D7D15-CDE4-6E0F-D231-7CDF4620B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51F3E0-47B5-E8DB-D92A-B3B325386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8BBB-A9D2-436E-8564-7D6BF4F2AD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745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4D2417-6D7D-50C0-1168-CFAEA771C9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E49C20-A0D9-CA8D-41AB-666E4329C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AE2E6E-477A-0509-51BA-CFB603E7B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B2EDF-4DC4-45D7-A08D-6B38ECD7C4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22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95D035-A268-A650-3CA9-5BF5061FC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AE831C-D13A-F169-B901-9EE77FD084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7C38C1-EECA-601B-6E87-97AC94777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05A9A-BE3D-40AC-B78F-8B29769CB2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817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F3EE5-0D02-D9FB-26D8-48B185BA9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061E18-D9F3-8477-7BDB-A139478DDB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B39E4-AD7B-D3AA-0AD0-8AA6B4563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9AE97-1F35-4440-B5F1-8A5F4AC839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7632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980518-794D-0CCB-E39D-2DFF15B88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8D64F4-448C-13B5-6771-6BF7936938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E04BB6-DE1D-72B1-0323-E9A79F8D8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8F82-3A3B-4FEB-813E-498CDEE4A2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910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7DEBB4-623B-8179-970B-2E6EFC127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D9FDB0-B52B-3071-62AB-CFA633757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524D7F-B9F8-945F-095F-36C0BB8EC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D6D70-5747-4195-ABAF-CEF3989569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385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B0A8B9-FCBE-A31B-D316-F7CA5C0A3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C313F9-3796-EB4E-C183-DDEC286830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A4D3D9-28D3-9450-6545-BA6D27CA5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A811D-5084-499D-B1CF-C7BEA6B67A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166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F8F463-5E99-6B5A-66E4-9D912ADE3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FD535F-771D-43CA-ADD1-CE3FB57E4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C4CAD2-0ED9-CC02-ECDD-CEB346252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713D5-C410-4714-9DC1-C93FF6747A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66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00E849-B33F-D2FB-96AC-B94CA5F57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6B2C1F-E356-56D5-86F2-E94BFFB4F6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EDE728-FDBB-AC8A-E6C7-29DC4FB6B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14485-8F3A-47E2-9252-1E5B64F647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974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C20DD1-2EFB-30AF-824D-F1A44C42A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41DF7C-42E3-EB46-7D40-C11F49588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4CF5B1-6240-22A8-F468-A837FE4D2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C13D3-E3D0-4B38-97F2-6C89350E6D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075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A6768E-E08D-3733-C61C-B82A3D509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D92F84-50B1-B6CE-BBB1-3880794DB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B2B830-E33B-F8DF-9994-F10AF9D27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FF56-B020-4D03-B5FC-448AD30E8C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238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F3774-C814-9810-9F9A-F5C54613C7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96712-02E5-C953-D3A7-DC21DD6CC9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C48FC-E3DA-7693-D5FB-5FD2CD3D04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6D1FE-E23A-42C7-879F-77DD6A33E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862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9769B-B74B-C4AA-C0BF-A8D39AAE09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F40F77-6869-F31C-9D8A-4428D449CA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D0FFA0-0326-8647-DED3-FAE4044F7A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0D9B4-AE45-4B80-9C5E-3F64C9CB30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66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C40B28-7FE5-98C4-F0B7-44838455D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9C863D-5D06-4B1D-9D53-5E06FF49B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60356B-E7C2-9B04-4789-707961C883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31AA7A-1EEF-8D47-5BAE-7E8D3B6F32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0E13D1-6510-2A47-496C-8E347ED8FB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a typeface="+mn-ea"/>
              </a:defRPr>
            </a:lvl1pPr>
          </a:lstStyle>
          <a:p>
            <a:pPr>
              <a:defRPr/>
            </a:pPr>
            <a:fld id="{BA64B552-9495-425A-8219-760E6B0644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7" descr="圖片1">
            <a:extLst>
              <a:ext uri="{FF2B5EF4-FFF2-40B4-BE49-F238E27FC236}">
                <a16:creationId xmlns:a16="http://schemas.microsoft.com/office/drawing/2014/main" id="{766255F6-7F75-2427-44E5-E90CF0A455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7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>
            <a:extLst>
              <a:ext uri="{FF2B5EF4-FFF2-40B4-BE49-F238E27FC236}">
                <a16:creationId xmlns:a16="http://schemas.microsoft.com/office/drawing/2014/main" id="{97ADDCB4-6A23-7FC2-F8C2-0E59CFAEA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4099" name="Text Box 8">
            <a:extLst>
              <a:ext uri="{FF2B5EF4-FFF2-40B4-BE49-F238E27FC236}">
                <a16:creationId xmlns:a16="http://schemas.microsoft.com/office/drawing/2014/main" id="{A9518039-BDBE-01BF-8957-272953394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15888"/>
            <a:ext cx="1762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單元一</a:t>
            </a:r>
          </a:p>
        </p:txBody>
      </p:sp>
      <p:sp>
        <p:nvSpPr>
          <p:cNvPr id="4100" name="Text Box 11">
            <a:hlinkClick r:id="rId3" action="ppaction://hlinksldjump"/>
            <a:extLst>
              <a:ext uri="{FF2B5EF4-FFF2-40B4-BE49-F238E27FC236}">
                <a16:creationId xmlns:a16="http://schemas.microsoft.com/office/drawing/2014/main" id="{65C8905B-DC33-E7A0-B8A0-74A4CDD73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96975"/>
            <a:ext cx="691197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latin typeface="標楷體" pitchFamily="65" charset="-128"/>
                <a:ea typeface="標楷體" pitchFamily="65" charset="-128"/>
              </a:rPr>
              <a:t>第一課：記事線索</a:t>
            </a:r>
          </a:p>
        </p:txBody>
      </p:sp>
      <p:sp>
        <p:nvSpPr>
          <p:cNvPr id="4101" name="Rectangle 47">
            <a:hlinkClick r:id="rId3" action="ppaction://hlinksldjump"/>
            <a:extLst>
              <a:ext uri="{FF2B5EF4-FFF2-40B4-BE49-F238E27FC236}">
                <a16:creationId xmlns:a16="http://schemas.microsoft.com/office/drawing/2014/main" id="{2E6ABD08-2BDA-3EA3-0083-5B99DEF4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1700213"/>
            <a:ext cx="3000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 b="0">
                <a:latin typeface="Times New Roman" panose="02020603050405020304" pitchFamily="18" charset="0"/>
                <a:ea typeface="標楷體" pitchFamily="65" charset="-128"/>
              </a:rPr>
              <a:t>以人物為線索</a:t>
            </a:r>
            <a:r>
              <a:rPr lang="zh-TW" altLang="en-US" sz="2800" b="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endParaRPr lang="zh-TW" altLang="en-US" sz="28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2" name="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AAA00139-04A8-1D08-2FC8-75B472C56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2290763"/>
            <a:ext cx="3000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 b="0">
                <a:latin typeface="Times New Roman" panose="02020603050405020304" pitchFamily="18" charset="0"/>
                <a:ea typeface="標楷體" pitchFamily="65" charset="-128"/>
              </a:rPr>
              <a:t>以時空為線索</a:t>
            </a:r>
            <a:r>
              <a:rPr lang="zh-TW" altLang="en-US" sz="2800" b="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endParaRPr lang="zh-TW" altLang="en-US" sz="28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Rectangle 47">
            <a:hlinkClick r:id="rId5" action="ppaction://hlinksldjump"/>
            <a:extLst>
              <a:ext uri="{FF2B5EF4-FFF2-40B4-BE49-F238E27FC236}">
                <a16:creationId xmlns:a16="http://schemas.microsoft.com/office/drawing/2014/main" id="{69DBB87C-D40F-08DD-F460-C36114615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581525"/>
            <a:ext cx="3635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 b="0">
                <a:latin typeface="Times New Roman" panose="02020603050405020304" pitchFamily="18" charset="0"/>
                <a:ea typeface="標楷體" pitchFamily="65" charset="-128"/>
              </a:rPr>
              <a:t>聯想插敍內容</a:t>
            </a:r>
          </a:p>
        </p:txBody>
      </p:sp>
      <p:sp>
        <p:nvSpPr>
          <p:cNvPr id="4104" name="Rectangle 47">
            <a:hlinkClick r:id="rId6" action="ppaction://hlinksldjump"/>
            <a:extLst>
              <a:ext uri="{FF2B5EF4-FFF2-40B4-BE49-F238E27FC236}">
                <a16:creationId xmlns:a16="http://schemas.microsoft.com/office/drawing/2014/main" id="{A1E9F88C-1B6C-888B-404A-D5E078F43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4581525"/>
            <a:ext cx="3851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 b="0">
                <a:latin typeface="Times New Roman" panose="02020603050405020304" pitchFamily="18" charset="0"/>
                <a:ea typeface="標楷體" pitchFamily="65" charset="-128"/>
              </a:rPr>
              <a:t>插敍內容與敍事人稱</a:t>
            </a:r>
          </a:p>
        </p:txBody>
      </p:sp>
      <p:sp>
        <p:nvSpPr>
          <p:cNvPr id="4105" name="Rectangle 47">
            <a:hlinkClick r:id="rId7" action="ppaction://hlinksldjump"/>
            <a:extLst>
              <a:ext uri="{FF2B5EF4-FFF2-40B4-BE49-F238E27FC236}">
                <a16:creationId xmlns:a16="http://schemas.microsoft.com/office/drawing/2014/main" id="{FC0F2B7F-5C49-19EF-A211-1B8E5BF7D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229225"/>
            <a:ext cx="3635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   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 b="0">
                <a:latin typeface="Times New Roman" panose="02020603050405020304" pitchFamily="18" charset="0"/>
                <a:ea typeface="標楷體" pitchFamily="65" charset="-128"/>
              </a:rPr>
              <a:t>善用過渡詞句</a:t>
            </a:r>
          </a:p>
        </p:txBody>
      </p:sp>
      <p:sp>
        <p:nvSpPr>
          <p:cNvPr id="4106" name="Text Box 18">
            <a:extLst>
              <a:ext uri="{FF2B5EF4-FFF2-40B4-BE49-F238E27FC236}">
                <a16:creationId xmlns:a16="http://schemas.microsoft.com/office/drawing/2014/main" id="{918DDDB2-1AF7-0E99-1A53-9083C36D1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867150"/>
            <a:ext cx="3455988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latin typeface="標楷體" pitchFamily="65" charset="-128"/>
                <a:ea typeface="標楷體" pitchFamily="65" charset="-128"/>
              </a:rPr>
              <a:t>第</a:t>
            </a:r>
            <a:r>
              <a:rPr lang="zh-CN" altLang="en-US" sz="3600">
                <a:latin typeface="標楷體" pitchFamily="65" charset="-128"/>
                <a:ea typeface="標楷體" pitchFamily="65" charset="-128"/>
              </a:rPr>
              <a:t>二</a:t>
            </a:r>
            <a:r>
              <a:rPr lang="zh-TW" altLang="en-US" sz="3600">
                <a:latin typeface="標楷體" pitchFamily="65" charset="-128"/>
                <a:ea typeface="標楷體" pitchFamily="65" charset="-128"/>
              </a:rPr>
              <a:t>課：插敍</a:t>
            </a:r>
            <a:r>
              <a:rPr lang="zh-CN" altLang="en-US" sz="3600">
                <a:latin typeface="標楷體" pitchFamily="65" charset="-128"/>
                <a:ea typeface="標楷體" pitchFamily="65" charset="-128"/>
              </a:rPr>
              <a:t>法</a:t>
            </a:r>
            <a:endParaRPr lang="zh-TW" altLang="en-US" sz="360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4107" name="Rectangle 47">
            <a:hlinkClick r:id="rId8" action="ppaction://hlinksldjump"/>
            <a:extLst>
              <a:ext uri="{FF2B5EF4-FFF2-40B4-BE49-F238E27FC236}">
                <a16:creationId xmlns:a16="http://schemas.microsoft.com/office/drawing/2014/main" id="{0A3FD132-1C70-DAF1-6DA6-665615216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2289175"/>
            <a:ext cx="3302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 b="0">
                <a:latin typeface="Times New Roman" panose="02020603050405020304" pitchFamily="18" charset="0"/>
                <a:ea typeface="標楷體" pitchFamily="65" charset="-128"/>
              </a:rPr>
              <a:t>以中心事件為線索</a:t>
            </a:r>
            <a:r>
              <a:rPr lang="zh-TW" altLang="en-US" sz="2800" b="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endParaRPr lang="zh-TW" altLang="en-US" sz="28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8" name="Rectangle 47">
            <a:hlinkClick r:id="rId9" action="ppaction://hlinksldjump"/>
            <a:extLst>
              <a:ext uri="{FF2B5EF4-FFF2-40B4-BE49-F238E27FC236}">
                <a16:creationId xmlns:a16="http://schemas.microsoft.com/office/drawing/2014/main" id="{870B4C2D-77BE-9269-97FA-3CF5984D1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8" y="1700213"/>
            <a:ext cx="3000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 b="0">
                <a:latin typeface="Times New Roman" panose="02020603050405020304" pitchFamily="18" charset="0"/>
                <a:ea typeface="標楷體" pitchFamily="65" charset="-128"/>
              </a:rPr>
              <a:t>以物品為線索</a:t>
            </a:r>
            <a:r>
              <a:rPr lang="zh-TW" altLang="en-US" sz="2800" b="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endParaRPr lang="zh-TW" altLang="en-US" sz="28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9" name="Rectangle 47">
            <a:hlinkClick r:id="rId8" action="ppaction://hlinksldjump"/>
            <a:extLst>
              <a:ext uri="{FF2B5EF4-FFF2-40B4-BE49-F238E27FC236}">
                <a16:creationId xmlns:a16="http://schemas.microsoft.com/office/drawing/2014/main" id="{E11C7F07-C670-7E2D-CB6C-8752E2536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550" y="2959100"/>
            <a:ext cx="3000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 b="0">
                <a:latin typeface="Times New Roman" panose="02020603050405020304" pitchFamily="18" charset="0"/>
                <a:ea typeface="標楷體" pitchFamily="65" charset="-128"/>
              </a:rPr>
              <a:t>以人物的思想感情為線索</a:t>
            </a:r>
            <a:r>
              <a:rPr lang="zh-TW" altLang="en-US" sz="2800" b="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endParaRPr lang="zh-TW" altLang="en-US" sz="28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D77785F-695A-C7A8-9FBA-F349DB123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範文題目一：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  <a:ea typeface="標楷體" pitchFamily="65" charset="-128"/>
              </a:rPr>
              <a:t> 一場喪禮</a:t>
            </a:r>
          </a:p>
        </p:txBody>
      </p:sp>
      <p:sp>
        <p:nvSpPr>
          <p:cNvPr id="68611" name="Oval 3">
            <a:extLst>
              <a:ext uri="{FF2B5EF4-FFF2-40B4-BE49-F238E27FC236}">
                <a16:creationId xmlns:a16="http://schemas.microsoft.com/office/drawing/2014/main" id="{ACF6F659-EE5F-C8A2-8280-3F76B8599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5088"/>
            <a:ext cx="720725" cy="53657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2"/>
              </a:solidFill>
              <a:ea typeface="MS PMincho" panose="02020600040205080304" pitchFamily="18" charset="-128"/>
            </a:endParaRPr>
          </a:p>
        </p:txBody>
      </p:sp>
      <p:sp>
        <p:nvSpPr>
          <p:cNvPr id="68612" name="AutoShape 4">
            <a:extLst>
              <a:ext uri="{FF2B5EF4-FFF2-40B4-BE49-F238E27FC236}">
                <a16:creationId xmlns:a16="http://schemas.microsoft.com/office/drawing/2014/main" id="{13465CE4-EBBB-DA64-6B27-07A2E34E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AC552A6E-668D-DD04-75CB-4821CC16C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8"/>
              </a:rPr>
              <a:t>1.</a:t>
            </a:r>
            <a:r>
              <a:rPr lang="en-US" altLang="zh-TW" sz="2400" b="0">
                <a:solidFill>
                  <a:schemeClr val="tx2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chemeClr val="tx2"/>
                </a:solidFill>
                <a:latin typeface="Verdana" panose="020B0604030504040204" pitchFamily="34" charset="0"/>
                <a:ea typeface="標楷體" pitchFamily="65" charset="-128"/>
              </a:rPr>
              <a:t>找出關鍵字詞：喪禮</a:t>
            </a:r>
          </a:p>
        </p:txBody>
      </p:sp>
      <p:sp>
        <p:nvSpPr>
          <p:cNvPr id="68614" name="AutoShape 6">
            <a:extLst>
              <a:ext uri="{FF2B5EF4-FFF2-40B4-BE49-F238E27FC236}">
                <a16:creationId xmlns:a16="http://schemas.microsoft.com/office/drawing/2014/main" id="{08DC5A2E-FF9D-91E9-5F96-D5A944D619D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8615" name="Text Box 7">
            <a:extLst>
              <a:ext uri="{FF2B5EF4-FFF2-40B4-BE49-F238E27FC236}">
                <a16:creationId xmlns:a16="http://schemas.microsoft.com/office/drawing/2014/main" id="{43423836-2A11-E48F-8079-1A9E7AAB2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8"/>
              </a:rPr>
              <a:t>2.</a:t>
            </a:r>
            <a:r>
              <a:rPr lang="en-US" altLang="zh-TW" sz="2400" b="0">
                <a:solidFill>
                  <a:schemeClr val="tx2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chemeClr val="tx2"/>
                </a:solidFill>
                <a:latin typeface="Verdana" panose="020B0604030504040204" pitchFamily="34" charset="0"/>
                <a:ea typeface="標楷體" pitchFamily="65" charset="-128"/>
              </a:rPr>
              <a:t>根據</a:t>
            </a:r>
            <a:r>
              <a:rPr lang="zh-CN" altLang="en-US" sz="2400" b="0">
                <a:solidFill>
                  <a:schemeClr val="tx2"/>
                </a:solidFill>
                <a:latin typeface="Verdana" panose="020B0604030504040204" pitchFamily="34" charset="0"/>
                <a:ea typeface="標楷體" pitchFamily="65" charset="-128"/>
              </a:rPr>
              <a:t>寫作</a:t>
            </a:r>
            <a:r>
              <a:rPr lang="zh-TW" altLang="en-US" sz="2400" b="0">
                <a:solidFill>
                  <a:schemeClr val="tx2"/>
                </a:solidFill>
                <a:latin typeface="Verdana" panose="020B0604030504040204" pitchFamily="34" charset="0"/>
                <a:ea typeface="標楷體" pitchFamily="65" charset="-128"/>
              </a:rPr>
              <a:t>重點聯想具體</a:t>
            </a:r>
            <a:endParaRPr lang="zh-TW" altLang="zh-CN" sz="2400" b="0">
              <a:solidFill>
                <a:schemeClr val="tx2"/>
              </a:solidFill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solidFill>
                  <a:schemeClr val="tx2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chemeClr val="tx2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zh-CN" sz="2400" b="0">
                <a:solidFill>
                  <a:schemeClr val="tx2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chemeClr val="tx2"/>
                </a:solidFill>
                <a:latin typeface="Verdana" panose="020B0604030504040204" pitchFamily="34" charset="0"/>
                <a:ea typeface="標楷體" pitchFamily="65" charset="-128"/>
              </a:rPr>
              <a:t>內容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（請填充完整）</a:t>
            </a:r>
            <a:endParaRPr lang="zh-TW" altLang="en-US" sz="2400" b="0">
              <a:solidFill>
                <a:schemeClr val="tx2"/>
              </a:solidFill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68616" name="AutoShape 8">
            <a:extLst>
              <a:ext uri="{FF2B5EF4-FFF2-40B4-BE49-F238E27FC236}">
                <a16:creationId xmlns:a16="http://schemas.microsoft.com/office/drawing/2014/main" id="{1E91A4A8-89C7-72E8-7B1C-7E635C886D7E}"/>
              </a:ext>
            </a:extLst>
          </p:cNvPr>
          <p:cNvSpPr>
            <a:spLocks/>
          </p:cNvSpPr>
          <p:nvPr/>
        </p:nvSpPr>
        <p:spPr bwMode="auto">
          <a:xfrm>
            <a:off x="4137025" y="1628775"/>
            <a:ext cx="506413" cy="3960813"/>
          </a:xfrm>
          <a:prstGeom prst="leftBrace">
            <a:avLst>
              <a:gd name="adj1" fmla="val 65178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8617" name="Text Box 9">
            <a:extLst>
              <a:ext uri="{FF2B5EF4-FFF2-40B4-BE49-F238E27FC236}">
                <a16:creationId xmlns:a16="http://schemas.microsoft.com/office/drawing/2014/main" id="{35E49367-E3D9-4AF1-7DE2-AD64720E6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1557338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endParaRPr kumimoji="0" lang="zh-CN" altLang="zh-CN" sz="2000" b="0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D3F1EE27-E657-1BA5-D209-F42B5D356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4035FBC1-9104-95D6-D19A-FF67A183F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題目點撥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54EF9503-A6D3-DD58-271A-9D76FA97F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68621" name="Text Box 13">
            <a:extLst>
              <a:ext uri="{FF2B5EF4-FFF2-40B4-BE49-F238E27FC236}">
                <a16:creationId xmlns:a16="http://schemas.microsoft.com/office/drawing/2014/main" id="{DE673BC8-6258-4BF6-365C-689FC4D21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1557338"/>
            <a:ext cx="4005263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TW" altLang="en-US" sz="2000">
                <a:latin typeface="新細明體" panose="02020500000000000000" pitchFamily="18" charset="-120"/>
              </a:rPr>
              <a:t>時間：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zh-TW" altLang="en-US" sz="2000" u="sng">
              <a:latin typeface="新細明體" panose="02020500000000000000" pitchFamily="18" charset="-12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新細明體" panose="02020500000000000000" pitchFamily="18" charset="-120"/>
              </a:rPr>
              <a:t>參加人數：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zh-TW" altLang="en-US" sz="2000">
              <a:latin typeface="新細明體" panose="02020500000000000000" pitchFamily="18" charset="-12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新細明體" panose="02020500000000000000" pitchFamily="18" charset="-120"/>
              </a:rPr>
              <a:t>現場氣氛：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zh-TW" altLang="en-US" sz="2000" b="0">
              <a:latin typeface="新細明體" panose="02020500000000000000" pitchFamily="18" charset="-12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新細明體" panose="02020500000000000000" pitchFamily="18" charset="-120"/>
              </a:rPr>
              <a:t>發言者的表現：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zh-TW" altLang="en-US" sz="2000">
              <a:latin typeface="新細明體" panose="02020500000000000000" pitchFamily="18" charset="-12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新細明體" panose="02020500000000000000" pitchFamily="18" charset="-120"/>
              </a:rPr>
              <a:t>「我」當時的心情：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zh-TW" altLang="en-US" sz="2000">
              <a:latin typeface="新細明體" panose="02020500000000000000" pitchFamily="18" charset="-12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新細明體" panose="02020500000000000000" pitchFamily="18" charset="-120"/>
              </a:rPr>
              <a:t>最佳的記敍線索：</a:t>
            </a:r>
          </a:p>
        </p:txBody>
      </p:sp>
      <p:sp>
        <p:nvSpPr>
          <p:cNvPr id="68622" name="Line 14">
            <a:extLst>
              <a:ext uri="{FF2B5EF4-FFF2-40B4-BE49-F238E27FC236}">
                <a16:creationId xmlns:a16="http://schemas.microsoft.com/office/drawing/2014/main" id="{BACBF070-C0DC-75CC-5A34-0AF31A416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8538" y="2205038"/>
            <a:ext cx="3600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23" name="Line 15">
            <a:extLst>
              <a:ext uri="{FF2B5EF4-FFF2-40B4-BE49-F238E27FC236}">
                <a16:creationId xmlns:a16="http://schemas.microsoft.com/office/drawing/2014/main" id="{0B974FC3-B4A1-B4D0-C3D2-BB7C81046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3300" y="2924175"/>
            <a:ext cx="3600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24" name="Line 16">
            <a:extLst>
              <a:ext uri="{FF2B5EF4-FFF2-40B4-BE49-F238E27FC236}">
                <a16:creationId xmlns:a16="http://schemas.microsoft.com/office/drawing/2014/main" id="{53EBB799-2431-FF68-2ECF-D94324124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1238" y="3611563"/>
            <a:ext cx="3600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25" name="Line 17">
            <a:extLst>
              <a:ext uri="{FF2B5EF4-FFF2-40B4-BE49-F238E27FC236}">
                <a16:creationId xmlns:a16="http://schemas.microsoft.com/office/drawing/2014/main" id="{754CBDD5-ACC0-23DA-EAF5-058C109E9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5661025"/>
            <a:ext cx="3600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26" name="Line 18">
            <a:extLst>
              <a:ext uri="{FF2B5EF4-FFF2-40B4-BE49-F238E27FC236}">
                <a16:creationId xmlns:a16="http://schemas.microsoft.com/office/drawing/2014/main" id="{3844BDD2-1C81-A4EB-645D-7D016EB43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6638" y="4292600"/>
            <a:ext cx="3600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27" name="Line 19">
            <a:extLst>
              <a:ext uri="{FF2B5EF4-FFF2-40B4-BE49-F238E27FC236}">
                <a16:creationId xmlns:a16="http://schemas.microsoft.com/office/drawing/2014/main" id="{A99DFEFE-0053-4DB9-8186-2A07FCF95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4941888"/>
            <a:ext cx="3600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8" name="Rectangle 41">
            <a:extLst>
              <a:ext uri="{FF2B5EF4-FFF2-40B4-BE49-F238E27FC236}">
                <a16:creationId xmlns:a16="http://schemas.microsoft.com/office/drawing/2014/main" id="{76460713-2877-C62A-DA5E-739F81F9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5" grpId="0"/>
      <p:bldP spid="68617" grpId="0"/>
      <p:bldP spid="686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2BC79FE8-F673-53E7-F5AC-A9602BD65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插敍法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AD7076CB-F5BB-4B84-6F27-70553CEC5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89138"/>
            <a:ext cx="7777162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zh-CN"/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8E8D4FA2-B0FE-7536-738C-7253F6D6F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7848600" cy="1187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2400">
                <a:ea typeface="新細明體" panose="02020500000000000000" pitchFamily="18" charset="-120"/>
              </a:rPr>
              <a:t>       </a:t>
            </a:r>
            <a:r>
              <a:rPr lang="zh-TW" altLang="en-US" sz="2400">
                <a:ea typeface="標楷體" panose="03000509000000000000" pitchFamily="65" charset="-120"/>
              </a:rPr>
              <a:t>插敍法，是指在敍述的過程中，暫時中斷原有的敍述線索，</a:t>
            </a:r>
            <a:r>
              <a:rPr lang="zh-TW" altLang="en-US" sz="2400">
                <a:solidFill>
                  <a:srgbClr val="FF0000"/>
                </a:solidFill>
                <a:ea typeface="標楷體" panose="03000509000000000000" pitchFamily="65" charset="-120"/>
              </a:rPr>
              <a:t>插入一些與主要情節相關的內容</a:t>
            </a:r>
            <a:r>
              <a:rPr lang="zh-TW" altLang="en-US" sz="2400">
                <a:ea typeface="標楷體" panose="03000509000000000000" pitchFamily="65" charset="-120"/>
              </a:rPr>
              <a:t>，然後再繼續原來的敍述。</a:t>
            </a:r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1FB52A4E-373C-BCDE-C3F1-D87D53AC2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813" y="2276475"/>
            <a:ext cx="4303712" cy="304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1448" name="Line 8">
            <a:extLst>
              <a:ext uri="{FF2B5EF4-FFF2-40B4-BE49-F238E27FC236}">
                <a16:creationId xmlns:a16="http://schemas.microsoft.com/office/drawing/2014/main" id="{EF408FC3-379F-F145-0A48-297C89A52B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32363" y="2708275"/>
            <a:ext cx="431800" cy="719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449" name="Text Box 9">
            <a:extLst>
              <a:ext uri="{FF2B5EF4-FFF2-40B4-BE49-F238E27FC236}">
                <a16:creationId xmlns:a16="http://schemas.microsoft.com/office/drawing/2014/main" id="{B8B021F5-3FEB-758B-BFD0-08AE696C6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429000"/>
            <a:ext cx="4608512" cy="701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0"/>
              </a:rPr>
              <a:t>所插入的內容只是文章的一個片段，並不是敍述的中心，篇幅不宜過長。</a:t>
            </a:r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id="{3EE53911-F3B1-4E10-1BF0-C2525C383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4292600"/>
            <a:ext cx="4608512" cy="701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在選取情節時，應選取一些與主要事件相關的內容。</a:t>
            </a:r>
            <a:endParaRPr lang="zh-TW" altLang="en-US" sz="20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8441" name="Text Box 12">
            <a:extLst>
              <a:ext uri="{FF2B5EF4-FFF2-40B4-BE49-F238E27FC236}">
                <a16:creationId xmlns:a16="http://schemas.microsoft.com/office/drawing/2014/main" id="{CC0AC41B-859B-0ABA-99FD-9E05B747F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8442" name="Text Box 14">
            <a:extLst>
              <a:ext uri="{FF2B5EF4-FFF2-40B4-BE49-F238E27FC236}">
                <a16:creationId xmlns:a16="http://schemas.microsoft.com/office/drawing/2014/main" id="{F2A3127E-9E89-9EED-CB68-8C4DB7A68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9" grpId="0"/>
      <p:bldP spid="614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7">
            <a:extLst>
              <a:ext uri="{FF2B5EF4-FFF2-40B4-BE49-F238E27FC236}">
                <a16:creationId xmlns:a16="http://schemas.microsoft.com/office/drawing/2014/main" id="{5208422F-463D-6702-5894-1F83AB692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82900"/>
            <a:ext cx="7920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ea typeface="標楷體" pitchFamily="65" charset="-128"/>
              </a:rPr>
              <a:t>       </a:t>
            </a:r>
            <a:r>
              <a:rPr lang="zh-TW" altLang="en-US" sz="2200">
                <a:ea typeface="標楷體" pitchFamily="65" charset="-128"/>
              </a:rPr>
              <a:t>所插敍的內容必須</a:t>
            </a:r>
            <a:r>
              <a:rPr lang="zh-TW" altLang="en-US" sz="2200">
                <a:solidFill>
                  <a:srgbClr val="FF6600"/>
                </a:solidFill>
                <a:ea typeface="標楷體" pitchFamily="65" charset="-128"/>
              </a:rPr>
              <a:t>與主題有關</a:t>
            </a:r>
            <a:r>
              <a:rPr lang="zh-TW" altLang="en-US" sz="2200">
                <a:ea typeface="標楷體" pitchFamily="65" charset="-128"/>
              </a:rPr>
              <a:t>，因此可根據主題，從文中即將出現的</a:t>
            </a:r>
            <a:r>
              <a:rPr lang="zh-TW" altLang="en-US" sz="2200">
                <a:solidFill>
                  <a:srgbClr val="FF6600"/>
                </a:solidFill>
                <a:ea typeface="標楷體" pitchFamily="65" charset="-128"/>
              </a:rPr>
              <a:t>人物</a:t>
            </a:r>
            <a:r>
              <a:rPr lang="zh-TW" altLang="en-US" sz="2200">
                <a:ea typeface="標楷體" pitchFamily="65" charset="-128"/>
              </a:rPr>
              <a:t>、</a:t>
            </a:r>
            <a:r>
              <a:rPr lang="zh-TW" altLang="en-US" sz="2200">
                <a:solidFill>
                  <a:srgbClr val="FF6600"/>
                </a:solidFill>
                <a:ea typeface="標楷體" pitchFamily="65" charset="-128"/>
              </a:rPr>
              <a:t>物件</a:t>
            </a:r>
            <a:r>
              <a:rPr lang="zh-TW" altLang="en-US" sz="2200">
                <a:ea typeface="標楷體" pitchFamily="65" charset="-128"/>
              </a:rPr>
              <a:t>、</a:t>
            </a:r>
            <a:r>
              <a:rPr lang="zh-TW" altLang="en-US" sz="2200">
                <a:solidFill>
                  <a:srgbClr val="FF6600"/>
                </a:solidFill>
                <a:ea typeface="標楷體" pitchFamily="65" charset="-128"/>
              </a:rPr>
              <a:t>事情</a:t>
            </a:r>
            <a:r>
              <a:rPr lang="zh-TW" altLang="en-US" sz="2200">
                <a:ea typeface="標楷體" pitchFamily="65" charset="-128"/>
              </a:rPr>
              <a:t>等，聯想一些插敍的內容。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3DE928B0-26E3-2CE2-3219-DF28C7737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76700"/>
            <a:ext cx="4608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>
                <a:solidFill>
                  <a:srgbClr val="FF5050"/>
                </a:solidFill>
                <a:ea typeface="標楷體" pitchFamily="65" charset="-128"/>
              </a:rPr>
              <a:t>聯想的內容可以是人物出場的</a:t>
            </a:r>
            <a:r>
              <a:rPr lang="zh-TW" altLang="en-US" sz="2000">
                <a:solidFill>
                  <a:srgbClr val="FF5050"/>
                </a:solidFill>
                <a:ea typeface="標楷體" pitchFamily="65" charset="-128"/>
              </a:rPr>
              <a:t>舖墊、後文情節的照應、補充或者說明等。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B334B715-BF94-E68C-29EC-778C499D2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1735138"/>
            <a:ext cx="3424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Times New Roman" panose="02020603050405020304" pitchFamily="18" charset="0"/>
              </a:rPr>
              <a:t>聯想插敍內容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9461" name="Rectangle 12">
            <a:extLst>
              <a:ext uri="{FF2B5EF4-FFF2-40B4-BE49-F238E27FC236}">
                <a16:creationId xmlns:a16="http://schemas.microsoft.com/office/drawing/2014/main" id="{F06BCEF8-C4D7-4CC2-80EF-07C9B2886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插敍法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19462" name="Text Box 13">
            <a:extLst>
              <a:ext uri="{FF2B5EF4-FFF2-40B4-BE49-F238E27FC236}">
                <a16:creationId xmlns:a16="http://schemas.microsoft.com/office/drawing/2014/main" id="{6E5E6F58-8731-7E00-73DE-0D7DE0C4A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9463" name="Text Box 14">
            <a:extLst>
              <a:ext uri="{FF2B5EF4-FFF2-40B4-BE49-F238E27FC236}">
                <a16:creationId xmlns:a16="http://schemas.microsoft.com/office/drawing/2014/main" id="{24101CFB-00D1-57AF-DF92-CEB7BD23E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FC3B0C20-CE2E-1343-83BC-EB1387348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3284538"/>
            <a:ext cx="503237" cy="3603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38940" name="Line 28">
            <a:extLst>
              <a:ext uri="{FF2B5EF4-FFF2-40B4-BE49-F238E27FC236}">
                <a16:creationId xmlns:a16="http://schemas.microsoft.com/office/drawing/2014/main" id="{EAF0BF7F-DF41-1A09-13AC-23DBD7BC49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3663" y="3644900"/>
            <a:ext cx="504825" cy="504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6" name="Line 34">
            <a:extLst>
              <a:ext uri="{FF2B5EF4-FFF2-40B4-BE49-F238E27FC236}">
                <a16:creationId xmlns:a16="http://schemas.microsoft.com/office/drawing/2014/main" id="{85245759-9687-BFC2-3DB7-51CA53F6A1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95738" y="2492375"/>
            <a:ext cx="504825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7" name="Text Box 35">
            <a:extLst>
              <a:ext uri="{FF2B5EF4-FFF2-40B4-BE49-F238E27FC236}">
                <a16:creationId xmlns:a16="http://schemas.microsoft.com/office/drawing/2014/main" id="{32F051EF-28B0-26AF-703E-41082BEEE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773238"/>
            <a:ext cx="4608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>
                <a:solidFill>
                  <a:srgbClr val="FF5050"/>
                </a:solidFill>
                <a:ea typeface="標楷體" pitchFamily="65" charset="-128"/>
              </a:rPr>
              <a:t>進行聯想時切勿天馬行空，要緊扣文章主題，從其中的細節着手展開聯想。</a:t>
            </a:r>
          </a:p>
        </p:txBody>
      </p:sp>
      <p:sp>
        <p:nvSpPr>
          <p:cNvPr id="38948" name="Rectangle 36">
            <a:extLst>
              <a:ext uri="{FF2B5EF4-FFF2-40B4-BE49-F238E27FC236}">
                <a16:creationId xmlns:a16="http://schemas.microsoft.com/office/drawing/2014/main" id="{87ABB7AF-D27B-0D88-A15F-E4AC3D6AF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924175"/>
            <a:ext cx="1439862" cy="3603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19469" name="AutoShape 38">
            <a:hlinkClick r:id="rId3" action="ppaction://hlinksldjump"/>
            <a:extLst>
              <a:ext uri="{FF2B5EF4-FFF2-40B4-BE49-F238E27FC236}">
                <a16:creationId xmlns:a16="http://schemas.microsoft.com/office/drawing/2014/main" id="{450FBA15-51DC-7E14-C603-4CF9C8D9D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2">
            <a:extLst>
              <a:ext uri="{FF2B5EF4-FFF2-40B4-BE49-F238E27FC236}">
                <a16:creationId xmlns:a16="http://schemas.microsoft.com/office/drawing/2014/main" id="{991E0E9A-2087-0B70-56FE-A5D88CD1B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811463"/>
            <a:ext cx="7920037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ea typeface="標楷體" pitchFamily="65" charset="-128"/>
              </a:rPr>
              <a:t>　運用</a:t>
            </a:r>
            <a:r>
              <a:rPr lang="zh-TW" altLang="en-US" sz="2200">
                <a:solidFill>
                  <a:srgbClr val="FF6600"/>
                </a:solidFill>
                <a:ea typeface="標楷體" pitchFamily="65" charset="-128"/>
              </a:rPr>
              <a:t>第一人稱</a:t>
            </a:r>
            <a:r>
              <a:rPr lang="zh-TW" altLang="en-US" sz="2200">
                <a:ea typeface="標楷體" pitchFamily="65" charset="-128"/>
              </a:rPr>
              <a:t>敍述內容，包括「我」的回憶、思念、想像等　　　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ea typeface="標楷體" pitchFamily="65" charset="-128"/>
              </a:rPr>
              <a:t>　心理活動。</a:t>
            </a: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84E39B45-B3C0-8070-F5DC-BB526263C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1614488"/>
            <a:ext cx="4132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Times New Roman" panose="02020603050405020304" pitchFamily="18" charset="0"/>
              </a:rPr>
              <a:t>插敍內容與敍事人稱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FBB19FB8-50F0-2F35-D4D6-F47E8B54F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2281238"/>
            <a:ext cx="8907463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ea typeface="標楷體" pitchFamily="65" charset="-128"/>
              </a:rPr>
              <a:t>要將插敍內容自然地融入文中，首先需要選取恰當的敍事人稱：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zh-TW" sz="1800"/>
          </a:p>
        </p:txBody>
      </p:sp>
      <p:grpSp>
        <p:nvGrpSpPr>
          <p:cNvPr id="65576" name="Group 40">
            <a:extLst>
              <a:ext uri="{FF2B5EF4-FFF2-40B4-BE49-F238E27FC236}">
                <a16:creationId xmlns:a16="http://schemas.microsoft.com/office/drawing/2014/main" id="{9FD7C391-E9E1-B335-F2A7-3F6C12FBE806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2852738"/>
            <a:ext cx="3886200" cy="720725"/>
            <a:chOff x="2200" y="1525"/>
            <a:chExt cx="1496" cy="454"/>
          </a:xfrm>
        </p:grpSpPr>
        <p:sp>
          <p:nvSpPr>
            <p:cNvPr id="21520" name="Rectangle 28">
              <a:extLst>
                <a:ext uri="{FF2B5EF4-FFF2-40B4-BE49-F238E27FC236}">
                  <a16:creationId xmlns:a16="http://schemas.microsoft.com/office/drawing/2014/main" id="{3443AC74-6A05-57A8-8DA2-8884FCD7F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1525"/>
              <a:ext cx="1496" cy="22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21521" name="Line 29">
              <a:extLst>
                <a:ext uri="{FF2B5EF4-FFF2-40B4-BE49-F238E27FC236}">
                  <a16:creationId xmlns:a16="http://schemas.microsoft.com/office/drawing/2014/main" id="{6EF3E2FD-3513-EF29-A755-9F59D89F8E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62" y="1757"/>
              <a:ext cx="254" cy="2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5566" name="Text Box 30">
            <a:extLst>
              <a:ext uri="{FF2B5EF4-FFF2-40B4-BE49-F238E27FC236}">
                <a16:creationId xmlns:a16="http://schemas.microsoft.com/office/drawing/2014/main" id="{B00D96EF-B456-C256-E8F8-C7B9DC6E6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500438"/>
            <a:ext cx="6413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itchFamily="65" charset="-128"/>
              </a:rPr>
              <a:t>所插入的內容須有助於讀者掌握事情的起因，或推動主線情節的發展。一般情況下以具體的時間作引入。</a:t>
            </a:r>
          </a:p>
        </p:txBody>
      </p:sp>
      <p:sp>
        <p:nvSpPr>
          <p:cNvPr id="65569" name="Text Box 33">
            <a:extLst>
              <a:ext uri="{FF2B5EF4-FFF2-40B4-BE49-F238E27FC236}">
                <a16:creationId xmlns:a16="http://schemas.microsoft.com/office/drawing/2014/main" id="{E6833341-FF2C-1218-C898-5A9A6176A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799013"/>
            <a:ext cx="5184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itchFamily="65" charset="-128"/>
              </a:rPr>
              <a:t>通常是藉作品中人物的述說進行記敍，一般使用「曾聽說」、「據說」、「有人說」等詞語作為引入。</a:t>
            </a:r>
          </a:p>
        </p:txBody>
      </p:sp>
      <p:sp>
        <p:nvSpPr>
          <p:cNvPr id="65570" name="Line 34">
            <a:extLst>
              <a:ext uri="{FF2B5EF4-FFF2-40B4-BE49-F238E27FC236}">
                <a16:creationId xmlns:a16="http://schemas.microsoft.com/office/drawing/2014/main" id="{EC1EDD6E-9748-12B1-2AA6-E0C05B94E3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48038" y="4868863"/>
            <a:ext cx="288925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3" name="Text Box 36">
            <a:extLst>
              <a:ext uri="{FF2B5EF4-FFF2-40B4-BE49-F238E27FC236}">
                <a16:creationId xmlns:a16="http://schemas.microsoft.com/office/drawing/2014/main" id="{57EE2283-D3F1-4010-9CBB-D678E36DE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1514" name="Text Box 37">
            <a:extLst>
              <a:ext uri="{FF2B5EF4-FFF2-40B4-BE49-F238E27FC236}">
                <a16:creationId xmlns:a16="http://schemas.microsoft.com/office/drawing/2014/main" id="{B81EC06E-F291-7BE7-316E-A1B29A72F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21515" name="Text Box 38">
            <a:extLst>
              <a:ext uri="{FF2B5EF4-FFF2-40B4-BE49-F238E27FC236}">
                <a16:creationId xmlns:a16="http://schemas.microsoft.com/office/drawing/2014/main" id="{603C44BF-1CA2-42D2-6449-B5676E8BE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846388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ea typeface="MS PMincho" panose="02020600040205080304" pitchFamily="18" charset="-128"/>
              </a:rPr>
              <a:t>1.</a:t>
            </a:r>
          </a:p>
        </p:txBody>
      </p:sp>
      <p:sp>
        <p:nvSpPr>
          <p:cNvPr id="21516" name="Text Box 39">
            <a:extLst>
              <a:ext uri="{FF2B5EF4-FFF2-40B4-BE49-F238E27FC236}">
                <a16:creationId xmlns:a16="http://schemas.microsoft.com/office/drawing/2014/main" id="{33C046BD-656F-94DD-F3C0-D5D095798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278313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ea typeface="MS PMincho" panose="02020600040205080304" pitchFamily="18" charset="-128"/>
              </a:rPr>
              <a:t>2.</a:t>
            </a:r>
          </a:p>
        </p:txBody>
      </p:sp>
      <p:sp>
        <p:nvSpPr>
          <p:cNvPr id="21517" name="Rectangle 41">
            <a:extLst>
              <a:ext uri="{FF2B5EF4-FFF2-40B4-BE49-F238E27FC236}">
                <a16:creationId xmlns:a16="http://schemas.microsoft.com/office/drawing/2014/main" id="{BB2C1A68-2901-96F1-E93D-0E7FDEB32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17575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插敍法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21518" name="Text Box 43">
            <a:extLst>
              <a:ext uri="{FF2B5EF4-FFF2-40B4-BE49-F238E27FC236}">
                <a16:creationId xmlns:a16="http://schemas.microsoft.com/office/drawing/2014/main" id="{4917E1C3-9309-ADEB-BED2-41B901721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4179888"/>
            <a:ext cx="7920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ea typeface="標楷體" pitchFamily="65" charset="-128"/>
              </a:rPr>
              <a:t>運用</a:t>
            </a:r>
            <a:r>
              <a:rPr lang="zh-TW" altLang="en-US" sz="2200">
                <a:solidFill>
                  <a:srgbClr val="FF6600"/>
                </a:solidFill>
                <a:ea typeface="標楷體" pitchFamily="65" charset="-128"/>
              </a:rPr>
              <a:t>第三人稱</a:t>
            </a:r>
            <a:r>
              <a:rPr lang="zh-TW" altLang="en-US" sz="2200">
                <a:ea typeface="標楷體" pitchFamily="65" charset="-128"/>
              </a:rPr>
              <a:t>敍述插敍內容，包括介紹、說明客觀事物，以及文章中除「我」以外的人物的見聞或經歷等。</a:t>
            </a:r>
          </a:p>
        </p:txBody>
      </p:sp>
      <p:sp>
        <p:nvSpPr>
          <p:cNvPr id="21519" name="AutoShape 44">
            <a:hlinkClick r:id="rId2" action="ppaction://hlinksldjump"/>
            <a:extLst>
              <a:ext uri="{FF2B5EF4-FFF2-40B4-BE49-F238E27FC236}">
                <a16:creationId xmlns:a16="http://schemas.microsoft.com/office/drawing/2014/main" id="{D6059081-FC88-C0CF-0D32-43BFC734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6" grpId="0"/>
      <p:bldP spid="655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8">
            <a:extLst>
              <a:ext uri="{FF2B5EF4-FFF2-40B4-BE49-F238E27FC236}">
                <a16:creationId xmlns:a16="http://schemas.microsoft.com/office/drawing/2014/main" id="{781A2178-C05C-F9F8-88D1-A6D51A840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708275"/>
            <a:ext cx="7920037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ea typeface="標楷體" pitchFamily="65" charset="-128"/>
              </a:rPr>
              <a:t>1. </a:t>
            </a:r>
            <a:r>
              <a:rPr lang="zh-TW" altLang="en-US" sz="2200">
                <a:ea typeface="標楷體" pitchFamily="65" charset="-128"/>
              </a:rPr>
              <a:t>運用</a:t>
            </a:r>
            <a:r>
              <a:rPr lang="zh-TW" altLang="en-US" sz="2200">
                <a:latin typeface="標楷體" pitchFamily="65" charset="-128"/>
                <a:ea typeface="標楷體" pitchFamily="65" charset="-128"/>
              </a:rPr>
              <a:t>「</a:t>
            </a:r>
            <a:r>
              <a:rPr lang="zh-TW" altLang="en-US" sz="2200">
                <a:solidFill>
                  <a:srgbClr val="FF6600"/>
                </a:solidFill>
                <a:latin typeface="標楷體" pitchFamily="65" charset="-128"/>
                <a:ea typeface="標楷體" pitchFamily="65" charset="-128"/>
              </a:rPr>
              <a:t>原來</a:t>
            </a:r>
            <a:r>
              <a:rPr lang="zh-TW" altLang="en-US" sz="2200">
                <a:latin typeface="標楷體" pitchFamily="65" charset="-128"/>
                <a:ea typeface="標楷體" pitchFamily="65" charset="-128"/>
              </a:rPr>
              <a:t>」、 「</a:t>
            </a:r>
            <a:r>
              <a:rPr lang="zh-TW" altLang="en-US" sz="2200">
                <a:solidFill>
                  <a:srgbClr val="FF6600"/>
                </a:solidFill>
                <a:latin typeface="標楷體" pitchFamily="65" charset="-128"/>
                <a:ea typeface="標楷體" pitchFamily="65" charset="-128"/>
              </a:rPr>
              <a:t>據說</a:t>
            </a:r>
            <a:r>
              <a:rPr lang="zh-TW" altLang="en-US" sz="2200">
                <a:latin typeface="標楷體" pitchFamily="65" charset="-128"/>
                <a:ea typeface="標楷體" pitchFamily="65" charset="-128"/>
              </a:rPr>
              <a:t>」 、 「</a:t>
            </a:r>
            <a:r>
              <a:rPr lang="zh-TW" altLang="en-US" sz="2200">
                <a:solidFill>
                  <a:srgbClr val="FF6600"/>
                </a:solidFill>
                <a:latin typeface="標楷體" pitchFamily="65" charset="-128"/>
                <a:ea typeface="標楷體" pitchFamily="65" charset="-128"/>
              </a:rPr>
              <a:t>過去</a:t>
            </a:r>
            <a:r>
              <a:rPr lang="zh-TW" altLang="en-US" sz="2200">
                <a:latin typeface="標楷體" pitchFamily="65" charset="-128"/>
                <a:ea typeface="標楷體" pitchFamily="65" charset="-128"/>
              </a:rPr>
              <a:t>」 、 「</a:t>
            </a:r>
            <a:r>
              <a:rPr lang="zh-TW" altLang="en-US" sz="2200">
                <a:solidFill>
                  <a:srgbClr val="FF6600"/>
                </a:solidFill>
                <a:latin typeface="標楷體" pitchFamily="65" charset="-128"/>
                <a:ea typeface="標楷體" pitchFamily="65" charset="-128"/>
              </a:rPr>
              <a:t>其實</a:t>
            </a:r>
            <a:r>
              <a:rPr lang="zh-TW" altLang="en-US" sz="2200">
                <a:latin typeface="標楷體" pitchFamily="65" charset="-128"/>
                <a:ea typeface="標楷體" pitchFamily="65" charset="-128"/>
              </a:rPr>
              <a:t>」等詞</a:t>
            </a:r>
            <a:br>
              <a:rPr lang="zh-TW" altLang="en-US" sz="2200">
                <a:latin typeface="標楷體" pitchFamily="65" charset="-128"/>
                <a:ea typeface="標楷體" pitchFamily="65" charset="-128"/>
              </a:rPr>
            </a:br>
            <a:r>
              <a:rPr lang="zh-TW" altLang="en-US" sz="2200">
                <a:latin typeface="標楷體" pitchFamily="65" charset="-128"/>
                <a:ea typeface="標楷體" pitchFamily="65" charset="-128"/>
              </a:rPr>
              <a:t>  </a:t>
            </a:r>
            <a:r>
              <a:rPr lang="zh-TW" altLang="en-US" sz="2200">
                <a:ea typeface="標楷體" pitchFamily="65" charset="-128"/>
              </a:rPr>
              <a:t>語引入插敍內容。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ea typeface="標楷體" pitchFamily="65" charset="-128"/>
                <a:cs typeface="Arial" panose="020B0604020202020204" pitchFamily="34" charset="0"/>
              </a:rPr>
              <a:t>2.</a:t>
            </a:r>
            <a:r>
              <a:rPr lang="zh-TW" altLang="en-US" sz="2200">
                <a:latin typeface="標楷體" pitchFamily="65" charset="-128"/>
                <a:ea typeface="標楷體" pitchFamily="65" charset="-128"/>
              </a:rPr>
              <a:t>運用</a:t>
            </a:r>
            <a:r>
              <a:rPr lang="zh-TW" altLang="en-US" sz="2200">
                <a:solidFill>
                  <a:srgbClr val="FF6600"/>
                </a:solidFill>
                <a:latin typeface="標楷體" pitchFamily="65" charset="-128"/>
                <a:ea typeface="標楷體" pitchFamily="65" charset="-128"/>
              </a:rPr>
              <a:t>承上啟下的句子</a:t>
            </a:r>
            <a:r>
              <a:rPr lang="zh-TW" altLang="en-US" sz="2200">
                <a:latin typeface="標楷體" pitchFamily="65" charset="-128"/>
                <a:ea typeface="標楷體" pitchFamily="65" charset="-128"/>
              </a:rPr>
              <a:t>引入插敍內容</a:t>
            </a:r>
            <a:r>
              <a:rPr lang="zh-TW" altLang="en-US" sz="2200"/>
              <a:t>。</a:t>
            </a:r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0C0B6D80-5151-673F-57EB-B1C2BF31E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17638"/>
            <a:ext cx="4132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Times New Roman" panose="02020603050405020304" pitchFamily="18" charset="0"/>
              </a:rPr>
              <a:t>善用過渡詞句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22532" name="Text Box 6">
            <a:extLst>
              <a:ext uri="{FF2B5EF4-FFF2-40B4-BE49-F238E27FC236}">
                <a16:creationId xmlns:a16="http://schemas.microsoft.com/office/drawing/2014/main" id="{30E8A6C1-9911-6DC4-D5C1-E87DBC372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00213"/>
            <a:ext cx="6842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22533" name="Text Box 7">
            <a:extLst>
              <a:ext uri="{FF2B5EF4-FFF2-40B4-BE49-F238E27FC236}">
                <a16:creationId xmlns:a16="http://schemas.microsoft.com/office/drawing/2014/main" id="{972291A3-C2E9-32B8-A572-451535C3C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89138"/>
            <a:ext cx="8135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ea typeface="標楷體" pitchFamily="65" charset="-128"/>
              </a:rPr>
              <a:t>       </a:t>
            </a:r>
            <a:r>
              <a:rPr lang="zh-TW" altLang="en-US" sz="2000">
                <a:ea typeface="標楷體" pitchFamily="65" charset="-128"/>
              </a:rPr>
              <a:t>適當地使用一些表示過渡的詞語或句子，能將插敍的內容自然地融入文章之中，使上下文緊密聯繫。</a:t>
            </a:r>
          </a:p>
        </p:txBody>
      </p:sp>
      <p:grpSp>
        <p:nvGrpSpPr>
          <p:cNvPr id="22534" name="Group 45">
            <a:extLst>
              <a:ext uri="{FF2B5EF4-FFF2-40B4-BE49-F238E27FC236}">
                <a16:creationId xmlns:a16="http://schemas.microsoft.com/office/drawing/2014/main" id="{3E78B26B-B965-A452-7277-7A7C45AC1114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4365625"/>
            <a:ext cx="5903912" cy="1579563"/>
            <a:chOff x="703" y="2607"/>
            <a:chExt cx="3764" cy="1135"/>
          </a:xfrm>
        </p:grpSpPr>
        <p:sp>
          <p:nvSpPr>
            <p:cNvPr id="22544" name="Oval 12">
              <a:extLst>
                <a:ext uri="{FF2B5EF4-FFF2-40B4-BE49-F238E27FC236}">
                  <a16:creationId xmlns:a16="http://schemas.microsoft.com/office/drawing/2014/main" id="{E4B490F8-31CA-E8B5-9112-4A5114288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2886"/>
              <a:ext cx="363" cy="363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22545" name="Oval 13">
              <a:extLst>
                <a:ext uri="{FF2B5EF4-FFF2-40B4-BE49-F238E27FC236}">
                  <a16:creationId xmlns:a16="http://schemas.microsoft.com/office/drawing/2014/main" id="{387BAB59-C6A2-4649-888C-B7E29E64D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886"/>
              <a:ext cx="363" cy="363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22546" name="Oval 14">
              <a:extLst>
                <a:ext uri="{FF2B5EF4-FFF2-40B4-BE49-F238E27FC236}">
                  <a16:creationId xmlns:a16="http://schemas.microsoft.com/office/drawing/2014/main" id="{466C241E-E299-FC13-7A53-EFADB3DAA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886"/>
              <a:ext cx="363" cy="363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22547" name="Line 15">
              <a:extLst>
                <a:ext uri="{FF2B5EF4-FFF2-40B4-BE49-F238E27FC236}">
                  <a16:creationId xmlns:a16="http://schemas.microsoft.com/office/drawing/2014/main" id="{CD4F05B0-4E21-6A19-151D-84DDEF220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3068"/>
              <a:ext cx="11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Line 16">
              <a:extLst>
                <a:ext uri="{FF2B5EF4-FFF2-40B4-BE49-F238E27FC236}">
                  <a16:creationId xmlns:a16="http://schemas.microsoft.com/office/drawing/2014/main" id="{CF46587C-60DB-91B3-E0CF-3F09BBD0B7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3068"/>
              <a:ext cx="11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549" name="Group 22">
              <a:extLst>
                <a:ext uri="{FF2B5EF4-FFF2-40B4-BE49-F238E27FC236}">
                  <a16:creationId xmlns:a16="http://schemas.microsoft.com/office/drawing/2014/main" id="{8F295245-86D7-6BF2-9FE8-8D9FA617F3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2607"/>
              <a:ext cx="3764" cy="308"/>
              <a:chOff x="703" y="2614"/>
              <a:chExt cx="3764" cy="308"/>
            </a:xfrm>
          </p:grpSpPr>
          <p:sp>
            <p:nvSpPr>
              <p:cNvPr id="22554" name="Text Box 18">
                <a:extLst>
                  <a:ext uri="{FF2B5EF4-FFF2-40B4-BE49-F238E27FC236}">
                    <a16:creationId xmlns:a16="http://schemas.microsoft.com/office/drawing/2014/main" id="{11821B61-DA0F-80F5-9715-0067CE429E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" y="2658"/>
                <a:ext cx="771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/>
                  <a:t>起因</a:t>
                </a:r>
              </a:p>
            </p:txBody>
          </p:sp>
          <p:sp>
            <p:nvSpPr>
              <p:cNvPr id="22555" name="Text Box 19">
                <a:extLst>
                  <a:ext uri="{FF2B5EF4-FFF2-40B4-BE49-F238E27FC236}">
                    <a16:creationId xmlns:a16="http://schemas.microsoft.com/office/drawing/2014/main" id="{41E4CD0D-6839-0E17-664F-38EB8C496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2658"/>
                <a:ext cx="771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/>
                  <a:t>經過</a:t>
                </a:r>
              </a:p>
            </p:txBody>
          </p:sp>
          <p:sp>
            <p:nvSpPr>
              <p:cNvPr id="22556" name="Text Box 20">
                <a:extLst>
                  <a:ext uri="{FF2B5EF4-FFF2-40B4-BE49-F238E27FC236}">
                    <a16:creationId xmlns:a16="http://schemas.microsoft.com/office/drawing/2014/main" id="{3C4E11AC-8730-C704-8F72-F194142898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2614"/>
                <a:ext cx="771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/>
                  <a:t>結果</a:t>
                </a:r>
              </a:p>
            </p:txBody>
          </p:sp>
        </p:grpSp>
        <p:sp>
          <p:nvSpPr>
            <p:cNvPr id="22550" name="Text Box 21">
              <a:extLst>
                <a:ext uri="{FF2B5EF4-FFF2-40B4-BE49-F238E27FC236}">
                  <a16:creationId xmlns:a16="http://schemas.microsoft.com/office/drawing/2014/main" id="{F67B056E-3568-0C3F-72D1-C55A087D2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3479"/>
              <a:ext cx="63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800"/>
                <a:t>主線</a:t>
              </a:r>
            </a:p>
          </p:txBody>
        </p:sp>
        <p:sp>
          <p:nvSpPr>
            <p:cNvPr id="22551" name="AutoShape 23">
              <a:extLst>
                <a:ext uri="{FF2B5EF4-FFF2-40B4-BE49-F238E27FC236}">
                  <a16:creationId xmlns:a16="http://schemas.microsoft.com/office/drawing/2014/main" id="{CA1447AA-920C-8597-2D5A-CA6A88CBC9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475" y="1900"/>
              <a:ext cx="227" cy="2994"/>
            </a:xfrm>
            <a:prstGeom prst="rightBrace">
              <a:avLst>
                <a:gd name="adj1" fmla="val 10991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22552" name="Text Box 27">
              <a:extLst>
                <a:ext uri="{FF2B5EF4-FFF2-40B4-BE49-F238E27FC236}">
                  <a16:creationId xmlns:a16="http://schemas.microsoft.com/office/drawing/2014/main" id="{6B74F4FE-AD1D-0CEA-3081-3A9785D2E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2795"/>
              <a:ext cx="862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800">
                  <a:latin typeface="標楷體" pitchFamily="65" charset="-128"/>
                  <a:ea typeface="標楷體" pitchFamily="65" charset="-128"/>
                </a:rPr>
                <a:t>插敍事件</a:t>
              </a:r>
              <a:r>
                <a:rPr lang="en-US" altLang="zh-TW" sz="1800">
                  <a:latin typeface="標楷體" pitchFamily="65" charset="-128"/>
                  <a:ea typeface="標楷體" pitchFamily="65" charset="-128"/>
                </a:rPr>
                <a:t>1</a:t>
              </a:r>
            </a:p>
          </p:txBody>
        </p:sp>
        <p:sp>
          <p:nvSpPr>
            <p:cNvPr id="22553" name="Text Box 28">
              <a:extLst>
                <a:ext uri="{FF2B5EF4-FFF2-40B4-BE49-F238E27FC236}">
                  <a16:creationId xmlns:a16="http://schemas.microsoft.com/office/drawing/2014/main" id="{A187332C-9E60-C022-D5D3-06B1C4A19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2795"/>
              <a:ext cx="862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800">
                  <a:latin typeface="標楷體" pitchFamily="65" charset="-128"/>
                  <a:ea typeface="標楷體" pitchFamily="65" charset="-128"/>
                </a:rPr>
                <a:t>插敍事件</a:t>
              </a:r>
              <a:r>
                <a:rPr lang="en-US" altLang="zh-TW" sz="1800">
                  <a:latin typeface="標楷體" pitchFamily="65" charset="-128"/>
                  <a:ea typeface="標楷體" pitchFamily="65" charset="-128"/>
                </a:rPr>
                <a:t>2</a:t>
              </a:r>
            </a:p>
          </p:txBody>
        </p:sp>
      </p:grpSp>
      <p:sp>
        <p:nvSpPr>
          <p:cNvPr id="66589" name="Line 29">
            <a:extLst>
              <a:ext uri="{FF2B5EF4-FFF2-40B4-BE49-F238E27FC236}">
                <a16:creationId xmlns:a16="http://schemas.microsoft.com/office/drawing/2014/main" id="{0F4B3BF3-A984-06A5-48E7-7F955BCC6A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3438" y="3500438"/>
            <a:ext cx="792162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90" name="Text Box 30">
            <a:extLst>
              <a:ext uri="{FF2B5EF4-FFF2-40B4-BE49-F238E27FC236}">
                <a16:creationId xmlns:a16="http://schemas.microsoft.com/office/drawing/2014/main" id="{2559A15B-A065-AE7C-B8CE-E3158008A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284538"/>
            <a:ext cx="360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itchFamily="65" charset="-128"/>
              </a:rPr>
              <a:t>使用過渡句讓文章的不同部分相融合</a:t>
            </a:r>
          </a:p>
        </p:txBody>
      </p:sp>
      <p:sp>
        <p:nvSpPr>
          <p:cNvPr id="66596" name="Text Box 36">
            <a:extLst>
              <a:ext uri="{FF2B5EF4-FFF2-40B4-BE49-F238E27FC236}">
                <a16:creationId xmlns:a16="http://schemas.microsoft.com/office/drawing/2014/main" id="{E0C133D9-0B60-2EE8-46DF-F53787FD2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021138"/>
            <a:ext cx="3313113" cy="4159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latin typeface="標楷體" pitchFamily="65" charset="-128"/>
                <a:ea typeface="標楷體" pitchFamily="65" charset="-128"/>
              </a:rPr>
              <a:t>輔助作用</a:t>
            </a:r>
            <a:r>
              <a:rPr lang="en-US" altLang="zh-TW" sz="2000">
                <a:solidFill>
                  <a:srgbClr val="FF0000"/>
                </a:solidFill>
                <a:latin typeface="標楷體" pitchFamily="65" charset="-128"/>
                <a:ea typeface="標楷體" pitchFamily="65" charset="-128"/>
              </a:rPr>
              <a:t>,</a:t>
            </a:r>
            <a:r>
              <a:rPr lang="zh-TW" altLang="en-US" sz="2000">
                <a:solidFill>
                  <a:srgbClr val="FF0000"/>
                </a:solidFill>
                <a:latin typeface="標楷體" pitchFamily="65" charset="-128"/>
                <a:ea typeface="標楷體" pitchFamily="65" charset="-128"/>
              </a:rPr>
              <a:t>篇幅不宜過長。</a:t>
            </a:r>
          </a:p>
        </p:txBody>
      </p:sp>
      <p:sp>
        <p:nvSpPr>
          <p:cNvPr id="66600" name="Line 40">
            <a:extLst>
              <a:ext uri="{FF2B5EF4-FFF2-40B4-BE49-F238E27FC236}">
                <a16:creationId xmlns:a16="http://schemas.microsoft.com/office/drawing/2014/main" id="{138C9533-ED89-0C94-5873-8CC6C19722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4437063"/>
            <a:ext cx="217487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601" name="Line 41">
            <a:extLst>
              <a:ext uri="{FF2B5EF4-FFF2-40B4-BE49-F238E27FC236}">
                <a16:creationId xmlns:a16="http://schemas.microsoft.com/office/drawing/2014/main" id="{9B4A07B4-E2E2-FF27-2F5E-D738765EC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4437063"/>
            <a:ext cx="288925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Text Box 42">
            <a:extLst>
              <a:ext uri="{FF2B5EF4-FFF2-40B4-BE49-F238E27FC236}">
                <a16:creationId xmlns:a16="http://schemas.microsoft.com/office/drawing/2014/main" id="{2CA12EA2-6DCF-CE93-7CD7-CB5B5E8D3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22541" name="Text Box 43">
            <a:extLst>
              <a:ext uri="{FF2B5EF4-FFF2-40B4-BE49-F238E27FC236}">
                <a16:creationId xmlns:a16="http://schemas.microsoft.com/office/drawing/2014/main" id="{B017037B-9BF6-3D00-6808-32965B214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2542" name="Rectangle 44">
            <a:extLst>
              <a:ext uri="{FF2B5EF4-FFF2-40B4-BE49-F238E27FC236}">
                <a16:creationId xmlns:a16="http://schemas.microsoft.com/office/drawing/2014/main" id="{4F2F2599-A2FA-19C5-7B8E-AF6B5D9F4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833438"/>
            <a:ext cx="2819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插敍法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22543" name="AutoShape 49">
            <a:hlinkClick r:id="rId2" action="ppaction://hlinksldjump"/>
            <a:extLst>
              <a:ext uri="{FF2B5EF4-FFF2-40B4-BE49-F238E27FC236}">
                <a16:creationId xmlns:a16="http://schemas.microsoft.com/office/drawing/2014/main" id="{8E93B776-9E32-7C4B-03E1-658F51D5A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0" grpId="0"/>
      <p:bldP spid="665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739ED542-3BAF-3069-F811-49F5845CA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F218D213-B34C-D6FE-B20D-08206136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CF54B22E-A324-47B7-37A3-962AD6137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08275"/>
            <a:ext cx="8135937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zh-CN"/>
          </a:p>
        </p:txBody>
      </p:sp>
      <p:graphicFrame>
        <p:nvGraphicFramePr>
          <p:cNvPr id="73766" name="Group 38">
            <a:extLst>
              <a:ext uri="{FF2B5EF4-FFF2-40B4-BE49-F238E27FC236}">
                <a16:creationId xmlns:a16="http://schemas.microsoft.com/office/drawing/2014/main" id="{3175EB50-1DC2-B510-5106-6B8D350253A7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709613" y="1560513"/>
          <a:ext cx="8255000" cy="4210050"/>
        </p:xfrm>
        <a:graphic>
          <a:graphicData uri="http://schemas.openxmlformats.org/drawingml/2006/table">
            <a:tbl>
              <a:tblPr/>
              <a:tblGrid>
                <a:gridCol w="86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29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敍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述手法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特點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形式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作用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9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順敍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按照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事情發生的先後次序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來舖寫內容。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起因→經過→結果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使事件次序井然，文章條理清晰。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8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倒敍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將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事情的結局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，或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某個突出、重要的情節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提前放到文章的開頭，然後再按事情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原本的發展順序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敍述起因和經過。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結果→起因→經過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可使文章更生動，並產生懸念，更引人入勝。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8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插敍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在敍述過程中，暫時中斷原有的敘述線索，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插入與主要情節相關的內容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，然後再繼續原來的敍述。</a:t>
                      </a:r>
                      <a:endParaRPr kumimoji="1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起因→經過→結果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對主要情節和中心事件作必要的舖墊、照應、補充、說明，使情節更完整，結構更嚴密，內容更充實。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3761" name="AutoShape 33">
            <a:extLst>
              <a:ext uri="{FF2B5EF4-FFF2-40B4-BE49-F238E27FC236}">
                <a16:creationId xmlns:a16="http://schemas.microsoft.com/office/drawing/2014/main" id="{795B5187-C2D0-0B80-3A13-A8E4809C687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80063" y="5157788"/>
            <a:ext cx="155575" cy="188912"/>
          </a:xfrm>
          <a:prstGeom prst="upArrow">
            <a:avLst>
              <a:gd name="adj1" fmla="val 50000"/>
              <a:gd name="adj2" fmla="val 30357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3762" name="Text Box 34">
            <a:extLst>
              <a:ext uri="{FF2B5EF4-FFF2-40B4-BE49-F238E27FC236}">
                <a16:creationId xmlns:a16="http://schemas.microsoft.com/office/drawing/2014/main" id="{446AAA16-4468-7B4C-2579-77CD1B68C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738" y="4483100"/>
            <a:ext cx="1223962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1400">
                <a:ea typeface="新細明體" panose="02020500000000000000" pitchFamily="18" charset="-120"/>
              </a:rPr>
              <a:t>相關事件</a:t>
            </a:r>
            <a:r>
              <a:rPr lang="en-US" altLang="zh-TW" sz="1400"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73763" name="AutoShape 35">
            <a:extLst>
              <a:ext uri="{FF2B5EF4-FFF2-40B4-BE49-F238E27FC236}">
                <a16:creationId xmlns:a16="http://schemas.microsoft.com/office/drawing/2014/main" id="{5471E050-5BA1-CF4C-888C-C711E2298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438" y="4792663"/>
            <a:ext cx="142875" cy="215900"/>
          </a:xfrm>
          <a:prstGeom prst="up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3764" name="Text Box 36">
            <a:extLst>
              <a:ext uri="{FF2B5EF4-FFF2-40B4-BE49-F238E27FC236}">
                <a16:creationId xmlns:a16="http://schemas.microsoft.com/office/drawing/2014/main" id="{497E7B86-38E1-F416-663F-3BBAA9B4A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373688"/>
            <a:ext cx="1223963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1400">
                <a:ea typeface="新細明體" panose="02020500000000000000" pitchFamily="18" charset="-120"/>
              </a:rPr>
              <a:t>相關事件</a:t>
            </a:r>
            <a:r>
              <a:rPr lang="en-US" altLang="zh-TW" sz="1400"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73765" name="Text Box 37">
            <a:extLst>
              <a:ext uri="{FF2B5EF4-FFF2-40B4-BE49-F238E27FC236}">
                <a16:creationId xmlns:a16="http://schemas.microsoft.com/office/drawing/2014/main" id="{30980D14-E25C-5BB8-48E5-9370BBF9C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3850" y="908050"/>
            <a:ext cx="4392613" cy="9318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>
                <a:ea typeface="新細明體" panose="02020500000000000000" pitchFamily="18" charset="-120"/>
              </a:rPr>
              <a:t>順敍</a:t>
            </a:r>
            <a:r>
              <a:rPr lang="en-US" altLang="zh-TW" sz="2800">
                <a:ea typeface="新細明體" panose="02020500000000000000" pitchFamily="18" charset="-120"/>
              </a:rPr>
              <a:t>vs</a:t>
            </a:r>
            <a:r>
              <a:rPr lang="zh-TW" altLang="en-US" sz="2800">
                <a:ea typeface="新細明體" panose="02020500000000000000" pitchFamily="18" charset="-120"/>
              </a:rPr>
              <a:t>倒敍</a:t>
            </a:r>
            <a:r>
              <a:rPr lang="en-US" altLang="zh-TW" sz="2800">
                <a:ea typeface="新細明體" panose="02020500000000000000" pitchFamily="18" charset="-120"/>
              </a:rPr>
              <a:t>vs</a:t>
            </a:r>
            <a:r>
              <a:rPr lang="zh-TW" altLang="en-US" sz="2800">
                <a:ea typeface="新細明體" panose="02020500000000000000" pitchFamily="18" charset="-120"/>
              </a:rPr>
              <a:t>插敍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23589" name="AutoShape 39">
            <a:hlinkClick r:id="rId3" action="ppaction://hlinksldjump"/>
            <a:extLst>
              <a:ext uri="{FF2B5EF4-FFF2-40B4-BE49-F238E27FC236}">
                <a16:creationId xmlns:a16="http://schemas.microsoft.com/office/drawing/2014/main" id="{7AA74802-C72E-5B05-8189-DD74CB585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2" grpId="0"/>
      <p:bldP spid="737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827672D2-A35A-E839-7BFD-726948B6A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5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範文題目一：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一塊舊手錶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kumimoji="0" lang="en-US" altLang="zh-TW" sz="24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52230" name="Oval 6">
            <a:extLst>
              <a:ext uri="{FF2B5EF4-FFF2-40B4-BE49-F238E27FC236}">
                <a16:creationId xmlns:a16="http://schemas.microsoft.com/office/drawing/2014/main" id="{BF5FA78F-DA17-66C6-8E2B-94BC6350D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565400"/>
            <a:ext cx="1008062" cy="5365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2231" name="AutoShape 7">
            <a:extLst>
              <a:ext uri="{FF2B5EF4-FFF2-40B4-BE49-F238E27FC236}">
                <a16:creationId xmlns:a16="http://schemas.microsoft.com/office/drawing/2014/main" id="{D7C6672B-2ADC-F954-3B00-5F5939F4B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2232" name="Text Box 8">
            <a:extLst>
              <a:ext uri="{FF2B5EF4-FFF2-40B4-BE49-F238E27FC236}">
                <a16:creationId xmlns:a16="http://schemas.microsoft.com/office/drawing/2014/main" id="{7A441082-0B27-5AE5-CA54-9BBB99700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找出關鍵字詞：舊手錶</a:t>
            </a:r>
          </a:p>
        </p:txBody>
      </p:sp>
      <p:sp>
        <p:nvSpPr>
          <p:cNvPr id="52233" name="AutoShape 9">
            <a:extLst>
              <a:ext uri="{FF2B5EF4-FFF2-40B4-BE49-F238E27FC236}">
                <a16:creationId xmlns:a16="http://schemas.microsoft.com/office/drawing/2014/main" id="{7966FDDD-5CFB-C230-79A1-9A8C6549377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25A65334-1A90-B77A-5CE7-17F1EA087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 b="0">
              <a:solidFill>
                <a:srgbClr val="FF0000"/>
              </a:solidFill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內容</a:t>
            </a:r>
          </a:p>
        </p:txBody>
      </p:sp>
      <p:sp>
        <p:nvSpPr>
          <p:cNvPr id="52235" name="AutoShape 11">
            <a:extLst>
              <a:ext uri="{FF2B5EF4-FFF2-40B4-BE49-F238E27FC236}">
                <a16:creationId xmlns:a16="http://schemas.microsoft.com/office/drawing/2014/main" id="{97BD18E9-684A-E7FC-AD50-B3FA25E3E623}"/>
              </a:ext>
            </a:extLst>
          </p:cNvPr>
          <p:cNvSpPr>
            <a:spLocks/>
          </p:cNvSpPr>
          <p:nvPr/>
        </p:nvSpPr>
        <p:spPr bwMode="auto">
          <a:xfrm>
            <a:off x="4137025" y="1484313"/>
            <a:ext cx="506413" cy="3960812"/>
          </a:xfrm>
          <a:prstGeom prst="leftBrace">
            <a:avLst>
              <a:gd name="adj1" fmla="val 65178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2236" name="Text Box 12">
            <a:extLst>
              <a:ext uri="{FF2B5EF4-FFF2-40B4-BE49-F238E27FC236}">
                <a16:creationId xmlns:a16="http://schemas.microsoft.com/office/drawing/2014/main" id="{90337F05-3A4B-FFC6-AE0F-FBB17B89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192213"/>
            <a:ext cx="4271962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新細明體" panose="02020500000000000000" pitchFamily="18" charset="-120"/>
              </a:rPr>
              <a:t>文章的主線是：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「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我</a:t>
            </a: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」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和爸爸聊天？</a:t>
            </a: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「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我們</a:t>
            </a: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」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收拾東西？爸爸送</a:t>
            </a: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「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我</a:t>
            </a: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」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新手錶？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新細明體" panose="02020500000000000000" pitchFamily="18" charset="-120"/>
              </a:rPr>
              <a:t>文章的主題：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表現舊手錶的珍貴？說明「我」是一個喜新厭舊的人？體現手錶中所藴含的父愛？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>
                <a:latin typeface="新細明體" panose="02020500000000000000" pitchFamily="18" charset="-120"/>
              </a:rPr>
              <a:t>「</a:t>
            </a:r>
            <a:r>
              <a:rPr kumimoji="0" lang="zh-TW" altLang="en-US" sz="2000">
                <a:latin typeface="新細明體" panose="02020500000000000000" pitchFamily="18" charset="-120"/>
              </a:rPr>
              <a:t>我</a:t>
            </a:r>
            <a:r>
              <a:rPr kumimoji="0" lang="zh-CN" altLang="en-US" sz="2000">
                <a:latin typeface="新細明體" panose="02020500000000000000" pitchFamily="18" charset="-120"/>
              </a:rPr>
              <a:t>」</a:t>
            </a:r>
            <a:r>
              <a:rPr kumimoji="0" lang="zh-TW" altLang="en-US" sz="2000">
                <a:latin typeface="新細明體" panose="02020500000000000000" pitchFamily="18" charset="-120"/>
              </a:rPr>
              <a:t>知道手錶背後的故事是因為：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「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我</a:t>
            </a: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」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親眼見到的？奶奶告訴我的？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新細明體" panose="02020500000000000000" pitchFamily="18" charset="-120"/>
              </a:rPr>
              <a:t>文中插入哪件事情更有助於表現主題：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「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我</a:t>
            </a: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」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好好收藏手錶？祖父省吃儉用地給爸爸買錶？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TW" altLang="en-US" sz="2000" b="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zh-TW" altLang="en-US" sz="2000" b="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25610" name="Text Box 13">
            <a:extLst>
              <a:ext uri="{FF2B5EF4-FFF2-40B4-BE49-F238E27FC236}">
                <a16:creationId xmlns:a16="http://schemas.microsoft.com/office/drawing/2014/main" id="{2674CB33-9D1B-0F28-A905-B46044C09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25611" name="Rectangle 15">
            <a:extLst>
              <a:ext uri="{FF2B5EF4-FFF2-40B4-BE49-F238E27FC236}">
                <a16:creationId xmlns:a16="http://schemas.microsoft.com/office/drawing/2014/main" id="{F73CD0BF-ED40-2BF1-85F9-C2377A4E8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8"/>
              </a:rPr>
              <a:t>題目點撥</a:t>
            </a:r>
            <a:endParaRPr lang="zh-TW" altLang="en-US" b="0">
              <a:ea typeface="標楷體" panose="03000509000000000000" pitchFamily="65" charset="-128"/>
            </a:endParaRPr>
          </a:p>
        </p:txBody>
      </p:sp>
      <p:sp>
        <p:nvSpPr>
          <p:cNvPr id="25612" name="Text Box 16">
            <a:extLst>
              <a:ext uri="{FF2B5EF4-FFF2-40B4-BE49-F238E27FC236}">
                <a16:creationId xmlns:a16="http://schemas.microsoft.com/office/drawing/2014/main" id="{6A41DA28-038C-2CC8-2ACC-06D70019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 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5613" name="Rectangle 41">
            <a:extLst>
              <a:ext uri="{FF2B5EF4-FFF2-40B4-BE49-F238E27FC236}">
                <a16:creationId xmlns:a16="http://schemas.microsoft.com/office/drawing/2014/main" id="{1B07E421-C1A4-ACBE-975E-FCF834F26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4" grpId="0"/>
      <p:bldP spid="522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9D580986-2A3E-6FA3-4AF8-D3C16462E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範文題目二：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手提電話裏的一張照片</a:t>
            </a:r>
          </a:p>
        </p:txBody>
      </p:sp>
      <p:sp>
        <p:nvSpPr>
          <p:cNvPr id="53255" name="AutoShape 7">
            <a:extLst>
              <a:ext uri="{FF2B5EF4-FFF2-40B4-BE49-F238E27FC236}">
                <a16:creationId xmlns:a16="http://schemas.microsoft.com/office/drawing/2014/main" id="{6D2F2682-91D2-6DB6-D57F-9D4BC8913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3256" name="Text Box 8">
            <a:extLst>
              <a:ext uri="{FF2B5EF4-FFF2-40B4-BE49-F238E27FC236}">
                <a16:creationId xmlns:a16="http://schemas.microsoft.com/office/drawing/2014/main" id="{A956F1AF-CC95-B708-FDBE-AD196DF99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573463"/>
            <a:ext cx="402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 b="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8"/>
              </a:rPr>
              <a:t>找出關鍵字詞：</a:t>
            </a:r>
          </a:p>
        </p:txBody>
      </p:sp>
      <p:grpSp>
        <p:nvGrpSpPr>
          <p:cNvPr id="53287" name="Group 39">
            <a:extLst>
              <a:ext uri="{FF2B5EF4-FFF2-40B4-BE49-F238E27FC236}">
                <a16:creationId xmlns:a16="http://schemas.microsoft.com/office/drawing/2014/main" id="{39DD473E-6482-7F1D-86AF-E8F45D83FE33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4005263"/>
            <a:ext cx="3810000" cy="1325562"/>
            <a:chOff x="206" y="2523"/>
            <a:chExt cx="2400" cy="835"/>
          </a:xfrm>
        </p:grpSpPr>
        <p:sp>
          <p:nvSpPr>
            <p:cNvPr id="26647" name="AutoShape 9">
              <a:extLst>
                <a:ext uri="{FF2B5EF4-FFF2-40B4-BE49-F238E27FC236}">
                  <a16:creationId xmlns:a16="http://schemas.microsoft.com/office/drawing/2014/main" id="{47717E71-D8B5-5C70-16A8-9DA532BB7D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74" y="2547"/>
              <a:ext cx="288" cy="240"/>
            </a:xfrm>
            <a:prstGeom prst="rightArrow">
              <a:avLst>
                <a:gd name="adj1" fmla="val 50000"/>
                <a:gd name="adj2" fmla="val 30000"/>
              </a:avLst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26648" name="Text Box 10">
              <a:extLst>
                <a:ext uri="{FF2B5EF4-FFF2-40B4-BE49-F238E27FC236}">
                  <a16:creationId xmlns:a16="http://schemas.microsoft.com/office/drawing/2014/main" id="{76DBE2AC-E4CD-9D87-E62B-CA8FB745D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" y="2840"/>
              <a:ext cx="240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400" b="0">
                  <a:latin typeface="Times New Roman" panose="02020603050405020304" pitchFamily="18" charset="0"/>
                  <a:ea typeface="標楷體" panose="03000509000000000000" pitchFamily="65" charset="-128"/>
                </a:rPr>
                <a:t>2.</a:t>
              </a:r>
              <a:r>
                <a:rPr lang="en-US" altLang="zh-TW" sz="2400" b="0">
                  <a:latin typeface="Verdana" panose="020B0604030504040204" pitchFamily="34" charset="0"/>
                  <a:ea typeface="標楷體" panose="03000509000000000000" pitchFamily="65" charset="-128"/>
                </a:rPr>
                <a:t> </a:t>
              </a:r>
              <a:r>
                <a:rPr lang="zh-TW" altLang="en-US" sz="2400" b="0">
                  <a:latin typeface="Verdana" panose="020B0604030504040204" pitchFamily="34" charset="0"/>
                  <a:ea typeface="標楷體" panose="03000509000000000000" pitchFamily="65" charset="-128"/>
                </a:rPr>
                <a:t>根據</a:t>
              </a:r>
              <a:r>
                <a:rPr lang="zh-CN" altLang="en-US" sz="2400" b="0">
                  <a:latin typeface="Verdana" panose="020B0604030504040204" pitchFamily="34" charset="0"/>
                  <a:ea typeface="標楷體" panose="03000509000000000000" pitchFamily="65" charset="-128"/>
                </a:rPr>
                <a:t>寫作</a:t>
              </a:r>
              <a:r>
                <a:rPr lang="zh-TW" altLang="en-US" sz="2400" b="0">
                  <a:latin typeface="Verdana" panose="020B0604030504040204" pitchFamily="34" charset="0"/>
                  <a:ea typeface="標楷體" panose="03000509000000000000" pitchFamily="65" charset="-128"/>
                </a:rPr>
                <a:t>重點聯想具體</a:t>
              </a:r>
              <a:endParaRPr lang="zh-TW" altLang="zh-CN" sz="2400" b="0">
                <a:latin typeface="Verdana" panose="020B0604030504040204" pitchFamily="34" charset="0"/>
                <a:ea typeface="標楷體" panose="03000509000000000000" pitchFamily="65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CN" sz="2400" b="0">
                  <a:latin typeface="Verdana" panose="020B0604030504040204" pitchFamily="34" charset="0"/>
                  <a:ea typeface="標楷體" panose="03000509000000000000" pitchFamily="65" charset="-128"/>
                </a:rPr>
                <a:t> </a:t>
              </a:r>
              <a:r>
                <a:rPr lang="zh-TW" altLang="en-US" sz="2400" b="0">
                  <a:latin typeface="Verdana" panose="020B0604030504040204" pitchFamily="34" charset="0"/>
                  <a:ea typeface="標楷體" panose="03000509000000000000" pitchFamily="65" charset="-128"/>
                </a:rPr>
                <a:t> </a:t>
              </a:r>
              <a:r>
                <a:rPr lang="zh-TW" altLang="zh-CN" sz="2400" b="0">
                  <a:latin typeface="Verdana" panose="020B0604030504040204" pitchFamily="34" charset="0"/>
                  <a:ea typeface="標楷體" panose="03000509000000000000" pitchFamily="65" charset="-128"/>
                </a:rPr>
                <a:t> </a:t>
              </a:r>
              <a:r>
                <a:rPr lang="zh-TW" altLang="en-US" sz="2400" b="0">
                  <a:latin typeface="Verdana" panose="020B0604030504040204" pitchFamily="34" charset="0"/>
                  <a:ea typeface="標楷體" panose="03000509000000000000" pitchFamily="65" charset="-128"/>
                </a:rPr>
                <a:t>內容（請填充完整）</a:t>
              </a:r>
            </a:p>
          </p:txBody>
        </p:sp>
      </p:grpSp>
      <p:sp>
        <p:nvSpPr>
          <p:cNvPr id="53259" name="AutoShape 11">
            <a:extLst>
              <a:ext uri="{FF2B5EF4-FFF2-40B4-BE49-F238E27FC236}">
                <a16:creationId xmlns:a16="http://schemas.microsoft.com/office/drawing/2014/main" id="{D6F0AB69-00AD-B27D-CC22-53B944FE1AB9}"/>
              </a:ext>
            </a:extLst>
          </p:cNvPr>
          <p:cNvSpPr>
            <a:spLocks/>
          </p:cNvSpPr>
          <p:nvPr/>
        </p:nvSpPr>
        <p:spPr bwMode="auto">
          <a:xfrm>
            <a:off x="4140200" y="1412875"/>
            <a:ext cx="457200" cy="4275138"/>
          </a:xfrm>
          <a:prstGeom prst="leftBrace">
            <a:avLst>
              <a:gd name="adj1" fmla="val 77922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26631" name="Rectangle 24">
            <a:extLst>
              <a:ext uri="{FF2B5EF4-FFF2-40B4-BE49-F238E27FC236}">
                <a16:creationId xmlns:a16="http://schemas.microsoft.com/office/drawing/2014/main" id="{5CDD2799-4354-2C19-F465-D9F776619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8"/>
              </a:rPr>
              <a:t>題目點撥</a:t>
            </a:r>
            <a:endParaRPr lang="zh-TW" altLang="en-US" b="0">
              <a:ea typeface="標楷體" panose="03000509000000000000" pitchFamily="65" charset="-128"/>
            </a:endParaRPr>
          </a:p>
        </p:txBody>
      </p:sp>
      <p:sp>
        <p:nvSpPr>
          <p:cNvPr id="26632" name="Text Box 26">
            <a:extLst>
              <a:ext uri="{FF2B5EF4-FFF2-40B4-BE49-F238E27FC236}">
                <a16:creationId xmlns:a16="http://schemas.microsoft.com/office/drawing/2014/main" id="{59C6EA21-B37C-7B82-DB65-BD634B5B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53260" name="Text Box 12">
            <a:extLst>
              <a:ext uri="{FF2B5EF4-FFF2-40B4-BE49-F238E27FC236}">
                <a16:creationId xmlns:a16="http://schemas.microsoft.com/office/drawing/2014/main" id="{1F4613EC-8E35-DE89-E5C9-D7151E79C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8" y="1255713"/>
            <a:ext cx="3200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照片的內容：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b="0" u="sng">
                <a:latin typeface="Verdana" panose="020B0604030504040204" pitchFamily="34" charset="0"/>
                <a:ea typeface="標楷體" panose="03000509000000000000" pitchFamily="65" charset="-128"/>
              </a:rPr>
              <a:t>                                   </a:t>
            </a:r>
          </a:p>
        </p:txBody>
      </p:sp>
      <p:sp>
        <p:nvSpPr>
          <p:cNvPr id="53261" name="Rectangle 13">
            <a:extLst>
              <a:ext uri="{FF2B5EF4-FFF2-40B4-BE49-F238E27FC236}">
                <a16:creationId xmlns:a16="http://schemas.microsoft.com/office/drawing/2014/main" id="{A2EC6ED0-102F-9C6E-AD4F-573423BE2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20955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照片的拍攝時間：</a:t>
            </a:r>
          </a:p>
        </p:txBody>
      </p:sp>
      <p:sp>
        <p:nvSpPr>
          <p:cNvPr id="53263" name="Rectangle 15">
            <a:extLst>
              <a:ext uri="{FF2B5EF4-FFF2-40B4-BE49-F238E27FC236}">
                <a16:creationId xmlns:a16="http://schemas.microsoft.com/office/drawing/2014/main" id="{AD94D521-567E-22D9-C076-018B31898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49688"/>
            <a:ext cx="4572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「我」由照片聯想到什麼</a:t>
            </a:r>
            <a:r>
              <a:rPr lang="zh-TW" altLang="en-US" sz="1800"/>
              <a:t>：</a:t>
            </a:r>
            <a:endParaRPr lang="zh-TW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53264" name="Rectangle 16">
            <a:extLst>
              <a:ext uri="{FF2B5EF4-FFF2-40B4-BE49-F238E27FC236}">
                <a16:creationId xmlns:a16="http://schemas.microsoft.com/office/drawing/2014/main" id="{38EBBACF-D513-8C2A-BDE3-A7E90A7D6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038" y="2951163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妹妹由照片聯想到什麼：</a:t>
            </a:r>
          </a:p>
        </p:txBody>
      </p:sp>
      <p:sp>
        <p:nvSpPr>
          <p:cNvPr id="53275" name="Rectangle 27">
            <a:extLst>
              <a:ext uri="{FF2B5EF4-FFF2-40B4-BE49-F238E27FC236}">
                <a16:creationId xmlns:a16="http://schemas.microsoft.com/office/drawing/2014/main" id="{D056BEE4-ED87-EE35-3DD3-3A8137CD1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868863"/>
            <a:ext cx="35052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從而得出怎樣的感悟</a:t>
            </a:r>
            <a:r>
              <a:rPr lang="zh-TW" altLang="en-US" sz="1800"/>
              <a:t>：</a:t>
            </a:r>
            <a:endParaRPr kumimoji="0" lang="zh-TW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53288" name="Text Box 40">
            <a:extLst>
              <a:ext uri="{FF2B5EF4-FFF2-40B4-BE49-F238E27FC236}">
                <a16:creationId xmlns:a16="http://schemas.microsoft.com/office/drawing/2014/main" id="{0F74F2E4-16D6-82C8-2A88-9B54FD98F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3560763"/>
            <a:ext cx="18002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8"/>
              </a:rPr>
              <a:t>一張照片</a:t>
            </a:r>
          </a:p>
        </p:txBody>
      </p:sp>
      <p:sp>
        <p:nvSpPr>
          <p:cNvPr id="53289" name="Line 41">
            <a:extLst>
              <a:ext uri="{FF2B5EF4-FFF2-40B4-BE49-F238E27FC236}">
                <a16:creationId xmlns:a16="http://schemas.microsoft.com/office/drawing/2014/main" id="{D0419BBE-FE98-0DF0-0FAC-A605657B7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1979613"/>
            <a:ext cx="3600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90" name="Line 42">
            <a:extLst>
              <a:ext uri="{FF2B5EF4-FFF2-40B4-BE49-F238E27FC236}">
                <a16:creationId xmlns:a16="http://schemas.microsoft.com/office/drawing/2014/main" id="{2220CDAE-06CD-C56E-09F9-08C37A431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2852738"/>
            <a:ext cx="3600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91" name="Line 43">
            <a:extLst>
              <a:ext uri="{FF2B5EF4-FFF2-40B4-BE49-F238E27FC236}">
                <a16:creationId xmlns:a16="http://schemas.microsoft.com/office/drawing/2014/main" id="{0E2202DE-E14C-F327-6323-9C6265366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3741738"/>
            <a:ext cx="3600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92" name="Line 44">
            <a:extLst>
              <a:ext uri="{FF2B5EF4-FFF2-40B4-BE49-F238E27FC236}">
                <a16:creationId xmlns:a16="http://schemas.microsoft.com/office/drawing/2014/main" id="{AB0A9AA0-E84F-F9CC-038B-246CD9E0B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4652963"/>
            <a:ext cx="3600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93" name="Line 45">
            <a:extLst>
              <a:ext uri="{FF2B5EF4-FFF2-40B4-BE49-F238E27FC236}">
                <a16:creationId xmlns:a16="http://schemas.microsoft.com/office/drawing/2014/main" id="{5A1FDEF4-543C-367D-140D-91C55BF7D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5589588"/>
            <a:ext cx="36004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4" name="Text Box 46">
            <a:extLst>
              <a:ext uri="{FF2B5EF4-FFF2-40B4-BE49-F238E27FC236}">
                <a16:creationId xmlns:a16="http://schemas.microsoft.com/office/drawing/2014/main" id="{A65A54DB-62EB-E8FC-762B-6FE6D132C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53295" name="Oval 47">
            <a:extLst>
              <a:ext uri="{FF2B5EF4-FFF2-40B4-BE49-F238E27FC236}">
                <a16:creationId xmlns:a16="http://schemas.microsoft.com/office/drawing/2014/main" id="{82C1232F-5A48-33F1-8E03-CD7D806EF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565400"/>
            <a:ext cx="1439863" cy="5032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26646" name="Rectangle 41">
            <a:extLst>
              <a:ext uri="{FF2B5EF4-FFF2-40B4-BE49-F238E27FC236}">
                <a16:creationId xmlns:a16="http://schemas.microsoft.com/office/drawing/2014/main" id="{F3A1501F-7D32-B83A-7CC4-9DEE4BE28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  <p:bldP spid="53260" grpId="0"/>
      <p:bldP spid="53261" grpId="0"/>
      <p:bldP spid="53263" grpId="0"/>
      <p:bldP spid="53264" grpId="0"/>
      <p:bldP spid="53275" grpId="0"/>
      <p:bldP spid="532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>
            <a:extLst>
              <a:ext uri="{FF2B5EF4-FFF2-40B4-BE49-F238E27FC236}">
                <a16:creationId xmlns:a16="http://schemas.microsoft.com/office/drawing/2014/main" id="{F0739727-5956-0CD4-DFD5-EEFEF8670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1075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記敍線索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6147" name="Text Box 13">
            <a:extLst>
              <a:ext uri="{FF2B5EF4-FFF2-40B4-BE49-F238E27FC236}">
                <a16:creationId xmlns:a16="http://schemas.microsoft.com/office/drawing/2014/main" id="{7EF05C08-686C-A146-5985-7081AA11A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6148" name="Text Box 14">
            <a:extLst>
              <a:ext uri="{FF2B5EF4-FFF2-40B4-BE49-F238E27FC236}">
                <a16:creationId xmlns:a16="http://schemas.microsoft.com/office/drawing/2014/main" id="{B3BF3E98-96C1-4043-FC7F-0FF5AB4F7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6149" name="AutoShape 17">
            <a:hlinkClick r:id="rId3" action="ppaction://hlinksldjump"/>
            <a:extLst>
              <a:ext uri="{FF2B5EF4-FFF2-40B4-BE49-F238E27FC236}">
                <a16:creationId xmlns:a16="http://schemas.microsoft.com/office/drawing/2014/main" id="{46CD9CA1-F1FA-F0B5-EEB1-37E754D76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  <p:sp>
        <p:nvSpPr>
          <p:cNvPr id="6150" name="AutoShape 66">
            <a:extLst>
              <a:ext uri="{FF2B5EF4-FFF2-40B4-BE49-F238E27FC236}">
                <a16:creationId xmlns:a16="http://schemas.microsoft.com/office/drawing/2014/main" id="{A4AD57D3-CCF7-2E63-D2CE-23EF49CE37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34892" name="Text Box 76">
            <a:extLst>
              <a:ext uri="{FF2B5EF4-FFF2-40B4-BE49-F238E27FC236}">
                <a16:creationId xmlns:a16="http://schemas.microsoft.com/office/drawing/2014/main" id="{FECBF626-A062-1611-A8EA-1FAED0F93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844675"/>
            <a:ext cx="58070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敍事線索，是指</a:t>
            </a:r>
            <a:r>
              <a:rPr lang="zh-TW" altLang="en-US" sz="240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貫穿記敍內容的脈絡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34934" name="Text Box 118">
            <a:extLst>
              <a:ext uri="{FF2B5EF4-FFF2-40B4-BE49-F238E27FC236}">
                <a16:creationId xmlns:a16="http://schemas.microsoft.com/office/drawing/2014/main" id="{8DD59F80-ED53-FA22-AF3C-96C5F0BC5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636838"/>
            <a:ext cx="5868988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0"/>
              </a:rPr>
              <a:t>線索能使作品結構完整統一。一篇作品通常只有一條線索，但是有時為了加強表達，在一篇文章中可以使用多重線索。</a:t>
            </a:r>
          </a:p>
        </p:txBody>
      </p:sp>
      <p:grpSp>
        <p:nvGrpSpPr>
          <p:cNvPr id="34943" name="Group 127">
            <a:extLst>
              <a:ext uri="{FF2B5EF4-FFF2-40B4-BE49-F238E27FC236}">
                <a16:creationId xmlns:a16="http://schemas.microsoft.com/office/drawing/2014/main" id="{95935CE0-F6E4-0EE0-C5BA-3F780D0D559E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052513"/>
            <a:ext cx="1800225" cy="2089150"/>
            <a:chOff x="158" y="663"/>
            <a:chExt cx="1134" cy="1497"/>
          </a:xfrm>
        </p:grpSpPr>
        <p:sp>
          <p:nvSpPr>
            <p:cNvPr id="6154" name="Rectangle 122">
              <a:extLst>
                <a:ext uri="{FF2B5EF4-FFF2-40B4-BE49-F238E27FC236}">
                  <a16:creationId xmlns:a16="http://schemas.microsoft.com/office/drawing/2014/main" id="{C0587B66-10A9-5BEE-6946-799FDAABF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663"/>
              <a:ext cx="1134" cy="318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grpSp>
          <p:nvGrpSpPr>
            <p:cNvPr id="6155" name="Group 126">
              <a:extLst>
                <a:ext uri="{FF2B5EF4-FFF2-40B4-BE49-F238E27FC236}">
                  <a16:creationId xmlns:a16="http://schemas.microsoft.com/office/drawing/2014/main" id="{B0594727-2DB4-A632-463E-4FAA82C5ED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" y="981"/>
              <a:ext cx="408" cy="1179"/>
              <a:chOff x="521" y="981"/>
              <a:chExt cx="408" cy="1179"/>
            </a:xfrm>
          </p:grpSpPr>
          <p:sp>
            <p:nvSpPr>
              <p:cNvPr id="6156" name="Line 124">
                <a:extLst>
                  <a:ext uri="{FF2B5EF4-FFF2-40B4-BE49-F238E27FC236}">
                    <a16:creationId xmlns:a16="http://schemas.microsoft.com/office/drawing/2014/main" id="{C525F276-5830-EA91-D5A6-A41F59360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1" y="981"/>
                <a:ext cx="0" cy="11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7" name="Line 125">
                <a:extLst>
                  <a:ext uri="{FF2B5EF4-FFF2-40B4-BE49-F238E27FC236}">
                    <a16:creationId xmlns:a16="http://schemas.microsoft.com/office/drawing/2014/main" id="{FC435B14-1EAE-B0EB-A135-5DBAF3D5A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2160"/>
                <a:ext cx="408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B96AEC13-CDB9-0447-8623-B2D424CD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633538"/>
            <a:ext cx="342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/>
              <a:t>以</a:t>
            </a:r>
            <a:r>
              <a:rPr lang="zh-TW" altLang="en-US" sz="2400">
                <a:solidFill>
                  <a:srgbClr val="FF0000"/>
                </a:solidFill>
              </a:rPr>
              <a:t>人物</a:t>
            </a:r>
            <a:r>
              <a:rPr lang="zh-TW" altLang="en-US" sz="2400"/>
              <a:t>為線索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F1934CA-F368-D26A-FD6B-2D8D6772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90805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記敍線索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C3979F4A-C6C0-753A-EA0A-AA04E446A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C178D070-78F1-21E0-4A57-3A30CA460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57367" name="Text Box 23">
            <a:extLst>
              <a:ext uri="{FF2B5EF4-FFF2-40B4-BE49-F238E27FC236}">
                <a16:creationId xmlns:a16="http://schemas.microsoft.com/office/drawing/2014/main" id="{D94F1D64-845C-0B3A-D018-756810AEA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924175"/>
            <a:ext cx="360045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zh-CN"/>
          </a:p>
        </p:txBody>
      </p:sp>
      <p:sp>
        <p:nvSpPr>
          <p:cNvPr id="8199" name="AutoShape 24">
            <a:extLst>
              <a:ext uri="{FF2B5EF4-FFF2-40B4-BE49-F238E27FC236}">
                <a16:creationId xmlns:a16="http://schemas.microsoft.com/office/drawing/2014/main" id="{3E90BA1C-7DE6-2ADD-202C-ACC7BC6661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8200" name="AutoShape 25">
            <a:extLst>
              <a:ext uri="{FF2B5EF4-FFF2-40B4-BE49-F238E27FC236}">
                <a16:creationId xmlns:a16="http://schemas.microsoft.com/office/drawing/2014/main" id="{15877D5F-8C6C-5466-9ADB-5E8DA0359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2886075"/>
            <a:ext cx="8128000" cy="847725"/>
          </a:xfrm>
          <a:prstGeom prst="flowChartAlternateProcess">
            <a:avLst/>
          </a:prstGeom>
          <a:noFill/>
          <a:ln>
            <a:noFill/>
          </a:ln>
          <a:effectLst>
            <a:prstShdw prst="shdw17" dist="17961" dir="2700000">
              <a:srgbClr val="3D7A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tx2"/>
                </a:solidFill>
                <a:latin typeface="新細明體" panose="02020500000000000000" pitchFamily="18" charset="-120"/>
              </a:rPr>
              <a:t>1. </a:t>
            </a:r>
            <a:r>
              <a:rPr lang="zh-TW" altLang="en-US" sz="2400">
                <a:solidFill>
                  <a:schemeClr val="tx2"/>
                </a:solidFill>
                <a:latin typeface="新細明體" panose="02020500000000000000" pitchFamily="18" charset="-120"/>
              </a:rPr>
              <a:t>以人物的見聞為線索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chemeClr val="tx2"/>
                </a:solidFill>
                <a:latin typeface="標楷體" pitchFamily="65" charset="-128"/>
                <a:ea typeface="標楷體" pitchFamily="65" charset="-128"/>
              </a:rPr>
              <a:t>   </a:t>
            </a:r>
            <a:r>
              <a:rPr lang="zh-TW" altLang="en-US" sz="2200">
                <a:solidFill>
                  <a:schemeClr val="tx2"/>
                </a:solidFill>
                <a:latin typeface="標楷體" pitchFamily="65" charset="-128"/>
                <a:ea typeface="標楷體" pitchFamily="65" charset="-128"/>
              </a:rPr>
              <a:t>人物的見聞，指人物在事情的發展過程中的所見所聞。</a:t>
            </a:r>
          </a:p>
        </p:txBody>
      </p:sp>
      <p:sp>
        <p:nvSpPr>
          <p:cNvPr id="57370" name="AutoShape 26">
            <a:extLst>
              <a:ext uri="{FF2B5EF4-FFF2-40B4-BE49-F238E27FC236}">
                <a16:creationId xmlns:a16="http://schemas.microsoft.com/office/drawing/2014/main" id="{DDE2150B-D84C-6FB2-A096-98FB6869C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3773488"/>
            <a:ext cx="8054975" cy="847725"/>
          </a:xfrm>
          <a:prstGeom prst="flowChartAlternateProcess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altLang="zh-TW" sz="240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 </a:t>
            </a:r>
            <a:r>
              <a:rPr lang="zh-TW" altLang="en-US" sz="240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以人物的特點為線索</a:t>
            </a:r>
          </a:p>
          <a:p>
            <a:pPr eaLnBrk="1" hangingPunct="1">
              <a:defRPr/>
            </a:pPr>
            <a:r>
              <a:rPr lang="zh-TW" altLang="en-US" sz="22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2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人物的特徵，主要是指人物的性格特點。</a:t>
            </a:r>
          </a:p>
        </p:txBody>
      </p:sp>
      <p:sp>
        <p:nvSpPr>
          <p:cNvPr id="8202" name="Rectangle 29">
            <a:extLst>
              <a:ext uri="{FF2B5EF4-FFF2-40B4-BE49-F238E27FC236}">
                <a16:creationId xmlns:a16="http://schemas.microsoft.com/office/drawing/2014/main" id="{66C2F558-9180-13D1-9181-6A77A2E47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777557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ea typeface="標楷體" pitchFamily="65" charset="-128"/>
              </a:rPr>
              <a:t>　　</a:t>
            </a:r>
            <a:r>
              <a:rPr lang="zh-TW" altLang="en-US" sz="2300">
                <a:ea typeface="標楷體" pitchFamily="65" charset="-128"/>
              </a:rPr>
              <a:t>以人物為線索，即以</a:t>
            </a:r>
            <a:r>
              <a:rPr lang="zh-TW" altLang="en-US" sz="2300">
                <a:solidFill>
                  <a:srgbClr val="FF6600"/>
                </a:solidFill>
                <a:ea typeface="標楷體" pitchFamily="65" charset="-128"/>
              </a:rPr>
              <a:t>人物的見聞</a:t>
            </a:r>
            <a:r>
              <a:rPr lang="zh-TW" altLang="en-US" sz="2300">
                <a:ea typeface="標楷體" pitchFamily="65" charset="-128"/>
              </a:rPr>
              <a:t>或</a:t>
            </a:r>
            <a:r>
              <a:rPr lang="zh-TW" altLang="en-US" sz="2300">
                <a:solidFill>
                  <a:srgbClr val="FF6600"/>
                </a:solidFill>
                <a:ea typeface="標楷體" pitchFamily="65" charset="-128"/>
              </a:rPr>
              <a:t>人物的特徵</a:t>
            </a:r>
            <a:r>
              <a:rPr lang="zh-TW" altLang="en-US" sz="2300">
                <a:ea typeface="標楷體" pitchFamily="65" charset="-128"/>
              </a:rPr>
              <a:t>作為線索，</a:t>
            </a:r>
            <a:br>
              <a:rPr lang="zh-TW" altLang="en-US" sz="2300">
                <a:ea typeface="標楷體" pitchFamily="65" charset="-128"/>
              </a:rPr>
            </a:br>
            <a:r>
              <a:rPr lang="zh-TW" altLang="en-US" sz="2300">
                <a:ea typeface="標楷體" pitchFamily="65" charset="-128"/>
              </a:rPr>
              <a:t>連接不同的內容</a:t>
            </a:r>
            <a:r>
              <a:rPr lang="zh-TW" altLang="en-US" sz="2300"/>
              <a:t>。</a:t>
            </a:r>
          </a:p>
        </p:txBody>
      </p:sp>
      <p:sp>
        <p:nvSpPr>
          <p:cNvPr id="8203" name="AutoShape 30">
            <a:hlinkClick r:id="rId3" action="ppaction://hlinksldjump"/>
            <a:extLst>
              <a:ext uri="{FF2B5EF4-FFF2-40B4-BE49-F238E27FC236}">
                <a16:creationId xmlns:a16="http://schemas.microsoft.com/office/drawing/2014/main" id="{C132EC0B-70D2-4787-9299-2CCF2DD36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9AB3637E-1F43-84AD-5A4D-CBBD78B0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31938"/>
            <a:ext cx="342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/>
              <a:t>以</a:t>
            </a:r>
            <a:r>
              <a:rPr lang="zh-TW" altLang="en-US" sz="2400">
                <a:solidFill>
                  <a:srgbClr val="FF0000"/>
                </a:solidFill>
              </a:rPr>
              <a:t>物品</a:t>
            </a:r>
            <a:r>
              <a:rPr lang="zh-TW" altLang="en-US" sz="2400"/>
              <a:t>為線索</a:t>
            </a: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BD2C2A87-4B97-B451-46B4-3B208D9AF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C255E6E3-9974-55C4-1A2D-DDFC633C1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55338" name="Text Box 42">
            <a:extLst>
              <a:ext uri="{FF2B5EF4-FFF2-40B4-BE49-F238E27FC236}">
                <a16:creationId xmlns:a16="http://schemas.microsoft.com/office/drawing/2014/main" id="{E543E1C7-4E57-52C9-285B-E6EE47D1C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229225"/>
            <a:ext cx="6516687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zh-CN">
              <a:ea typeface="新細明體" panose="02020500000000000000" pitchFamily="18" charset="-120"/>
            </a:endParaRPr>
          </a:p>
        </p:txBody>
      </p:sp>
      <p:sp>
        <p:nvSpPr>
          <p:cNvPr id="10246" name="AutoShape 52">
            <a:extLst>
              <a:ext uri="{FF2B5EF4-FFF2-40B4-BE49-F238E27FC236}">
                <a16:creationId xmlns:a16="http://schemas.microsoft.com/office/drawing/2014/main" id="{F468382F-021D-EC40-BEAD-A38DEA825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3068638"/>
            <a:ext cx="7573963" cy="1144587"/>
          </a:xfrm>
          <a:prstGeom prst="flowChartAlternateProcess">
            <a:avLst/>
          </a:prstGeom>
          <a:noFill/>
          <a:ln>
            <a:noFill/>
          </a:ln>
          <a:effectLst>
            <a:prstShdw prst="shdw17" dist="17961" dir="2700000">
              <a:srgbClr val="3D7A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0"/>
              <a:t>1.</a:t>
            </a:r>
            <a:r>
              <a:rPr lang="en-US" altLang="zh-TW" sz="2400"/>
              <a:t> </a:t>
            </a:r>
            <a:r>
              <a:rPr lang="zh-TW" altLang="en-US" sz="2400"/>
              <a:t>以物品為陪襯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標楷體" pitchFamily="65" charset="-128"/>
                <a:ea typeface="標楷體" pitchFamily="65" charset="-128"/>
              </a:rPr>
              <a:t>       </a:t>
            </a:r>
            <a:r>
              <a:rPr lang="zh-TW" altLang="en-US" sz="2000">
                <a:latin typeface="標楷體" pitchFamily="65" charset="-128"/>
                <a:ea typeface="標楷體" pitchFamily="65" charset="-128"/>
              </a:rPr>
              <a:t>在敍述的過程中，同一事物在不同的階段出現，用以</a:t>
            </a:r>
            <a:r>
              <a:rPr lang="zh-TW" altLang="en-US" sz="2000">
                <a:solidFill>
                  <a:srgbClr val="FF6600"/>
                </a:solidFill>
                <a:latin typeface="標楷體" pitchFamily="65" charset="-128"/>
                <a:ea typeface="標楷體" pitchFamily="65" charset="-128"/>
              </a:rPr>
              <a:t>輔助敍述</a:t>
            </a:r>
            <a:r>
              <a:rPr lang="zh-TW" altLang="en-US" sz="2000">
                <a:latin typeface="標楷體" pitchFamily="65" charset="-128"/>
                <a:ea typeface="標楷體" pitchFamily="65" charset="-128"/>
              </a:rPr>
              <a:t>、</a:t>
            </a:r>
            <a:r>
              <a:rPr lang="zh-TW" altLang="en-US" sz="2000">
                <a:solidFill>
                  <a:srgbClr val="FF6600"/>
                </a:solidFill>
                <a:latin typeface="標楷體" pitchFamily="65" charset="-128"/>
                <a:ea typeface="標楷體" pitchFamily="65" charset="-128"/>
              </a:rPr>
              <a:t>襯托氣氛</a:t>
            </a:r>
            <a:r>
              <a:rPr lang="zh-TW" altLang="en-US" sz="2000">
                <a:latin typeface="標楷體" pitchFamily="65" charset="-128"/>
                <a:ea typeface="標楷體" pitchFamily="65" charset="-128"/>
              </a:rPr>
              <a:t>或</a:t>
            </a:r>
            <a:r>
              <a:rPr lang="zh-TW" altLang="en-US" sz="2000">
                <a:solidFill>
                  <a:srgbClr val="FF6600"/>
                </a:solidFill>
                <a:latin typeface="標楷體" pitchFamily="65" charset="-128"/>
                <a:ea typeface="標楷體" pitchFamily="65" charset="-128"/>
              </a:rPr>
              <a:t>交代環境</a:t>
            </a:r>
            <a:r>
              <a:rPr lang="zh-TW" altLang="en-US" sz="2000">
                <a:latin typeface="標楷體" pitchFamily="65" charset="-128"/>
                <a:ea typeface="標楷體" pitchFamily="65" charset="-128"/>
              </a:rPr>
              <a:t>等。</a:t>
            </a:r>
          </a:p>
        </p:txBody>
      </p:sp>
      <p:sp>
        <p:nvSpPr>
          <p:cNvPr id="55349" name="AutoShape 53">
            <a:extLst>
              <a:ext uri="{FF2B5EF4-FFF2-40B4-BE49-F238E27FC236}">
                <a16:creationId xmlns:a16="http://schemas.microsoft.com/office/drawing/2014/main" id="{A015CD64-D1F8-EE65-8F2D-69E58F768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4268788"/>
            <a:ext cx="7724775" cy="1192212"/>
          </a:xfrm>
          <a:prstGeom prst="flowChartAlternateProcess">
            <a:avLst/>
          </a:prstGeom>
          <a:noFill/>
          <a:ln>
            <a:noFill/>
          </a:ln>
          <a:effectLst>
            <a:prstShdw prst="shdw17" dist="17961" dir="2700000">
              <a:srgbClr val="66CCFF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2.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以物品為中心</a:t>
            </a:r>
          </a:p>
          <a:p>
            <a:pPr marL="355600" indent="-177800"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　　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在敍述的過程中，同一事物在不同的階段出現，該物品一般具有</a:t>
            </a:r>
            <a:r>
              <a:rPr lang="zh-TW" altLang="en-US" sz="20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深刻的意義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，用以</a:t>
            </a:r>
            <a:r>
              <a:rPr lang="zh-TW" altLang="en-US" sz="20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點明文章主題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0248" name="Text Box 56">
            <a:extLst>
              <a:ext uri="{FF2B5EF4-FFF2-40B4-BE49-F238E27FC236}">
                <a16:creationId xmlns:a16="http://schemas.microsoft.com/office/drawing/2014/main" id="{B49369AA-702D-893F-9B0B-32CE157FB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62175"/>
            <a:ext cx="7920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ea typeface="標楷體" pitchFamily="65" charset="-128"/>
              </a:rPr>
              <a:t>       </a:t>
            </a:r>
            <a:r>
              <a:rPr lang="zh-TW" altLang="en-US" sz="2200">
                <a:ea typeface="標楷體" pitchFamily="65" charset="-128"/>
              </a:rPr>
              <a:t>以物品為線索，即以某一物品作為</a:t>
            </a:r>
            <a:r>
              <a:rPr lang="zh-TW" altLang="en-US" sz="2200">
                <a:solidFill>
                  <a:srgbClr val="FF6600"/>
                </a:solidFill>
                <a:ea typeface="標楷體" pitchFamily="65" charset="-128"/>
              </a:rPr>
              <a:t>敍述內容的陪襯</a:t>
            </a:r>
            <a:r>
              <a:rPr lang="zh-TW" altLang="en-US" sz="2200">
                <a:ea typeface="標楷體" pitchFamily="65" charset="-128"/>
              </a:rPr>
              <a:t>或</a:t>
            </a:r>
            <a:r>
              <a:rPr lang="zh-TW" altLang="en-US" sz="2200">
                <a:solidFill>
                  <a:srgbClr val="FF6600"/>
                </a:solidFill>
                <a:ea typeface="標楷體" pitchFamily="65" charset="-128"/>
              </a:rPr>
              <a:t>全文的中心</a:t>
            </a:r>
            <a:r>
              <a:rPr lang="zh-TW" altLang="en-US" sz="2200">
                <a:ea typeface="標楷體" pitchFamily="65" charset="-128"/>
              </a:rPr>
              <a:t>，在文中反覆出現，以連接各部分的內容</a:t>
            </a:r>
          </a:p>
        </p:txBody>
      </p:sp>
      <p:sp>
        <p:nvSpPr>
          <p:cNvPr id="10249" name="Rectangle 57">
            <a:extLst>
              <a:ext uri="{FF2B5EF4-FFF2-40B4-BE49-F238E27FC236}">
                <a16:creationId xmlns:a16="http://schemas.microsoft.com/office/drawing/2014/main" id="{E3C82CFB-AC72-69F8-D70A-B4C7147A1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90805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記敍線索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10250" name="AutoShape 58">
            <a:hlinkClick r:id="rId3" action="ppaction://hlinksldjump"/>
            <a:extLst>
              <a:ext uri="{FF2B5EF4-FFF2-40B4-BE49-F238E27FC236}">
                <a16:creationId xmlns:a16="http://schemas.microsoft.com/office/drawing/2014/main" id="{D55BD8E2-9F92-B505-B437-03DB7E248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>
            <a:extLst>
              <a:ext uri="{FF2B5EF4-FFF2-40B4-BE49-F238E27FC236}">
                <a16:creationId xmlns:a16="http://schemas.microsoft.com/office/drawing/2014/main" id="{EAF05127-D44B-BBEF-1B75-74467449F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3147BD09-505B-473B-1AFE-B4AC4105D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2292" name="Text Box 10">
            <a:extLst>
              <a:ext uri="{FF2B5EF4-FFF2-40B4-BE49-F238E27FC236}">
                <a16:creationId xmlns:a16="http://schemas.microsoft.com/office/drawing/2014/main" id="{77BF80ED-E057-E645-A4A3-C83CC1A00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76313"/>
            <a:ext cx="6624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課堂活動</a:t>
            </a:r>
          </a:p>
        </p:txBody>
      </p:sp>
      <p:sp>
        <p:nvSpPr>
          <p:cNvPr id="12293" name="Text Box 11">
            <a:extLst>
              <a:ext uri="{FF2B5EF4-FFF2-40B4-BE49-F238E27FC236}">
                <a16:creationId xmlns:a16="http://schemas.microsoft.com/office/drawing/2014/main" id="{AA0D9D36-F11F-D7E3-B5D3-ABFD81F2B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0"/>
              <a:t>試發揮想像，以圖片中的物品作為線索，寫作一些片段</a:t>
            </a:r>
            <a:r>
              <a:rPr lang="zh-TW" altLang="en-US" sz="1800" b="0"/>
              <a:t>。</a:t>
            </a:r>
          </a:p>
        </p:txBody>
      </p:sp>
      <p:sp>
        <p:nvSpPr>
          <p:cNvPr id="70670" name="AutoShape 14">
            <a:extLst>
              <a:ext uri="{FF2B5EF4-FFF2-40B4-BE49-F238E27FC236}">
                <a16:creationId xmlns:a16="http://schemas.microsoft.com/office/drawing/2014/main" id="{6D396B3C-A8DE-1784-190E-8720F9F60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989138"/>
            <a:ext cx="3816350" cy="1582737"/>
          </a:xfrm>
          <a:prstGeom prst="wedgeEllipseCallout">
            <a:avLst>
              <a:gd name="adj1" fmla="val -63602"/>
              <a:gd name="adj2" fmla="val 20810"/>
            </a:avLst>
          </a:prstGeom>
          <a:solidFill>
            <a:schemeClr val="accent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新細明體" panose="02020500000000000000" pitchFamily="18" charset="-120"/>
              </a:rPr>
              <a:t>你在月台上，有沒有發過難忘的經歷</a:t>
            </a:r>
            <a:r>
              <a:rPr lang="en-US" altLang="zh-TW" sz="1800">
                <a:latin typeface="新細明體" panose="02020500000000000000" pitchFamily="18" charset="-120"/>
              </a:rPr>
              <a:t>?</a:t>
            </a:r>
          </a:p>
        </p:txBody>
      </p:sp>
      <p:sp>
        <p:nvSpPr>
          <p:cNvPr id="70671" name="AutoShape 15">
            <a:extLst>
              <a:ext uri="{FF2B5EF4-FFF2-40B4-BE49-F238E27FC236}">
                <a16:creationId xmlns:a16="http://schemas.microsoft.com/office/drawing/2014/main" id="{25B6A0C1-5AAF-806A-00D0-213881956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941888"/>
            <a:ext cx="3816350" cy="1655762"/>
          </a:xfrm>
          <a:prstGeom prst="wedgeEllipseCallout">
            <a:avLst>
              <a:gd name="adj1" fmla="val 63852"/>
              <a:gd name="adj2" fmla="val -2444"/>
            </a:avLst>
          </a:prstGeom>
          <a:solidFill>
            <a:schemeClr val="accent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逃生出口，會令你想起什麼？</a:t>
            </a:r>
          </a:p>
        </p:txBody>
      </p:sp>
      <p:sp>
        <p:nvSpPr>
          <p:cNvPr id="12296" name="Oval 16">
            <a:extLst>
              <a:ext uri="{FF2B5EF4-FFF2-40B4-BE49-F238E27FC236}">
                <a16:creationId xmlns:a16="http://schemas.microsoft.com/office/drawing/2014/main" id="{CF140F87-600B-C203-58FE-40128A304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431800" cy="431800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MS PMincho" panose="02020600040205080304" pitchFamily="18" charset="-128"/>
              </a:rPr>
              <a:t>1</a:t>
            </a:r>
          </a:p>
        </p:txBody>
      </p:sp>
      <p:sp>
        <p:nvSpPr>
          <p:cNvPr id="12297" name="Oval 17">
            <a:extLst>
              <a:ext uri="{FF2B5EF4-FFF2-40B4-BE49-F238E27FC236}">
                <a16:creationId xmlns:a16="http://schemas.microsoft.com/office/drawing/2014/main" id="{F3F9B2DE-9E2E-93E3-F05D-662B73EC2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717925"/>
            <a:ext cx="431800" cy="431800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MS PMincho" panose="02020600040205080304" pitchFamily="18" charset="-128"/>
              </a:rPr>
              <a:t>2</a:t>
            </a:r>
          </a:p>
        </p:txBody>
      </p:sp>
      <p:pic>
        <p:nvPicPr>
          <p:cNvPr id="12298" name="Picture 18">
            <a:extLst>
              <a:ext uri="{FF2B5EF4-FFF2-40B4-BE49-F238E27FC236}">
                <a16:creationId xmlns:a16="http://schemas.microsoft.com/office/drawing/2014/main" id="{7208CB60-CCBB-1030-E27E-6AE473F5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21066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9">
            <a:extLst>
              <a:ext uri="{FF2B5EF4-FFF2-40B4-BE49-F238E27FC236}">
                <a16:creationId xmlns:a16="http://schemas.microsoft.com/office/drawing/2014/main" id="{84609825-A8D5-3921-C2AE-9A7206C8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16338"/>
            <a:ext cx="324008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0" grpId="0" animBg="1"/>
      <p:bldP spid="706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FCE13218-5370-7207-956A-45A614D4B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06BF49B6-62F3-F12F-A0B2-F088F788A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3316" name="Oval 16">
            <a:extLst>
              <a:ext uri="{FF2B5EF4-FFF2-40B4-BE49-F238E27FC236}">
                <a16:creationId xmlns:a16="http://schemas.microsoft.com/office/drawing/2014/main" id="{563705B8-9ACC-32C5-06C6-ED440F62A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68413"/>
            <a:ext cx="431800" cy="431800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MS PMincho" panose="02020600040205080304" pitchFamily="18" charset="-128"/>
              </a:rPr>
              <a:t>3</a:t>
            </a:r>
          </a:p>
        </p:txBody>
      </p:sp>
      <p:sp>
        <p:nvSpPr>
          <p:cNvPr id="13317" name="Oval 17">
            <a:extLst>
              <a:ext uri="{FF2B5EF4-FFF2-40B4-BE49-F238E27FC236}">
                <a16:creationId xmlns:a16="http://schemas.microsoft.com/office/drawing/2014/main" id="{D721B12B-E622-79A4-DB03-ADC5F06DD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357563"/>
            <a:ext cx="431800" cy="431800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MS PMincho" panose="02020600040205080304" pitchFamily="18" charset="-128"/>
              </a:rPr>
              <a:t>5</a:t>
            </a:r>
          </a:p>
        </p:txBody>
      </p:sp>
      <p:sp>
        <p:nvSpPr>
          <p:cNvPr id="13318" name="Oval 18">
            <a:extLst>
              <a:ext uri="{FF2B5EF4-FFF2-40B4-BE49-F238E27FC236}">
                <a16:creationId xmlns:a16="http://schemas.microsoft.com/office/drawing/2014/main" id="{5EDABE9D-9277-9BD5-7B9F-C0FB88E73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908050"/>
            <a:ext cx="431800" cy="431800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MS PMincho" panose="02020600040205080304" pitchFamily="18" charset="-128"/>
              </a:rPr>
              <a:t>4</a:t>
            </a:r>
          </a:p>
        </p:txBody>
      </p:sp>
      <p:pic>
        <p:nvPicPr>
          <p:cNvPr id="13319" name="Picture 19">
            <a:extLst>
              <a:ext uri="{FF2B5EF4-FFF2-40B4-BE49-F238E27FC236}">
                <a16:creationId xmlns:a16="http://schemas.microsoft.com/office/drawing/2014/main" id="{307002DC-8508-F1DD-6EEB-FCFB18E00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28416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0">
            <a:extLst>
              <a:ext uri="{FF2B5EF4-FFF2-40B4-BE49-F238E27FC236}">
                <a16:creationId xmlns:a16="http://schemas.microsoft.com/office/drawing/2014/main" id="{2A010B5F-557A-65E6-4E88-C806B1382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209675"/>
            <a:ext cx="36353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1">
            <a:extLst>
              <a:ext uri="{FF2B5EF4-FFF2-40B4-BE49-F238E27FC236}">
                <a16:creationId xmlns:a16="http://schemas.microsoft.com/office/drawing/2014/main" id="{5C975F43-FF82-3CDA-4261-FB27EE825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644900"/>
            <a:ext cx="360045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4">
            <a:extLst>
              <a:ext uri="{FF2B5EF4-FFF2-40B4-BE49-F238E27FC236}">
                <a16:creationId xmlns:a16="http://schemas.microsoft.com/office/drawing/2014/main" id="{E330BF36-CEB5-7F6E-601A-FA829A004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92375"/>
            <a:ext cx="7920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ea typeface="標楷體" pitchFamily="65" charset="-128"/>
              </a:rPr>
              <a:t>       </a:t>
            </a:r>
            <a:r>
              <a:rPr lang="zh-TW" altLang="en-US" sz="2200">
                <a:ea typeface="標楷體" pitchFamily="65" charset="-128"/>
              </a:rPr>
              <a:t>以時空為線索，即以</a:t>
            </a:r>
            <a:r>
              <a:rPr lang="zh-TW" altLang="en-US" sz="2200">
                <a:solidFill>
                  <a:srgbClr val="FF6600"/>
                </a:solidFill>
                <a:ea typeface="標楷體" pitchFamily="65" charset="-128"/>
              </a:rPr>
              <a:t>時間的推移</a:t>
            </a:r>
            <a:r>
              <a:rPr lang="zh-TW" altLang="en-US" sz="2200">
                <a:ea typeface="標楷體" pitchFamily="65" charset="-128"/>
              </a:rPr>
              <a:t>或</a:t>
            </a:r>
            <a:r>
              <a:rPr lang="zh-TW" altLang="en-US" sz="2200">
                <a:solidFill>
                  <a:srgbClr val="FF6600"/>
                </a:solidFill>
                <a:ea typeface="標楷體" pitchFamily="65" charset="-128"/>
              </a:rPr>
              <a:t>空間的轉換</a:t>
            </a:r>
            <a:r>
              <a:rPr lang="zh-TW" altLang="en-US" sz="2200">
                <a:ea typeface="標楷體" pitchFamily="65" charset="-128"/>
              </a:rPr>
              <a:t>作為線索來貫穿各部分的內容</a:t>
            </a:r>
            <a:r>
              <a:rPr lang="zh-TW" altLang="en-US" sz="1800"/>
              <a:t>。</a:t>
            </a:r>
          </a:p>
        </p:txBody>
      </p:sp>
      <p:sp>
        <p:nvSpPr>
          <p:cNvPr id="14339" name="Text Box 17">
            <a:extLst>
              <a:ext uri="{FF2B5EF4-FFF2-40B4-BE49-F238E27FC236}">
                <a16:creationId xmlns:a16="http://schemas.microsoft.com/office/drawing/2014/main" id="{03414402-BFED-4289-CC87-7FB8984D6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4340" name="Text Box 18">
            <a:extLst>
              <a:ext uri="{FF2B5EF4-FFF2-40B4-BE49-F238E27FC236}">
                <a16:creationId xmlns:a16="http://schemas.microsoft.com/office/drawing/2014/main" id="{F6ED8835-DAA4-3885-81F1-9D69CA06E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4341" name="Text Box 27">
            <a:extLst>
              <a:ext uri="{FF2B5EF4-FFF2-40B4-BE49-F238E27FC236}">
                <a16:creationId xmlns:a16="http://schemas.microsoft.com/office/drawing/2014/main" id="{DA26F890-9D7F-D820-99AD-13B5C8F5C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766888"/>
            <a:ext cx="3424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/>
              <a:t>以</a:t>
            </a:r>
            <a:r>
              <a:rPr lang="zh-TW" altLang="en-US" sz="2800">
                <a:solidFill>
                  <a:srgbClr val="FF0000"/>
                </a:solidFill>
              </a:rPr>
              <a:t>時空</a:t>
            </a:r>
            <a:r>
              <a:rPr lang="zh-TW" altLang="en-US" sz="2800"/>
              <a:t>為線索</a:t>
            </a:r>
            <a:endParaRPr lang="zh-TW" altLang="en-US" sz="2400"/>
          </a:p>
        </p:txBody>
      </p:sp>
      <p:sp>
        <p:nvSpPr>
          <p:cNvPr id="49180" name="Text Box 28">
            <a:extLst>
              <a:ext uri="{FF2B5EF4-FFF2-40B4-BE49-F238E27FC236}">
                <a16:creationId xmlns:a16="http://schemas.microsoft.com/office/drawing/2014/main" id="{7E4B6CC5-890E-367E-BDF5-C8C1D8118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38" y="1857375"/>
            <a:ext cx="4608512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>
                <a:solidFill>
                  <a:srgbClr val="FF0000"/>
                </a:solidFill>
                <a:ea typeface="新細明體" panose="02020500000000000000" pitchFamily="18" charset="-120"/>
              </a:rPr>
              <a:t>（常用於敍述參觀、遊覽等內容的記敍文）</a:t>
            </a:r>
          </a:p>
        </p:txBody>
      </p:sp>
      <p:sp>
        <p:nvSpPr>
          <p:cNvPr id="49196" name="Text Box 44">
            <a:extLst>
              <a:ext uri="{FF2B5EF4-FFF2-40B4-BE49-F238E27FC236}">
                <a16:creationId xmlns:a16="http://schemas.microsoft.com/office/drawing/2014/main" id="{129A0AC3-DF17-E44F-2263-9A8EE5D9E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16338"/>
            <a:ext cx="3600450" cy="2136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kumimoji="0" lang="zh-TW" altLang="en-US" sz="2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以時間的推移為線索時，要將事情發展過程中比較明顯的時間寫出來，並加以敍述在這個時間段內所發生的事情。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kumimoji="0" lang="zh-TW" altLang="en-US">
              <a:ea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  <a:defRPr/>
            </a:pPr>
            <a:endParaRPr kumimoji="0" lang="en-US" altLang="zh-TW">
              <a:ea typeface="新細明體" panose="02020500000000000000" pitchFamily="18" charset="-120"/>
            </a:endParaRPr>
          </a:p>
        </p:txBody>
      </p:sp>
      <p:sp>
        <p:nvSpPr>
          <p:cNvPr id="49202" name="Text Box 50">
            <a:extLst>
              <a:ext uri="{FF2B5EF4-FFF2-40B4-BE49-F238E27FC236}">
                <a16:creationId xmlns:a16="http://schemas.microsoft.com/office/drawing/2014/main" id="{E52DC8C2-5F88-07F5-4513-C9EBA1B1C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716338"/>
            <a:ext cx="3671888" cy="1724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kumimoji="0"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使用空間的轉換作為線索時，需點明參觀的地點</a:t>
            </a:r>
            <a:r>
              <a:rPr kumimoji="0" lang="zh-CN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，以抵達該點為開端，</a:t>
            </a:r>
            <a:r>
              <a:rPr kumimoji="0"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然後再抓住在該點的所見所聞進行具體的描述。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kumimoji="0" lang="zh-TW" altLang="en-US" dirty="0">
                <a:ea typeface="新細明體" panose="02020500000000000000" pitchFamily="18" charset="-120"/>
              </a:rPr>
              <a:t>  </a:t>
            </a:r>
          </a:p>
        </p:txBody>
      </p:sp>
      <p:sp>
        <p:nvSpPr>
          <p:cNvPr id="14345" name="Text Box 66">
            <a:extLst>
              <a:ext uri="{FF2B5EF4-FFF2-40B4-BE49-F238E27FC236}">
                <a16:creationId xmlns:a16="http://schemas.microsoft.com/office/drawing/2014/main" id="{537D0165-DE23-A7F7-03BF-8D64C6188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924175"/>
            <a:ext cx="432117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grpSp>
        <p:nvGrpSpPr>
          <p:cNvPr id="49222" name="Group 70">
            <a:extLst>
              <a:ext uri="{FF2B5EF4-FFF2-40B4-BE49-F238E27FC236}">
                <a16:creationId xmlns:a16="http://schemas.microsoft.com/office/drawing/2014/main" id="{52538702-590A-5269-6687-B3065E4BCA2B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2493963"/>
            <a:ext cx="1366838" cy="1079500"/>
            <a:chOff x="1717" y="1095"/>
            <a:chExt cx="725" cy="611"/>
          </a:xfrm>
        </p:grpSpPr>
        <p:sp>
          <p:nvSpPr>
            <p:cNvPr id="14352" name="Rectangle 67">
              <a:extLst>
                <a:ext uri="{FF2B5EF4-FFF2-40B4-BE49-F238E27FC236}">
                  <a16:creationId xmlns:a16="http://schemas.microsoft.com/office/drawing/2014/main" id="{8382C3B9-9B59-23DE-01F5-B485E1145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1095"/>
              <a:ext cx="725" cy="227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14353" name="Line 69">
              <a:extLst>
                <a:ext uri="{FF2B5EF4-FFF2-40B4-BE49-F238E27FC236}">
                  <a16:creationId xmlns:a16="http://schemas.microsoft.com/office/drawing/2014/main" id="{5D0E092A-0E83-B030-82C2-C6015159BC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7" y="1344"/>
              <a:ext cx="317" cy="3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224" name="Group 72">
            <a:extLst>
              <a:ext uri="{FF2B5EF4-FFF2-40B4-BE49-F238E27FC236}">
                <a16:creationId xmlns:a16="http://schemas.microsoft.com/office/drawing/2014/main" id="{1587D5EF-A048-D54E-D76B-1184799F6008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2492375"/>
            <a:ext cx="1439862" cy="1152525"/>
            <a:chOff x="2608" y="1093"/>
            <a:chExt cx="725" cy="613"/>
          </a:xfrm>
        </p:grpSpPr>
        <p:sp>
          <p:nvSpPr>
            <p:cNvPr id="14350" name="Rectangle 68">
              <a:extLst>
                <a:ext uri="{FF2B5EF4-FFF2-40B4-BE49-F238E27FC236}">
                  <a16:creationId xmlns:a16="http://schemas.microsoft.com/office/drawing/2014/main" id="{3BE82A13-A7B3-26C9-586C-CEDDC472C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093"/>
              <a:ext cx="725" cy="227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14351" name="Line 71">
              <a:extLst>
                <a:ext uri="{FF2B5EF4-FFF2-40B4-BE49-F238E27FC236}">
                  <a16:creationId xmlns:a16="http://schemas.microsoft.com/office/drawing/2014/main" id="{CD49886A-37C3-15EA-D193-FDD27D1C0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71" y="1344"/>
              <a:ext cx="181" cy="3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48" name="Rectangle 73">
            <a:extLst>
              <a:ext uri="{FF2B5EF4-FFF2-40B4-BE49-F238E27FC236}">
                <a16:creationId xmlns:a16="http://schemas.microsoft.com/office/drawing/2014/main" id="{47E89394-2131-8A77-0B8E-7582A2DC4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1049338"/>
            <a:ext cx="2819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記敍線索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14349" name="AutoShape 75">
            <a:hlinkClick r:id="rId2" action="ppaction://hlinksldjump"/>
            <a:extLst>
              <a:ext uri="{FF2B5EF4-FFF2-40B4-BE49-F238E27FC236}">
                <a16:creationId xmlns:a16="http://schemas.microsoft.com/office/drawing/2014/main" id="{86B7FB04-04EA-A940-BB73-D201D131D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9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0" grpId="0"/>
      <p:bldP spid="492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9">
            <a:extLst>
              <a:ext uri="{FF2B5EF4-FFF2-40B4-BE49-F238E27FC236}">
                <a16:creationId xmlns:a16="http://schemas.microsoft.com/office/drawing/2014/main" id="{3D096F4C-4EA0-EC8F-ED69-9FAD6A221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420938"/>
            <a:ext cx="8137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ea typeface="標楷體" pitchFamily="65" charset="-128"/>
              </a:rPr>
              <a:t>       </a:t>
            </a:r>
            <a:r>
              <a:rPr lang="zh-TW" altLang="en-US" sz="2400">
                <a:ea typeface="標楷體" pitchFamily="65" charset="-128"/>
              </a:rPr>
              <a:t>以中心事件為線索，即以</a:t>
            </a:r>
            <a:r>
              <a:rPr lang="zh-TW" altLang="en-US" sz="2400">
                <a:solidFill>
                  <a:srgbClr val="FF6600"/>
                </a:solidFill>
                <a:ea typeface="標楷體" pitchFamily="65" charset="-128"/>
              </a:rPr>
              <a:t>中心事件的發展</a:t>
            </a:r>
            <a:r>
              <a:rPr lang="zh-TW" altLang="en-US" sz="2400">
                <a:ea typeface="標楷體" pitchFamily="65" charset="-128"/>
              </a:rPr>
              <a:t>為線索，以連接一系列的次要事件</a:t>
            </a:r>
            <a:r>
              <a:rPr lang="zh-TW" altLang="en-US" sz="2400"/>
              <a:t>。</a:t>
            </a:r>
          </a:p>
        </p:txBody>
      </p:sp>
      <p:sp>
        <p:nvSpPr>
          <p:cNvPr id="15363" name="Text Box 14">
            <a:extLst>
              <a:ext uri="{FF2B5EF4-FFF2-40B4-BE49-F238E27FC236}">
                <a16:creationId xmlns:a16="http://schemas.microsoft.com/office/drawing/2014/main" id="{3AABACA6-BC1A-4EA8-EBE8-CF3CBF9E3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44675"/>
            <a:ext cx="4059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/>
              <a:t> </a:t>
            </a:r>
            <a:r>
              <a:rPr lang="zh-TW" altLang="en-US" sz="2800"/>
              <a:t>以</a:t>
            </a:r>
            <a:r>
              <a:rPr lang="zh-TW" altLang="en-US" sz="2800">
                <a:solidFill>
                  <a:srgbClr val="FF0000"/>
                </a:solidFill>
              </a:rPr>
              <a:t>中心事件</a:t>
            </a:r>
            <a:r>
              <a:rPr lang="zh-TW" altLang="en-US" sz="2800"/>
              <a:t>為線索</a:t>
            </a:r>
            <a:endParaRPr lang="zh-TW" altLang="en-US" sz="2400"/>
          </a:p>
        </p:txBody>
      </p:sp>
      <p:sp>
        <p:nvSpPr>
          <p:cNvPr id="54290" name="Text Box 18">
            <a:extLst>
              <a:ext uri="{FF2B5EF4-FFF2-40B4-BE49-F238E27FC236}">
                <a16:creationId xmlns:a16="http://schemas.microsoft.com/office/drawing/2014/main" id="{2B7AA56D-AAC5-1FAA-B2AE-A2E51A7C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284538"/>
            <a:ext cx="5832475" cy="11144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kumimoji="0" lang="zh-TW" altLang="en-US" sz="2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敍述時需將中心事件的起因、經過、結果交代清楚，其中所涉及的情、景、物均需緊扣中心。</a:t>
            </a:r>
          </a:p>
          <a:p>
            <a:pPr eaLnBrk="1" hangingPunct="1">
              <a:spcBef>
                <a:spcPct val="50000"/>
              </a:spcBef>
              <a:defRPr/>
            </a:pPr>
            <a:endParaRPr kumimoji="0" lang="en-US" altLang="zh-TW">
              <a:ea typeface="新細明體" panose="02020500000000000000" pitchFamily="18" charset="-120"/>
            </a:endParaRPr>
          </a:p>
        </p:txBody>
      </p:sp>
      <p:sp>
        <p:nvSpPr>
          <p:cNvPr id="15365" name="Text Box 20">
            <a:extLst>
              <a:ext uri="{FF2B5EF4-FFF2-40B4-BE49-F238E27FC236}">
                <a16:creationId xmlns:a16="http://schemas.microsoft.com/office/drawing/2014/main" id="{5B0CD1A7-C9A5-85CD-65B4-3C750947A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05263"/>
            <a:ext cx="6075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/>
              <a:t> </a:t>
            </a:r>
            <a:r>
              <a:rPr lang="zh-TW" altLang="en-US" sz="2800"/>
              <a:t>以</a:t>
            </a:r>
            <a:r>
              <a:rPr lang="zh-TW" altLang="en-US" sz="2800">
                <a:solidFill>
                  <a:srgbClr val="FF0000"/>
                </a:solidFill>
              </a:rPr>
              <a:t>人物的思想感情</a:t>
            </a:r>
            <a:r>
              <a:rPr lang="zh-TW" altLang="en-US" sz="2800"/>
              <a:t>作為線索</a:t>
            </a:r>
            <a:endParaRPr lang="zh-TW" altLang="en-US" sz="2400"/>
          </a:p>
        </p:txBody>
      </p:sp>
      <p:sp>
        <p:nvSpPr>
          <p:cNvPr id="15366" name="Text Box 31">
            <a:extLst>
              <a:ext uri="{FF2B5EF4-FFF2-40B4-BE49-F238E27FC236}">
                <a16:creationId xmlns:a16="http://schemas.microsoft.com/office/drawing/2014/main" id="{B16B5781-024D-088D-3E8E-81B2FF771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初中課室作文（中三）</a:t>
            </a:r>
          </a:p>
        </p:txBody>
      </p:sp>
      <p:grpSp>
        <p:nvGrpSpPr>
          <p:cNvPr id="54308" name="Group 36">
            <a:extLst>
              <a:ext uri="{FF2B5EF4-FFF2-40B4-BE49-F238E27FC236}">
                <a16:creationId xmlns:a16="http://schemas.microsoft.com/office/drawing/2014/main" id="{1408A40D-E5C7-CE3F-C42B-612F9740ADF7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420938"/>
            <a:ext cx="2160588" cy="862012"/>
            <a:chOff x="2018" y="981"/>
            <a:chExt cx="953" cy="407"/>
          </a:xfrm>
        </p:grpSpPr>
        <p:sp>
          <p:nvSpPr>
            <p:cNvPr id="15372" name="Line 34">
              <a:extLst>
                <a:ext uri="{FF2B5EF4-FFF2-40B4-BE49-F238E27FC236}">
                  <a16:creationId xmlns:a16="http://schemas.microsoft.com/office/drawing/2014/main" id="{EC94CC00-3E19-636B-3CAA-4B90759626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44" y="1207"/>
              <a:ext cx="136" cy="18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3" name="Rectangle 35">
              <a:extLst>
                <a:ext uri="{FF2B5EF4-FFF2-40B4-BE49-F238E27FC236}">
                  <a16:creationId xmlns:a16="http://schemas.microsoft.com/office/drawing/2014/main" id="{7C29149D-86DD-4B58-0347-2BA76E119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981"/>
              <a:ext cx="953" cy="226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</p:grpSp>
      <p:sp>
        <p:nvSpPr>
          <p:cNvPr id="15368" name="Rectangle 38">
            <a:extLst>
              <a:ext uri="{FF2B5EF4-FFF2-40B4-BE49-F238E27FC236}">
                <a16:creationId xmlns:a16="http://schemas.microsoft.com/office/drawing/2014/main" id="{6B7FA1B9-9AC4-A94F-955D-F06373D34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25538"/>
            <a:ext cx="2819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記敍線索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15369" name="Text Box 40">
            <a:extLst>
              <a:ext uri="{FF2B5EF4-FFF2-40B4-BE49-F238E27FC236}">
                <a16:creationId xmlns:a16="http://schemas.microsoft.com/office/drawing/2014/main" id="{E07B9E3A-9D90-D445-D1E2-3AF712481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08500"/>
            <a:ext cx="8137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ea typeface="標楷體" pitchFamily="65" charset="-128"/>
              </a:rPr>
              <a:t>       </a:t>
            </a:r>
            <a:r>
              <a:rPr lang="zh-TW" altLang="en-US" sz="2400">
                <a:ea typeface="標楷體" pitchFamily="65" charset="-128"/>
              </a:rPr>
              <a:t>以人物的思想感情為線索，即以</a:t>
            </a:r>
            <a:r>
              <a:rPr lang="zh-TW" altLang="en-US" sz="2400">
                <a:solidFill>
                  <a:srgbClr val="FF6600"/>
                </a:solidFill>
                <a:ea typeface="標楷體" pitchFamily="65" charset="-128"/>
              </a:rPr>
              <a:t>人物對事或物的情感變化</a:t>
            </a:r>
            <a:r>
              <a:rPr lang="zh-TW" altLang="en-US" sz="2400">
                <a:ea typeface="標楷體" pitchFamily="65" charset="-128"/>
              </a:rPr>
              <a:t>為線索串連各部分內容</a:t>
            </a:r>
            <a:r>
              <a:rPr lang="zh-TW" altLang="en-US" sz="2400"/>
              <a:t>。</a:t>
            </a:r>
          </a:p>
        </p:txBody>
      </p:sp>
      <p:sp>
        <p:nvSpPr>
          <p:cNvPr id="15370" name="AutoShape 41">
            <a:hlinkClick r:id="rId2" action="ppaction://hlinksldjump"/>
            <a:extLst>
              <a:ext uri="{FF2B5EF4-FFF2-40B4-BE49-F238E27FC236}">
                <a16:creationId xmlns:a16="http://schemas.microsoft.com/office/drawing/2014/main" id="{446A414F-0F47-BF97-7E63-F42CBAF6D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  <p:sp>
        <p:nvSpPr>
          <p:cNvPr id="15371" name="Text Box 12">
            <a:extLst>
              <a:ext uri="{FF2B5EF4-FFF2-40B4-BE49-F238E27FC236}">
                <a16:creationId xmlns:a16="http://schemas.microsoft.com/office/drawing/2014/main" id="{C3432838-6A44-292F-F36F-1F7C5890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F5B73BD-FAF5-FDDB-B738-9467F6872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範文題目一：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  <a:ea typeface="標楷體" pitchFamily="65" charset="-128"/>
              </a:rPr>
              <a:t>記一次</a:t>
            </a:r>
            <a:r>
              <a:rPr lang="zh-CN" altLang="en-US" sz="2400">
                <a:latin typeface="Verdana" panose="020B0604030504040204" pitchFamily="34" charset="0"/>
                <a:ea typeface="標楷體" pitchFamily="65" charset="-128"/>
              </a:rPr>
              <a:t>有意義的旅行</a:t>
            </a:r>
            <a:endParaRPr lang="zh-TW" altLang="en-US" sz="2400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67587" name="Oval 3">
            <a:extLst>
              <a:ext uri="{FF2B5EF4-FFF2-40B4-BE49-F238E27FC236}">
                <a16:creationId xmlns:a16="http://schemas.microsoft.com/office/drawing/2014/main" id="{96A07BE7-72EE-BFBE-F10F-F8C8422A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938" y="2576513"/>
            <a:ext cx="1925637" cy="46513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7588" name="AutoShape 4">
            <a:extLst>
              <a:ext uri="{FF2B5EF4-FFF2-40B4-BE49-F238E27FC236}">
                <a16:creationId xmlns:a16="http://schemas.microsoft.com/office/drawing/2014/main" id="{79509615-E0EC-E089-B49A-BE283FB53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1369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D4735636-C77C-6E55-C285-9EDF2F9B2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3586163"/>
            <a:ext cx="3733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1.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找出關鍵字詞：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有意義的旅行</a:t>
            </a:r>
            <a:endParaRPr lang="zh-TW" altLang="en-US" sz="2400" b="0">
              <a:solidFill>
                <a:srgbClr val="FF0000"/>
              </a:solidFill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67590" name="AutoShape 6">
            <a:extLst>
              <a:ext uri="{FF2B5EF4-FFF2-40B4-BE49-F238E27FC236}">
                <a16:creationId xmlns:a16="http://schemas.microsoft.com/office/drawing/2014/main" id="{F6D0CC7E-AEA2-5AD8-1781-213BA32C0B8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94593" y="4434682"/>
            <a:ext cx="366713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D65CC1A4-232F-3085-5F30-322CFB5C7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7672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2.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根據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寫作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重點聯想具體</a:t>
            </a:r>
            <a:endParaRPr lang="zh-TW" altLang="zh-CN" sz="2400" b="0">
              <a:solidFill>
                <a:srgbClr val="FF0000"/>
              </a:solidFill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內容</a:t>
            </a:r>
          </a:p>
        </p:txBody>
      </p:sp>
      <p:sp>
        <p:nvSpPr>
          <p:cNvPr id="67592" name="AutoShape 8">
            <a:extLst>
              <a:ext uri="{FF2B5EF4-FFF2-40B4-BE49-F238E27FC236}">
                <a16:creationId xmlns:a16="http://schemas.microsoft.com/office/drawing/2014/main" id="{6F783833-DE0C-03A8-AD26-4D90D7431C50}"/>
              </a:ext>
            </a:extLst>
          </p:cNvPr>
          <p:cNvSpPr>
            <a:spLocks/>
          </p:cNvSpPr>
          <p:nvPr/>
        </p:nvSpPr>
        <p:spPr bwMode="auto">
          <a:xfrm>
            <a:off x="4137025" y="1628775"/>
            <a:ext cx="506413" cy="3960813"/>
          </a:xfrm>
          <a:prstGeom prst="leftBrace">
            <a:avLst>
              <a:gd name="adj1" fmla="val 65178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7593" name="Text Box 9">
            <a:extLst>
              <a:ext uri="{FF2B5EF4-FFF2-40B4-BE49-F238E27FC236}">
                <a16:creationId xmlns:a16="http://schemas.microsoft.com/office/drawing/2014/main" id="{B59EC8C8-FE00-3EAD-1234-B46E9FA1C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1557338"/>
            <a:ext cx="4005263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TW" altLang="en-US" sz="2000">
                <a:latin typeface="新細明體" panose="02020500000000000000" pitchFamily="18" charset="-120"/>
              </a:rPr>
              <a:t>時間：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CN" altLang="en-US" sz="2000" b="0">
                <a:latin typeface="Verdana" panose="020B0604030504040204" pitchFamily="34" charset="0"/>
                <a:ea typeface="標楷體" pitchFamily="65" charset="-128"/>
              </a:rPr>
              <a:t>昨天？</a:t>
            </a: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某個週末？特定的日子？</a:t>
            </a:r>
            <a:endParaRPr lang="zh-TW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CN" altLang="en-US" sz="2000">
                <a:latin typeface="新細明體" panose="02020500000000000000" pitchFamily="18" charset="-120"/>
              </a:rPr>
              <a:t>旅行的地點</a:t>
            </a:r>
            <a:r>
              <a:rPr kumimoji="0" lang="zh-TW" altLang="en-US" sz="2000">
                <a:latin typeface="新細明體" panose="02020500000000000000" pitchFamily="18" charset="-120"/>
              </a:rPr>
              <a:t>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CN" altLang="en-US" sz="2000" b="0">
                <a:latin typeface="Verdana" panose="020B0604030504040204" pitchFamily="34" charset="0"/>
                <a:ea typeface="標楷體" pitchFamily="65" charset="-128"/>
              </a:rPr>
              <a:t>香港本地？內地</a:t>
            </a: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？</a:t>
            </a:r>
            <a:r>
              <a:rPr kumimoji="0" lang="zh-CN" altLang="en-US" sz="2000" b="0">
                <a:latin typeface="Verdana" panose="020B0604030504040204" pitchFamily="34" charset="0"/>
                <a:ea typeface="標楷體" pitchFamily="65" charset="-128"/>
              </a:rPr>
              <a:t>外國</a:t>
            </a: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？</a:t>
            </a:r>
            <a:endParaRPr kumimoji="0" lang="en-US" altLang="zh-TW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CN" altLang="en-US" sz="2000">
                <a:latin typeface="新細明體" panose="02020500000000000000" pitchFamily="18" charset="-120"/>
              </a:rPr>
              <a:t>旅行的成員</a:t>
            </a:r>
            <a:r>
              <a:rPr kumimoji="0" lang="zh-TW" altLang="en-US" sz="2000">
                <a:latin typeface="新細明體" panose="02020500000000000000" pitchFamily="18" charset="-120"/>
              </a:rPr>
              <a:t>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CN" altLang="en-US" sz="2000" b="0">
                <a:latin typeface="Verdana" panose="020B0604030504040204" pitchFamily="34" charset="0"/>
                <a:ea typeface="標楷體" pitchFamily="65" charset="-128"/>
              </a:rPr>
              <a:t>家人？朋友</a:t>
            </a: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？</a:t>
            </a:r>
            <a:r>
              <a:rPr kumimoji="0" lang="zh-CN" altLang="en-US" sz="2000" b="0">
                <a:latin typeface="Verdana" panose="020B0604030504040204" pitchFamily="34" charset="0"/>
                <a:ea typeface="標楷體" pitchFamily="65" charset="-128"/>
              </a:rPr>
              <a:t>陌生人？</a:t>
            </a:r>
            <a:endParaRPr kumimoji="0" lang="zh-TW" altLang="en-US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CN" altLang="en-US" sz="2000">
                <a:latin typeface="新細明體" panose="02020500000000000000" pitchFamily="18" charset="-120"/>
              </a:rPr>
              <a:t>旅行的內容</a:t>
            </a:r>
            <a:r>
              <a:rPr kumimoji="0" lang="zh-TW" altLang="en-US" sz="2000">
                <a:latin typeface="新細明體" panose="02020500000000000000" pitchFamily="18" charset="-120"/>
              </a:rPr>
              <a:t>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CN" altLang="en-US" sz="2000" b="0">
                <a:latin typeface="Verdana" panose="020B0604030504040204" pitchFamily="34" charset="0"/>
                <a:ea typeface="標楷體" pitchFamily="65" charset="-128"/>
              </a:rPr>
              <a:t>觀光</a:t>
            </a: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？</a:t>
            </a:r>
            <a:r>
              <a:rPr kumimoji="0" lang="zh-CN" altLang="en-US" sz="2000" b="0">
                <a:latin typeface="Verdana" panose="020B0604030504040204" pitchFamily="34" charset="0"/>
                <a:ea typeface="標楷體" pitchFamily="65" charset="-128"/>
              </a:rPr>
              <a:t>登山</a:t>
            </a: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？</a:t>
            </a:r>
            <a:r>
              <a:rPr kumimoji="0" lang="zh-CN" altLang="en-US" sz="2000" b="0">
                <a:latin typeface="Verdana" panose="020B0604030504040204" pitchFamily="34" charset="0"/>
                <a:ea typeface="標楷體" pitchFamily="65" charset="-128"/>
              </a:rPr>
              <a:t>出海？購物</a:t>
            </a:r>
            <a:r>
              <a:rPr kumimoji="0" lang="en-US" altLang="zh-CN" sz="2000" b="0">
                <a:latin typeface="Verdana" panose="020B0604030504040204" pitchFamily="34" charset="0"/>
                <a:ea typeface="標楷體" pitchFamily="65" charset="-128"/>
              </a:rPr>
              <a:t>……</a:t>
            </a:r>
            <a:endParaRPr kumimoji="0" lang="zh-TW" altLang="en-US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CN" altLang="en-US" sz="2000">
                <a:latin typeface="新細明體" panose="02020500000000000000" pitchFamily="18" charset="-120"/>
              </a:rPr>
              <a:t>旅途中的感受</a:t>
            </a:r>
            <a:r>
              <a:rPr kumimoji="0" lang="zh-TW" altLang="en-US" sz="2000">
                <a:latin typeface="新細明體" panose="02020500000000000000" pitchFamily="18" charset="-120"/>
              </a:rPr>
              <a:t>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CN" altLang="en-US" sz="2000" b="0">
                <a:latin typeface="Verdana" panose="020B0604030504040204" pitchFamily="34" charset="0"/>
                <a:ea typeface="標楷體" pitchFamily="65" charset="-128"/>
              </a:rPr>
              <a:t>辛苦</a:t>
            </a: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？</a:t>
            </a:r>
            <a:r>
              <a:rPr kumimoji="0" lang="zh-CN" altLang="en-US" sz="2000" b="0">
                <a:latin typeface="Verdana" panose="020B0604030504040204" pitchFamily="34" charset="0"/>
                <a:ea typeface="標楷體" pitchFamily="65" charset="-128"/>
              </a:rPr>
              <a:t>輕鬆</a:t>
            </a: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？</a:t>
            </a:r>
            <a:r>
              <a:rPr kumimoji="0" lang="zh-CN" altLang="en-US" sz="2000" b="0">
                <a:latin typeface="Verdana" panose="020B0604030504040204" pitchFamily="34" charset="0"/>
                <a:ea typeface="標楷體" pitchFamily="65" charset="-128"/>
              </a:rPr>
              <a:t>興奮？難過</a:t>
            </a:r>
            <a:r>
              <a:rPr kumimoji="0" lang="en-US" altLang="zh-CN" sz="2000" b="0">
                <a:latin typeface="Verdana" panose="020B0604030504040204" pitchFamily="34" charset="0"/>
                <a:ea typeface="標楷體" pitchFamily="65" charset="-128"/>
              </a:rPr>
              <a:t>……</a:t>
            </a:r>
            <a:endParaRPr kumimoji="0" lang="zh-TW" altLang="en-US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新細明體" panose="02020500000000000000" pitchFamily="18" charset="-120"/>
              </a:rPr>
              <a:t>最佳的記敍線索：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時空線索？人物線索？情感線索？</a:t>
            </a: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FB0F3386-4774-7F4E-F351-E35E83009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三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73815387-94C4-DFB2-0203-DD2A995DE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題目點撥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673FB5AA-4629-0E09-1F14-60AA13AC4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6397" name="Rectangle 41">
            <a:extLst>
              <a:ext uri="{FF2B5EF4-FFF2-40B4-BE49-F238E27FC236}">
                <a16:creationId xmlns:a16="http://schemas.microsoft.com/office/drawing/2014/main" id="{550B7644-D31D-E77A-1D90-9DBC33576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91" grpId="0"/>
      <p:bldP spid="67593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2168</Words>
  <Application>Microsoft Office PowerPoint</Application>
  <PresentationFormat>全屏显示(4:3)</PresentationFormat>
  <Paragraphs>213</Paragraphs>
  <Slides>17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MS PMincho</vt:lpstr>
      <vt:lpstr>Wingdings</vt:lpstr>
      <vt:lpstr>新細明體</vt:lpstr>
      <vt:lpstr>Calibri</vt:lpstr>
      <vt:lpstr>Tahoma</vt:lpstr>
      <vt:lpstr>標楷體</vt:lpstr>
      <vt:lpstr>Times New Roman</vt:lpstr>
      <vt:lpstr>Verdana</vt:lpstr>
      <vt:lpstr>預設簡報設計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ocean.chan</dc:creator>
  <cp:lastModifiedBy>lei shi</cp:lastModifiedBy>
  <cp:revision>646</cp:revision>
  <dcterms:created xsi:type="dcterms:W3CDTF">2013-03-11T00:59:07Z</dcterms:created>
  <dcterms:modified xsi:type="dcterms:W3CDTF">2025-07-22T04:14:47Z</dcterms:modified>
</cp:coreProperties>
</file>