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9" r:id="rId3"/>
    <p:sldId id="260" r:id="rId4"/>
    <p:sldId id="261" r:id="rId5"/>
    <p:sldId id="270" r:id="rId6"/>
    <p:sldId id="271" r:id="rId7"/>
    <p:sldId id="272" r:id="rId8"/>
    <p:sldId id="268" r:id="rId9"/>
    <p:sldId id="269" r:id="rId10"/>
    <p:sldId id="276" r:id="rId11"/>
    <p:sldId id="280" r:id="rId12"/>
    <p:sldId id="285" r:id="rId13"/>
    <p:sldId id="277" r:id="rId14"/>
    <p:sldId id="286" r:id="rId15"/>
    <p:sldId id="281" r:id="rId16"/>
    <p:sldId id="282" r:id="rId17"/>
    <p:sldId id="283" r:id="rId18"/>
    <p:sldId id="284" r:id="rId19"/>
  </p:sldIdLst>
  <p:sldSz cx="9144000" cy="6858000" type="screen4x3"/>
  <p:notesSz cx="6858000" cy="9144000"/>
  <p:defaultTextStyle>
    <a:defPPr>
      <a:defRPr lang="zh-TW"/>
    </a:defPPr>
    <a:lvl1pPr algn="l" rtl="0" eaLnBrk="0" fontAlgn="base" hangingPunct="0">
      <a:spcBef>
        <a:spcPct val="0"/>
      </a:spcBef>
      <a:spcAft>
        <a:spcPct val="0"/>
      </a:spcAft>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5pPr>
    <a:lvl6pPr marL="2286000" algn="l" defTabSz="914400" rtl="0" eaLnBrk="1" latinLnBrk="0" hangingPunct="1">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6pPr>
    <a:lvl7pPr marL="2743200" algn="l" defTabSz="914400" rtl="0" eaLnBrk="1" latinLnBrk="0" hangingPunct="1">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7pPr>
    <a:lvl8pPr marL="3200400" algn="l" defTabSz="914400" rtl="0" eaLnBrk="1" latinLnBrk="0" hangingPunct="1">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8pPr>
    <a:lvl9pPr marL="3657600" algn="l" defTabSz="914400" rtl="0" eaLnBrk="1" latinLnBrk="0" hangingPunct="1">
      <a:defRPr kumimoji="1" b="1" kern="1200">
        <a:solidFill>
          <a:schemeClr val="tx1"/>
        </a:solidFill>
        <a:latin typeface="Arial" panose="020B0604020202020204" pitchFamily="34" charset="0"/>
        <a:ea typeface="MS PMincho" panose="02020600040205080304" pitchFamily="18" charset="-128"/>
        <a:cs typeface="+mn-cs"/>
        <a:sym typeface="Wingdings" panose="05000000000000000000"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F5B687"/>
    <a:srgbClr val="6BE3AA"/>
    <a:srgbClr val="3399FF"/>
    <a:srgbClr val="0000FF"/>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120" d="100"/>
          <a:sy n="120" d="100"/>
        </p:scale>
        <p:origin x="13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9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5D15A3D-58C7-0B0E-2F50-34E0A5FE050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0" hangingPunct="0">
              <a:defRPr kumimoji="0" sz="1200" b="0">
                <a:ea typeface="新細明體" panose="02020500000000000000" pitchFamily="18" charset="-120"/>
              </a:defRPr>
            </a:lvl1pPr>
          </a:lstStyle>
          <a:p>
            <a:pPr>
              <a:defRPr/>
            </a:pPr>
            <a:endParaRPr lang="en-US" altLang="zh-TW"/>
          </a:p>
        </p:txBody>
      </p:sp>
      <p:sp>
        <p:nvSpPr>
          <p:cNvPr id="27651" name="Rectangle 3">
            <a:extLst>
              <a:ext uri="{FF2B5EF4-FFF2-40B4-BE49-F238E27FC236}">
                <a16:creationId xmlns:a16="http://schemas.microsoft.com/office/drawing/2014/main" id="{1BC809CE-2896-2932-6536-AAEB7569297C}"/>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kumimoji="0" sz="1200" b="0">
                <a:ea typeface="新細明體" panose="02020500000000000000" pitchFamily="18" charset="-120"/>
              </a:defRPr>
            </a:lvl1pPr>
          </a:lstStyle>
          <a:p>
            <a:pPr>
              <a:defRPr/>
            </a:pPr>
            <a:fld id="{C106D555-B76C-47F7-8F44-EEEF5D44489F}" type="datetimeFigureOut">
              <a:rPr lang="zh-TW" altLang="en-US"/>
              <a:pPr>
                <a:defRPr/>
              </a:pPr>
              <a:t>2025/7/22</a:t>
            </a:fld>
            <a:endParaRPr lang="en-US" altLang="zh-TW"/>
          </a:p>
        </p:txBody>
      </p:sp>
      <p:sp>
        <p:nvSpPr>
          <p:cNvPr id="27652" name="Rectangle 4">
            <a:extLst>
              <a:ext uri="{FF2B5EF4-FFF2-40B4-BE49-F238E27FC236}">
                <a16:creationId xmlns:a16="http://schemas.microsoft.com/office/drawing/2014/main" id="{6EE5DA59-62BE-33B6-F629-4A23F6662DE3}"/>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0" hangingPunct="0">
              <a:defRPr kumimoji="0" sz="1200" b="0">
                <a:ea typeface="新細明體" panose="02020500000000000000" pitchFamily="18" charset="-120"/>
              </a:defRPr>
            </a:lvl1pPr>
          </a:lstStyle>
          <a:p>
            <a:pPr>
              <a:defRPr/>
            </a:pPr>
            <a:endParaRPr lang="en-US" altLang="zh-TW"/>
          </a:p>
        </p:txBody>
      </p:sp>
      <p:sp>
        <p:nvSpPr>
          <p:cNvPr id="27653" name="Rectangle 5">
            <a:extLst>
              <a:ext uri="{FF2B5EF4-FFF2-40B4-BE49-F238E27FC236}">
                <a16:creationId xmlns:a16="http://schemas.microsoft.com/office/drawing/2014/main" id="{B6E86C7E-7B3D-40D2-54FF-CAC0CDB7685B}"/>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kumimoji="0" sz="1200" b="0">
                <a:ea typeface="新細明體" panose="02020500000000000000" pitchFamily="18" charset="-120"/>
              </a:defRPr>
            </a:lvl1pPr>
          </a:lstStyle>
          <a:p>
            <a:pPr>
              <a:defRPr/>
            </a:pPr>
            <a:fld id="{D5CFA784-ED8B-418A-90B8-6B7EB7E7919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7DC015F-165E-E8EF-A203-E853CCCD7BE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0" hangingPunct="0">
              <a:defRPr kumimoji="0" sz="1200" b="0">
                <a:ea typeface="新細明體" panose="02020500000000000000" pitchFamily="18" charset="-120"/>
              </a:defRPr>
            </a:lvl1pPr>
          </a:lstStyle>
          <a:p>
            <a:pPr>
              <a:defRPr/>
            </a:pPr>
            <a:endParaRPr lang="en-US" altLang="zh-TW"/>
          </a:p>
        </p:txBody>
      </p:sp>
      <p:sp>
        <p:nvSpPr>
          <p:cNvPr id="30723" name="Rectangle 3">
            <a:extLst>
              <a:ext uri="{FF2B5EF4-FFF2-40B4-BE49-F238E27FC236}">
                <a16:creationId xmlns:a16="http://schemas.microsoft.com/office/drawing/2014/main" id="{044C537D-508B-6ACE-41A3-69DA4A409524}"/>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kumimoji="0" sz="1200" b="0">
                <a:ea typeface="新細明體" panose="02020500000000000000" pitchFamily="18" charset="-120"/>
              </a:defRPr>
            </a:lvl1pPr>
          </a:lstStyle>
          <a:p>
            <a:pPr>
              <a:defRPr/>
            </a:pPr>
            <a:fld id="{04CFE402-7C46-4D76-8453-11C520218050}" type="datetimeFigureOut">
              <a:rPr lang="zh-TW" altLang="en-US"/>
              <a:pPr>
                <a:defRPr/>
              </a:pPr>
              <a:t>2025/7/22</a:t>
            </a:fld>
            <a:endParaRPr lang="en-US" altLang="zh-TW"/>
          </a:p>
        </p:txBody>
      </p:sp>
      <p:sp>
        <p:nvSpPr>
          <p:cNvPr id="2052" name="Rectangle 4">
            <a:extLst>
              <a:ext uri="{FF2B5EF4-FFF2-40B4-BE49-F238E27FC236}">
                <a16:creationId xmlns:a16="http://schemas.microsoft.com/office/drawing/2014/main" id="{0955ABD0-9548-E7C8-63B6-F752176B6FA0}"/>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a:extLst>
              <a:ext uri="{FF2B5EF4-FFF2-40B4-BE49-F238E27FC236}">
                <a16:creationId xmlns:a16="http://schemas.microsoft.com/office/drawing/2014/main" id="{3B1CFBEA-F553-58A6-C9C0-6DA425D8675E}"/>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26" name="Rectangle 6">
            <a:extLst>
              <a:ext uri="{FF2B5EF4-FFF2-40B4-BE49-F238E27FC236}">
                <a16:creationId xmlns:a16="http://schemas.microsoft.com/office/drawing/2014/main" id="{C0DFAC7F-2918-9DC2-A0E5-EC41FC8808A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0" hangingPunct="0">
              <a:defRPr kumimoji="0" sz="1200" b="0">
                <a:ea typeface="新細明體" panose="02020500000000000000" pitchFamily="18" charset="-120"/>
              </a:defRPr>
            </a:lvl1pPr>
          </a:lstStyle>
          <a:p>
            <a:pPr>
              <a:defRPr/>
            </a:pPr>
            <a:endParaRPr lang="en-US" altLang="zh-TW"/>
          </a:p>
        </p:txBody>
      </p:sp>
      <p:sp>
        <p:nvSpPr>
          <p:cNvPr id="30727" name="Rectangle 7">
            <a:extLst>
              <a:ext uri="{FF2B5EF4-FFF2-40B4-BE49-F238E27FC236}">
                <a16:creationId xmlns:a16="http://schemas.microsoft.com/office/drawing/2014/main" id="{7691191C-2ED5-258A-603B-720153017709}"/>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kumimoji="0" sz="1200" b="0">
                <a:ea typeface="新細明體" panose="02020500000000000000" pitchFamily="18" charset="-120"/>
              </a:defRPr>
            </a:lvl1pPr>
          </a:lstStyle>
          <a:p>
            <a:pPr>
              <a:defRPr/>
            </a:pPr>
            <a:fld id="{48062470-478F-4D3A-9347-BDB9F35A4B3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A02CA11-1837-8878-7397-4B40D9C6F9B8}"/>
              </a:ext>
            </a:extLst>
          </p:cNvPr>
          <p:cNvSpPr>
            <a:spLocks noRot="1" noChangeArrowheads="1" noTextEdit="1"/>
          </p:cNvSpPr>
          <p:nvPr>
            <p:ph type="sldImg"/>
          </p:nvPr>
        </p:nvSpPr>
        <p:spPr>
          <a:ln/>
        </p:spPr>
      </p:sp>
      <p:sp>
        <p:nvSpPr>
          <p:cNvPr id="5123" name="Rectangle 3">
            <a:extLst>
              <a:ext uri="{FF2B5EF4-FFF2-40B4-BE49-F238E27FC236}">
                <a16:creationId xmlns:a16="http://schemas.microsoft.com/office/drawing/2014/main" id="{3D87C32A-26D2-B506-6F4E-5B31D58AEF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a:t>第一張</a:t>
            </a:r>
            <a:r>
              <a:rPr lang="en-US" altLang="zh-TW"/>
              <a:t>ppt</a:t>
            </a:r>
            <a:r>
              <a:rPr lang="zh-TW" altLang="en-US"/>
              <a:t>利用單元頁的圖片，引入學習重點</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2C0417D-FB71-D6D8-A3A6-176513E1DFE4}"/>
              </a:ext>
            </a:extLst>
          </p:cNvPr>
          <p:cNvSpPr>
            <a:spLocks noRot="1" noChangeArrowheads="1" noTextEdit="1"/>
          </p:cNvSpPr>
          <p:nvPr>
            <p:ph type="sldImg"/>
          </p:nvPr>
        </p:nvSpPr>
        <p:spPr>
          <a:ln/>
        </p:spPr>
      </p:sp>
      <p:sp>
        <p:nvSpPr>
          <p:cNvPr id="7171" name="Rectangle 3">
            <a:extLst>
              <a:ext uri="{FF2B5EF4-FFF2-40B4-BE49-F238E27FC236}">
                <a16:creationId xmlns:a16="http://schemas.microsoft.com/office/drawing/2014/main" id="{D427757C-FFF4-8FF2-14DD-14D10241E8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5BCE965-BA7F-69E4-79CD-C4943200875B}"/>
              </a:ext>
            </a:extLst>
          </p:cNvPr>
          <p:cNvSpPr>
            <a:spLocks noRot="1" noChangeArrowheads="1" noTextEdit="1"/>
          </p:cNvSpPr>
          <p:nvPr>
            <p:ph type="sldImg"/>
          </p:nvPr>
        </p:nvSpPr>
        <p:spPr>
          <a:ln/>
        </p:spPr>
      </p:sp>
      <p:sp>
        <p:nvSpPr>
          <p:cNvPr id="9219" name="Rectangle 3">
            <a:extLst>
              <a:ext uri="{FF2B5EF4-FFF2-40B4-BE49-F238E27FC236}">
                <a16:creationId xmlns:a16="http://schemas.microsoft.com/office/drawing/2014/main" id="{279D4ABE-AF0C-7A28-B359-B1928A8FDC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EA45FE-3CD6-A186-8687-8AC91C4D4FD6}"/>
              </a:ext>
            </a:extLst>
          </p:cNvPr>
          <p:cNvSpPr>
            <a:spLocks noRot="1" noChangeArrowheads="1" noTextEdit="1"/>
          </p:cNvSpPr>
          <p:nvPr>
            <p:ph type="sldImg"/>
          </p:nvPr>
        </p:nvSpPr>
        <p:spPr>
          <a:ln/>
        </p:spPr>
      </p:sp>
      <p:sp>
        <p:nvSpPr>
          <p:cNvPr id="11267" name="Rectangle 3">
            <a:extLst>
              <a:ext uri="{FF2B5EF4-FFF2-40B4-BE49-F238E27FC236}">
                <a16:creationId xmlns:a16="http://schemas.microsoft.com/office/drawing/2014/main" id="{429A137F-8870-016A-23E8-F9FD2BB3BD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32ECA6D-4C4E-BA17-13CC-4CBEB5ED44A6}"/>
              </a:ext>
            </a:extLst>
          </p:cNvPr>
          <p:cNvSpPr>
            <a:spLocks noRot="1" noChangeArrowheads="1" noTextEdit="1"/>
          </p:cNvSpPr>
          <p:nvPr>
            <p:ph type="sldImg"/>
          </p:nvPr>
        </p:nvSpPr>
        <p:spPr>
          <a:ln/>
        </p:spPr>
      </p:sp>
      <p:sp>
        <p:nvSpPr>
          <p:cNvPr id="14339" name="Rectangle 3">
            <a:extLst>
              <a:ext uri="{FF2B5EF4-FFF2-40B4-BE49-F238E27FC236}">
                <a16:creationId xmlns:a16="http://schemas.microsoft.com/office/drawing/2014/main" id="{BCA5F85A-C42A-3540-8EDE-BB3387830F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3A88D0-DEEE-1354-8D6F-633620364261}"/>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7D5AE120-161B-E3D0-C365-1E26505FA3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4825E31-4AE2-A605-A9BB-92F900222733}"/>
              </a:ext>
            </a:extLst>
          </p:cNvPr>
          <p:cNvSpPr>
            <a:spLocks noRot="1" noChangeArrowheads="1" noTextEdit="1"/>
          </p:cNvSpPr>
          <p:nvPr>
            <p:ph type="sldImg"/>
          </p:nvPr>
        </p:nvSpPr>
        <p:spPr>
          <a:ln/>
        </p:spPr>
      </p:sp>
      <p:sp>
        <p:nvSpPr>
          <p:cNvPr id="21507" name="Rectangle 3">
            <a:extLst>
              <a:ext uri="{FF2B5EF4-FFF2-40B4-BE49-F238E27FC236}">
                <a16:creationId xmlns:a16="http://schemas.microsoft.com/office/drawing/2014/main" id="{E3E281D3-C0D8-E22D-C62C-9192ED9627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E99D178-CEF9-7FF0-9353-78D79321B04F}"/>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D9FB0EEE-8239-B23B-1767-E6EE12E0CA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a:extLst>
              <a:ext uri="{FF2B5EF4-FFF2-40B4-BE49-F238E27FC236}">
                <a16:creationId xmlns:a16="http://schemas.microsoft.com/office/drawing/2014/main" id="{2D83A4E6-1CC1-BDEC-43AE-8149CA4ED33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307E2BFB-371E-CCEF-5317-13950912BE1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9B440B4-E8DA-0251-549B-7AF0D5236C7F}"/>
              </a:ext>
            </a:extLst>
          </p:cNvPr>
          <p:cNvSpPr>
            <a:spLocks noGrp="1" noChangeArrowheads="1"/>
          </p:cNvSpPr>
          <p:nvPr>
            <p:ph type="sldNum" sz="quarter" idx="12"/>
          </p:nvPr>
        </p:nvSpPr>
        <p:spPr>
          <a:ln/>
        </p:spPr>
        <p:txBody>
          <a:bodyPr/>
          <a:lstStyle>
            <a:lvl1pPr>
              <a:defRPr/>
            </a:lvl1pPr>
          </a:lstStyle>
          <a:p>
            <a:pPr>
              <a:defRPr/>
            </a:pPr>
            <a:fld id="{DFFEB6CA-AEEE-4DCA-B287-426226BA1C25}" type="slidenum">
              <a:rPr lang="en-US" altLang="zh-TW"/>
              <a:pPr>
                <a:defRPr/>
              </a:pPr>
              <a:t>‹#›</a:t>
            </a:fld>
            <a:endParaRPr lang="en-US" altLang="zh-TW"/>
          </a:p>
        </p:txBody>
      </p:sp>
    </p:spTree>
    <p:extLst>
      <p:ext uri="{BB962C8B-B14F-4D97-AF65-F5344CB8AC3E}">
        <p14:creationId xmlns:p14="http://schemas.microsoft.com/office/powerpoint/2010/main" val="233427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E218E3CB-2CFA-4400-23B5-2FD888F4B15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E07BDB4-E203-7E43-608F-104C258C847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C2F6FDB-6858-6A99-567F-C00B06E28555}"/>
              </a:ext>
            </a:extLst>
          </p:cNvPr>
          <p:cNvSpPr>
            <a:spLocks noGrp="1" noChangeArrowheads="1"/>
          </p:cNvSpPr>
          <p:nvPr>
            <p:ph type="sldNum" sz="quarter" idx="12"/>
          </p:nvPr>
        </p:nvSpPr>
        <p:spPr>
          <a:ln/>
        </p:spPr>
        <p:txBody>
          <a:bodyPr/>
          <a:lstStyle>
            <a:lvl1pPr>
              <a:defRPr/>
            </a:lvl1pPr>
          </a:lstStyle>
          <a:p>
            <a:pPr>
              <a:defRPr/>
            </a:pPr>
            <a:fld id="{9B543279-41B4-4A06-A81D-B5BC94D112A1}" type="slidenum">
              <a:rPr lang="en-US" altLang="zh-TW"/>
              <a:pPr>
                <a:defRPr/>
              </a:pPr>
              <a:t>‹#›</a:t>
            </a:fld>
            <a:endParaRPr lang="en-US" altLang="zh-TW"/>
          </a:p>
        </p:txBody>
      </p:sp>
    </p:spTree>
    <p:extLst>
      <p:ext uri="{BB962C8B-B14F-4D97-AF65-F5344CB8AC3E}">
        <p14:creationId xmlns:p14="http://schemas.microsoft.com/office/powerpoint/2010/main" val="152621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95796F12-659D-5968-BE87-1A23F32BA84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3522C94-8523-C6AD-3096-8538955D8B3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AB60B83-C638-2247-EF26-C5EEBCCA0FC2}"/>
              </a:ext>
            </a:extLst>
          </p:cNvPr>
          <p:cNvSpPr>
            <a:spLocks noGrp="1" noChangeArrowheads="1"/>
          </p:cNvSpPr>
          <p:nvPr>
            <p:ph type="sldNum" sz="quarter" idx="12"/>
          </p:nvPr>
        </p:nvSpPr>
        <p:spPr>
          <a:ln/>
        </p:spPr>
        <p:txBody>
          <a:bodyPr/>
          <a:lstStyle>
            <a:lvl1pPr>
              <a:defRPr/>
            </a:lvl1pPr>
          </a:lstStyle>
          <a:p>
            <a:pPr>
              <a:defRPr/>
            </a:pPr>
            <a:fld id="{810E7F52-3BAC-496D-A728-86DEEA63A294}" type="slidenum">
              <a:rPr lang="en-US" altLang="zh-TW"/>
              <a:pPr>
                <a:defRPr/>
              </a:pPr>
              <a:t>‹#›</a:t>
            </a:fld>
            <a:endParaRPr lang="en-US" altLang="zh-TW"/>
          </a:p>
        </p:txBody>
      </p:sp>
    </p:spTree>
    <p:extLst>
      <p:ext uri="{BB962C8B-B14F-4D97-AF65-F5344CB8AC3E}">
        <p14:creationId xmlns:p14="http://schemas.microsoft.com/office/powerpoint/2010/main" val="276992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8229600" cy="21859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3938588"/>
            <a:ext cx="8229600" cy="21875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A9AD83D6-4866-A3C8-704B-2D77C92AF42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3E3F9D0C-E756-AA25-4466-5BE4FE87112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2A6CE468-7777-EBB3-5CCE-81019E0C9891}"/>
              </a:ext>
            </a:extLst>
          </p:cNvPr>
          <p:cNvSpPr>
            <a:spLocks noGrp="1" noChangeArrowheads="1"/>
          </p:cNvSpPr>
          <p:nvPr>
            <p:ph type="sldNum" sz="quarter" idx="12"/>
          </p:nvPr>
        </p:nvSpPr>
        <p:spPr>
          <a:ln/>
        </p:spPr>
        <p:txBody>
          <a:bodyPr/>
          <a:lstStyle>
            <a:lvl1pPr>
              <a:defRPr/>
            </a:lvl1pPr>
          </a:lstStyle>
          <a:p>
            <a:pPr>
              <a:defRPr/>
            </a:pPr>
            <a:fld id="{DC86A770-9A1F-429F-8BE4-687344665353}" type="slidenum">
              <a:rPr lang="en-US" altLang="zh-TW"/>
              <a:pPr>
                <a:defRPr/>
              </a:pPr>
              <a:t>‹#›</a:t>
            </a:fld>
            <a:endParaRPr lang="en-US" altLang="zh-TW"/>
          </a:p>
        </p:txBody>
      </p:sp>
    </p:spTree>
    <p:extLst>
      <p:ext uri="{BB962C8B-B14F-4D97-AF65-F5344CB8AC3E}">
        <p14:creationId xmlns:p14="http://schemas.microsoft.com/office/powerpoint/2010/main" val="223147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3" name="Rectangle 4">
            <a:extLst>
              <a:ext uri="{FF2B5EF4-FFF2-40B4-BE49-F238E27FC236}">
                <a16:creationId xmlns:a16="http://schemas.microsoft.com/office/drawing/2014/main" id="{D5CD5D5A-A4B8-6678-9D4F-51BA572C862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DCABFFD3-5CEE-7370-87D0-362DDCDFA02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01CE2B11-3527-2FEB-76C9-B5C98F72C127}"/>
              </a:ext>
            </a:extLst>
          </p:cNvPr>
          <p:cNvSpPr>
            <a:spLocks noGrp="1" noChangeArrowheads="1"/>
          </p:cNvSpPr>
          <p:nvPr>
            <p:ph type="sldNum" sz="quarter" idx="12"/>
          </p:nvPr>
        </p:nvSpPr>
        <p:spPr>
          <a:ln/>
        </p:spPr>
        <p:txBody>
          <a:bodyPr/>
          <a:lstStyle>
            <a:lvl1pPr>
              <a:defRPr/>
            </a:lvl1pPr>
          </a:lstStyle>
          <a:p>
            <a:pPr>
              <a:defRPr/>
            </a:pPr>
            <a:fld id="{C5057188-BC37-4BEB-955F-A8889C2A5491}" type="slidenum">
              <a:rPr lang="en-US" altLang="zh-TW"/>
              <a:pPr>
                <a:defRPr/>
              </a:pPr>
              <a:t>‹#›</a:t>
            </a:fld>
            <a:endParaRPr lang="en-US" altLang="zh-TW"/>
          </a:p>
        </p:txBody>
      </p:sp>
    </p:spTree>
    <p:extLst>
      <p:ext uri="{BB962C8B-B14F-4D97-AF65-F5344CB8AC3E}">
        <p14:creationId xmlns:p14="http://schemas.microsoft.com/office/powerpoint/2010/main" val="274010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41FE1018-4516-9FAC-E16E-7E27CED57E8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B61BC76-CD03-6717-126F-447A49819DD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B0FB72AD-397A-40A0-103C-C0D82D89BCE1}"/>
              </a:ext>
            </a:extLst>
          </p:cNvPr>
          <p:cNvSpPr>
            <a:spLocks noGrp="1" noChangeArrowheads="1"/>
          </p:cNvSpPr>
          <p:nvPr>
            <p:ph type="sldNum" sz="quarter" idx="12"/>
          </p:nvPr>
        </p:nvSpPr>
        <p:spPr>
          <a:ln/>
        </p:spPr>
        <p:txBody>
          <a:bodyPr/>
          <a:lstStyle>
            <a:lvl1pPr>
              <a:defRPr/>
            </a:lvl1pPr>
          </a:lstStyle>
          <a:p>
            <a:pPr>
              <a:defRPr/>
            </a:pPr>
            <a:fld id="{4D246D8C-F6B2-41AC-80B4-85F07EB80014}" type="slidenum">
              <a:rPr lang="en-US" altLang="zh-TW"/>
              <a:pPr>
                <a:defRPr/>
              </a:pPr>
              <a:t>‹#›</a:t>
            </a:fld>
            <a:endParaRPr lang="en-US" altLang="zh-TW"/>
          </a:p>
        </p:txBody>
      </p:sp>
    </p:spTree>
    <p:extLst>
      <p:ext uri="{BB962C8B-B14F-4D97-AF65-F5344CB8AC3E}">
        <p14:creationId xmlns:p14="http://schemas.microsoft.com/office/powerpoint/2010/main" val="259963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B8EB8D35-A517-65D3-A19E-F587117C5CC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6657DF1-4223-C548-C51F-9DF1A8E8546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F2A94D0-E670-8E5A-5911-AF12CF879699}"/>
              </a:ext>
            </a:extLst>
          </p:cNvPr>
          <p:cNvSpPr>
            <a:spLocks noGrp="1" noChangeArrowheads="1"/>
          </p:cNvSpPr>
          <p:nvPr>
            <p:ph type="sldNum" sz="quarter" idx="12"/>
          </p:nvPr>
        </p:nvSpPr>
        <p:spPr>
          <a:ln/>
        </p:spPr>
        <p:txBody>
          <a:bodyPr/>
          <a:lstStyle>
            <a:lvl1pPr>
              <a:defRPr/>
            </a:lvl1pPr>
          </a:lstStyle>
          <a:p>
            <a:pPr>
              <a:defRPr/>
            </a:pPr>
            <a:fld id="{0B3728F0-F145-43F7-B6AA-7CF8EB74E131}" type="slidenum">
              <a:rPr lang="en-US" altLang="zh-TW"/>
              <a:pPr>
                <a:defRPr/>
              </a:pPr>
              <a:t>‹#›</a:t>
            </a:fld>
            <a:endParaRPr lang="en-US" altLang="zh-TW"/>
          </a:p>
        </p:txBody>
      </p:sp>
    </p:spTree>
    <p:extLst>
      <p:ext uri="{BB962C8B-B14F-4D97-AF65-F5344CB8AC3E}">
        <p14:creationId xmlns:p14="http://schemas.microsoft.com/office/powerpoint/2010/main" val="103138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7DEA9BF1-780F-83FA-F59F-1C1AD5049D5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DAB865C3-3A4F-3758-30CF-0B5E6F13919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63FB76A8-256F-A0B4-31A3-8C326291A8AB}"/>
              </a:ext>
            </a:extLst>
          </p:cNvPr>
          <p:cNvSpPr>
            <a:spLocks noGrp="1" noChangeArrowheads="1"/>
          </p:cNvSpPr>
          <p:nvPr>
            <p:ph type="sldNum" sz="quarter" idx="12"/>
          </p:nvPr>
        </p:nvSpPr>
        <p:spPr>
          <a:ln/>
        </p:spPr>
        <p:txBody>
          <a:bodyPr/>
          <a:lstStyle>
            <a:lvl1pPr>
              <a:defRPr/>
            </a:lvl1pPr>
          </a:lstStyle>
          <a:p>
            <a:pPr>
              <a:defRPr/>
            </a:pPr>
            <a:fld id="{DE5DA67D-4A5C-404B-9994-FE363D63BB79}" type="slidenum">
              <a:rPr lang="en-US" altLang="zh-TW"/>
              <a:pPr>
                <a:defRPr/>
              </a:pPr>
              <a:t>‹#›</a:t>
            </a:fld>
            <a:endParaRPr lang="en-US" altLang="zh-TW"/>
          </a:p>
        </p:txBody>
      </p:sp>
    </p:spTree>
    <p:extLst>
      <p:ext uri="{BB962C8B-B14F-4D97-AF65-F5344CB8AC3E}">
        <p14:creationId xmlns:p14="http://schemas.microsoft.com/office/powerpoint/2010/main" val="1800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62CE9092-EB59-745D-4DA1-2241E849CE8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349ACC69-655D-22FA-1D7C-A002B9C78DB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E2A4573F-9B8C-7B52-557F-BD3CBB546B2A}"/>
              </a:ext>
            </a:extLst>
          </p:cNvPr>
          <p:cNvSpPr>
            <a:spLocks noGrp="1" noChangeArrowheads="1"/>
          </p:cNvSpPr>
          <p:nvPr>
            <p:ph type="sldNum" sz="quarter" idx="12"/>
          </p:nvPr>
        </p:nvSpPr>
        <p:spPr>
          <a:ln/>
        </p:spPr>
        <p:txBody>
          <a:bodyPr/>
          <a:lstStyle>
            <a:lvl1pPr>
              <a:defRPr/>
            </a:lvl1pPr>
          </a:lstStyle>
          <a:p>
            <a:pPr>
              <a:defRPr/>
            </a:pPr>
            <a:fld id="{9B9AC6A4-03F0-4FEE-A04C-6E759035B4AF}" type="slidenum">
              <a:rPr lang="en-US" altLang="zh-TW"/>
              <a:pPr>
                <a:defRPr/>
              </a:pPr>
              <a:t>‹#›</a:t>
            </a:fld>
            <a:endParaRPr lang="en-US" altLang="zh-TW"/>
          </a:p>
        </p:txBody>
      </p:sp>
    </p:spTree>
    <p:extLst>
      <p:ext uri="{BB962C8B-B14F-4D97-AF65-F5344CB8AC3E}">
        <p14:creationId xmlns:p14="http://schemas.microsoft.com/office/powerpoint/2010/main" val="335317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492050AC-BD04-7EE3-D268-B064B715437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8C29AF1D-6416-3C36-1B17-989519F77A6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62F0C8C6-76AD-EC0A-80BB-0B68442A50F2}"/>
              </a:ext>
            </a:extLst>
          </p:cNvPr>
          <p:cNvSpPr>
            <a:spLocks noGrp="1" noChangeArrowheads="1"/>
          </p:cNvSpPr>
          <p:nvPr>
            <p:ph type="sldNum" sz="quarter" idx="12"/>
          </p:nvPr>
        </p:nvSpPr>
        <p:spPr>
          <a:ln/>
        </p:spPr>
        <p:txBody>
          <a:bodyPr/>
          <a:lstStyle>
            <a:lvl1pPr>
              <a:defRPr/>
            </a:lvl1pPr>
          </a:lstStyle>
          <a:p>
            <a:pPr>
              <a:defRPr/>
            </a:pPr>
            <a:fld id="{9DFBEF44-AC8B-4026-9EB1-3DEF485ED3E7}" type="slidenum">
              <a:rPr lang="en-US" altLang="zh-TW"/>
              <a:pPr>
                <a:defRPr/>
              </a:pPr>
              <a:t>‹#›</a:t>
            </a:fld>
            <a:endParaRPr lang="en-US" altLang="zh-TW"/>
          </a:p>
        </p:txBody>
      </p:sp>
    </p:spTree>
    <p:extLst>
      <p:ext uri="{BB962C8B-B14F-4D97-AF65-F5344CB8AC3E}">
        <p14:creationId xmlns:p14="http://schemas.microsoft.com/office/powerpoint/2010/main" val="2026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1826A2-1788-C284-A5DF-0A9D787F789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49E0455A-C788-9107-0A4F-B957FFEEDFA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4EF0F6DF-BFEF-5DD5-CE87-FB5F711FBA8D}"/>
              </a:ext>
            </a:extLst>
          </p:cNvPr>
          <p:cNvSpPr>
            <a:spLocks noGrp="1" noChangeArrowheads="1"/>
          </p:cNvSpPr>
          <p:nvPr>
            <p:ph type="sldNum" sz="quarter" idx="12"/>
          </p:nvPr>
        </p:nvSpPr>
        <p:spPr>
          <a:ln/>
        </p:spPr>
        <p:txBody>
          <a:bodyPr/>
          <a:lstStyle>
            <a:lvl1pPr>
              <a:defRPr/>
            </a:lvl1pPr>
          </a:lstStyle>
          <a:p>
            <a:pPr>
              <a:defRPr/>
            </a:pPr>
            <a:fld id="{914ABF2D-C94F-44B5-BB9C-00CF17925AFE}" type="slidenum">
              <a:rPr lang="en-US" altLang="zh-TW"/>
              <a:pPr>
                <a:defRPr/>
              </a:pPr>
              <a:t>‹#›</a:t>
            </a:fld>
            <a:endParaRPr lang="en-US" altLang="zh-TW"/>
          </a:p>
        </p:txBody>
      </p:sp>
    </p:spTree>
    <p:extLst>
      <p:ext uri="{BB962C8B-B14F-4D97-AF65-F5344CB8AC3E}">
        <p14:creationId xmlns:p14="http://schemas.microsoft.com/office/powerpoint/2010/main" val="245418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F9B842AD-FC7B-43CD-DC8A-9F4F3332431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1F4AD89D-044A-75EA-9E9B-1AFACC367A3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B2F29070-8857-E0F7-7361-D68FE2C4162E}"/>
              </a:ext>
            </a:extLst>
          </p:cNvPr>
          <p:cNvSpPr>
            <a:spLocks noGrp="1" noChangeArrowheads="1"/>
          </p:cNvSpPr>
          <p:nvPr>
            <p:ph type="sldNum" sz="quarter" idx="12"/>
          </p:nvPr>
        </p:nvSpPr>
        <p:spPr>
          <a:ln/>
        </p:spPr>
        <p:txBody>
          <a:bodyPr/>
          <a:lstStyle>
            <a:lvl1pPr>
              <a:defRPr/>
            </a:lvl1pPr>
          </a:lstStyle>
          <a:p>
            <a:pPr>
              <a:defRPr/>
            </a:pPr>
            <a:fld id="{D668D9D5-4A7E-468B-B42C-8228D98057DB}" type="slidenum">
              <a:rPr lang="en-US" altLang="zh-TW"/>
              <a:pPr>
                <a:defRPr/>
              </a:pPr>
              <a:t>‹#›</a:t>
            </a:fld>
            <a:endParaRPr lang="en-US" altLang="zh-TW"/>
          </a:p>
        </p:txBody>
      </p:sp>
    </p:spTree>
    <p:extLst>
      <p:ext uri="{BB962C8B-B14F-4D97-AF65-F5344CB8AC3E}">
        <p14:creationId xmlns:p14="http://schemas.microsoft.com/office/powerpoint/2010/main" val="127584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2E99EABF-01F6-5C4A-6116-1691263ECA9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32C6EE1E-F60B-E67A-0BEC-7ED6D7BA19E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D7A46B9-CEEA-B308-E0EC-F4F797AD6CB4}"/>
              </a:ext>
            </a:extLst>
          </p:cNvPr>
          <p:cNvSpPr>
            <a:spLocks noGrp="1" noChangeArrowheads="1"/>
          </p:cNvSpPr>
          <p:nvPr>
            <p:ph type="sldNum" sz="quarter" idx="12"/>
          </p:nvPr>
        </p:nvSpPr>
        <p:spPr>
          <a:ln/>
        </p:spPr>
        <p:txBody>
          <a:bodyPr/>
          <a:lstStyle>
            <a:lvl1pPr>
              <a:defRPr/>
            </a:lvl1pPr>
          </a:lstStyle>
          <a:p>
            <a:pPr>
              <a:defRPr/>
            </a:pPr>
            <a:fld id="{AC519338-1B2F-4B25-9B5C-CF8280B4665B}" type="slidenum">
              <a:rPr lang="en-US" altLang="zh-TW"/>
              <a:pPr>
                <a:defRPr/>
              </a:pPr>
              <a:t>‹#›</a:t>
            </a:fld>
            <a:endParaRPr lang="en-US" altLang="zh-TW"/>
          </a:p>
        </p:txBody>
      </p:sp>
    </p:spTree>
    <p:extLst>
      <p:ext uri="{BB962C8B-B14F-4D97-AF65-F5344CB8AC3E}">
        <p14:creationId xmlns:p14="http://schemas.microsoft.com/office/powerpoint/2010/main" val="16272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1F0C84-1AE2-77F7-7233-CB372002813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C613DF4E-FF41-88E2-45E1-4915B1D519C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E20051BC-E107-9874-01D6-76C8CBFC18A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ea typeface="+mn-ea"/>
              </a:defRPr>
            </a:lvl1pPr>
          </a:lstStyle>
          <a:p>
            <a:pPr>
              <a:defRPr/>
            </a:pPr>
            <a:endParaRPr lang="en-US" altLang="zh-TW"/>
          </a:p>
        </p:txBody>
      </p:sp>
      <p:sp>
        <p:nvSpPr>
          <p:cNvPr id="1029" name="Rectangle 5">
            <a:extLst>
              <a:ext uri="{FF2B5EF4-FFF2-40B4-BE49-F238E27FC236}">
                <a16:creationId xmlns:a16="http://schemas.microsoft.com/office/drawing/2014/main" id="{BE159840-C5B9-1800-9C18-30743AD6D59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ea typeface="+mn-ea"/>
              </a:defRPr>
            </a:lvl1pPr>
          </a:lstStyle>
          <a:p>
            <a:pPr>
              <a:defRPr/>
            </a:pPr>
            <a:endParaRPr lang="en-US" altLang="zh-TW"/>
          </a:p>
        </p:txBody>
      </p:sp>
      <p:sp>
        <p:nvSpPr>
          <p:cNvPr id="1030" name="Rectangle 6">
            <a:extLst>
              <a:ext uri="{FF2B5EF4-FFF2-40B4-BE49-F238E27FC236}">
                <a16:creationId xmlns:a16="http://schemas.microsoft.com/office/drawing/2014/main" id="{F58E6131-E6B9-C7A2-0481-31B8178C81F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ea typeface="+mn-ea"/>
              </a:defRPr>
            </a:lvl1pPr>
          </a:lstStyle>
          <a:p>
            <a:pPr>
              <a:defRPr/>
            </a:pPr>
            <a:fld id="{C77F555F-AD2E-42BB-876F-259218B4F528}" type="slidenum">
              <a:rPr lang="en-US" altLang="zh-TW"/>
              <a:pPr>
                <a:defRPr/>
              </a:pPr>
              <a:t>‹#›</a:t>
            </a:fld>
            <a:endParaRPr lang="en-US" altLang="zh-TW"/>
          </a:p>
        </p:txBody>
      </p:sp>
      <p:pic>
        <p:nvPicPr>
          <p:cNvPr id="1031" name="Picture 7" descr="圖片1">
            <a:extLst>
              <a:ext uri="{FF2B5EF4-FFF2-40B4-BE49-F238E27FC236}">
                <a16:creationId xmlns:a16="http://schemas.microsoft.com/office/drawing/2014/main" id="{272771EB-98B0-0465-31AE-765C56177A9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8F26A75F-95F4-1D1A-63DB-C39E03416229}"/>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4099" name="Text Box 8">
            <a:extLst>
              <a:ext uri="{FF2B5EF4-FFF2-40B4-BE49-F238E27FC236}">
                <a16:creationId xmlns:a16="http://schemas.microsoft.com/office/drawing/2014/main" id="{962FCCA1-9E8F-25AD-8ACA-DDFCDA65B9F6}"/>
              </a:ext>
            </a:extLst>
          </p:cNvPr>
          <p:cNvSpPr txBox="1">
            <a:spLocks noChangeArrowheads="1"/>
          </p:cNvSpPr>
          <p:nvPr/>
        </p:nvSpPr>
        <p:spPr bwMode="auto">
          <a:xfrm>
            <a:off x="7019925" y="115888"/>
            <a:ext cx="1762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單元二</a:t>
            </a:r>
          </a:p>
        </p:txBody>
      </p:sp>
      <p:sp>
        <p:nvSpPr>
          <p:cNvPr id="4100" name="Text Box 11">
            <a:extLst>
              <a:ext uri="{FF2B5EF4-FFF2-40B4-BE49-F238E27FC236}">
                <a16:creationId xmlns:a16="http://schemas.microsoft.com/office/drawing/2014/main" id="{52A0C0C3-70EE-70C2-503E-8241EDD2C6F0}"/>
              </a:ext>
            </a:extLst>
          </p:cNvPr>
          <p:cNvSpPr txBox="1">
            <a:spLocks noChangeArrowheads="1"/>
          </p:cNvSpPr>
          <p:nvPr/>
        </p:nvSpPr>
        <p:spPr bwMode="auto">
          <a:xfrm>
            <a:off x="539750" y="1196975"/>
            <a:ext cx="6911975" cy="641350"/>
          </a:xfrm>
          <a:prstGeom prst="rect">
            <a:avLst/>
          </a:prstGeom>
          <a:noFill/>
          <a:ln>
            <a:noFill/>
          </a:ln>
          <a:effectLst>
            <a:prstShdw prst="shdw17" dist="17961" dir="2700000">
              <a:srgbClr val="99995C"/>
            </a:prst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800100" indent="-34290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257300" indent="-3429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714500" indent="-3429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171700" indent="-3429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3600">
                <a:latin typeface="標楷體" pitchFamily="65" charset="-128"/>
                <a:ea typeface="標楷體" pitchFamily="65" charset="-128"/>
              </a:rPr>
              <a:t>第一課：觸景生情</a:t>
            </a:r>
          </a:p>
        </p:txBody>
      </p:sp>
      <p:sp>
        <p:nvSpPr>
          <p:cNvPr id="4101" name="Rectangle 47">
            <a:hlinkClick r:id="rId3" action="ppaction://hlinksldjump"/>
            <a:extLst>
              <a:ext uri="{FF2B5EF4-FFF2-40B4-BE49-F238E27FC236}">
                <a16:creationId xmlns:a16="http://schemas.microsoft.com/office/drawing/2014/main" id="{6E0FBD57-5C68-AB88-5BD4-1600ADB2E70B}"/>
              </a:ext>
            </a:extLst>
          </p:cNvPr>
          <p:cNvSpPr>
            <a:spLocks noChangeArrowheads="1"/>
          </p:cNvSpPr>
          <p:nvPr/>
        </p:nvSpPr>
        <p:spPr bwMode="auto">
          <a:xfrm>
            <a:off x="1389063" y="1892300"/>
            <a:ext cx="3000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buFontTx/>
              <a:buNone/>
            </a:pPr>
            <a:r>
              <a:rPr lang="en-US" altLang="zh-TW" sz="2800" b="0">
                <a:solidFill>
                  <a:srgbClr val="CC0099"/>
                </a:solidFill>
                <a:latin typeface="Times New Roman" panose="02020603050405020304" pitchFamily="18" charset="0"/>
                <a:ea typeface="標楷體" pitchFamily="65" charset="-128"/>
              </a:rPr>
              <a:t></a:t>
            </a:r>
            <a:r>
              <a:rPr lang="en-US" altLang="zh-CN" sz="2800" b="0">
                <a:solidFill>
                  <a:srgbClr val="CC0099"/>
                </a:solidFill>
                <a:latin typeface="Times New Roman" panose="02020603050405020304" pitchFamily="18" charset="0"/>
                <a:ea typeface="標楷體" pitchFamily="65" charset="-128"/>
              </a:rPr>
              <a:t> </a:t>
            </a:r>
            <a:r>
              <a:rPr lang="zh-TW" altLang="en-US" sz="2800" b="0">
                <a:latin typeface="Times New Roman" panose="02020603050405020304" pitchFamily="18" charset="0"/>
                <a:ea typeface="標楷體" pitchFamily="65" charset="-128"/>
              </a:rPr>
              <a:t>由「景」聯想到</a:t>
            </a:r>
            <a:r>
              <a:rPr lang="zh-CN" altLang="en-US" sz="2800" b="0">
                <a:latin typeface="Times New Roman" panose="02020603050405020304" pitchFamily="18" charset="0"/>
                <a:ea typeface="標楷體" pitchFamily="65" charset="-128"/>
              </a:rPr>
              <a:t>「</a:t>
            </a:r>
            <a:r>
              <a:rPr lang="zh-TW" altLang="en-US" sz="2800" b="0">
                <a:latin typeface="Times New Roman" panose="02020603050405020304" pitchFamily="18" charset="0"/>
                <a:ea typeface="標楷體" pitchFamily="65" charset="-128"/>
              </a:rPr>
              <a:t>情</a:t>
            </a:r>
            <a:r>
              <a:rPr lang="zh-CN" altLang="en-US" sz="2800" b="0">
                <a:latin typeface="Times New Roman" panose="02020603050405020304" pitchFamily="18" charset="0"/>
                <a:ea typeface="標楷體" pitchFamily="65" charset="-128"/>
              </a:rPr>
              <a:t>」</a:t>
            </a:r>
            <a:r>
              <a:rPr lang="zh-TW" altLang="en-US" sz="2800" b="0">
                <a:solidFill>
                  <a:srgbClr val="C00000"/>
                </a:solidFill>
                <a:latin typeface="Times New Roman" panose="02020603050405020304" pitchFamily="18" charset="0"/>
                <a:ea typeface="標楷體" pitchFamily="65" charset="-128"/>
              </a:rPr>
              <a:t> </a:t>
            </a:r>
            <a:endParaRPr lang="zh-TW" altLang="en-US" sz="2800">
              <a:solidFill>
                <a:srgbClr val="660033"/>
              </a:solidFill>
              <a:latin typeface="Times New Roman" panose="02020603050405020304" pitchFamily="18" charset="0"/>
            </a:endParaRPr>
          </a:p>
        </p:txBody>
      </p:sp>
      <p:sp>
        <p:nvSpPr>
          <p:cNvPr id="4102" name="Rectangle 47">
            <a:hlinkClick r:id="rId4" action="ppaction://hlinksldjump"/>
            <a:extLst>
              <a:ext uri="{FF2B5EF4-FFF2-40B4-BE49-F238E27FC236}">
                <a16:creationId xmlns:a16="http://schemas.microsoft.com/office/drawing/2014/main" id="{CE66E144-F0BA-9D67-56A0-E06C153F58F7}"/>
              </a:ext>
            </a:extLst>
          </p:cNvPr>
          <p:cNvSpPr>
            <a:spLocks noChangeArrowheads="1"/>
          </p:cNvSpPr>
          <p:nvPr/>
        </p:nvSpPr>
        <p:spPr bwMode="auto">
          <a:xfrm>
            <a:off x="1231900" y="2636838"/>
            <a:ext cx="3000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buFontTx/>
              <a:buNone/>
            </a:pPr>
            <a:r>
              <a:rPr lang="en-US" altLang="zh-TW" sz="2800" b="0">
                <a:solidFill>
                  <a:srgbClr val="CC0099"/>
                </a:solidFill>
                <a:latin typeface="Times New Roman" panose="02020603050405020304" pitchFamily="18" charset="0"/>
                <a:ea typeface="標楷體" pitchFamily="65" charset="-128"/>
              </a:rPr>
              <a:t></a:t>
            </a:r>
            <a:r>
              <a:rPr lang="en-US" altLang="zh-CN" sz="2800" b="0">
                <a:solidFill>
                  <a:srgbClr val="CC0099"/>
                </a:solidFill>
                <a:latin typeface="Times New Roman" panose="02020603050405020304" pitchFamily="18" charset="0"/>
                <a:ea typeface="標楷體" pitchFamily="65" charset="-128"/>
              </a:rPr>
              <a:t> </a:t>
            </a:r>
            <a:r>
              <a:rPr lang="zh-TW" altLang="en-US" sz="2800" b="0">
                <a:latin typeface="Times New Roman" panose="02020603050405020304" pitchFamily="18" charset="0"/>
                <a:ea typeface="標楷體" pitchFamily="65" charset="-128"/>
              </a:rPr>
              <a:t>「景」與「情」相融</a:t>
            </a:r>
            <a:r>
              <a:rPr lang="zh-TW" altLang="en-US" sz="2800" b="0">
                <a:solidFill>
                  <a:srgbClr val="C00000"/>
                </a:solidFill>
                <a:latin typeface="Times New Roman" panose="02020603050405020304" pitchFamily="18" charset="0"/>
                <a:ea typeface="標楷體" pitchFamily="65" charset="-128"/>
              </a:rPr>
              <a:t> </a:t>
            </a:r>
            <a:endParaRPr lang="zh-TW" altLang="en-US" sz="2800">
              <a:solidFill>
                <a:srgbClr val="660033"/>
              </a:solidFill>
              <a:latin typeface="Times New Roman" panose="02020603050405020304" pitchFamily="18" charset="0"/>
            </a:endParaRPr>
          </a:p>
        </p:txBody>
      </p:sp>
      <p:sp>
        <p:nvSpPr>
          <p:cNvPr id="4103" name="Rectangle 47">
            <a:hlinkClick r:id="rId5" action="ppaction://hlinksldjump"/>
            <a:extLst>
              <a:ext uri="{FF2B5EF4-FFF2-40B4-BE49-F238E27FC236}">
                <a16:creationId xmlns:a16="http://schemas.microsoft.com/office/drawing/2014/main" id="{A8CFD381-2F09-9D9D-4252-950D94B76C64}"/>
              </a:ext>
            </a:extLst>
          </p:cNvPr>
          <p:cNvSpPr>
            <a:spLocks noChangeArrowheads="1"/>
          </p:cNvSpPr>
          <p:nvPr/>
        </p:nvSpPr>
        <p:spPr bwMode="auto">
          <a:xfrm>
            <a:off x="700088" y="4149725"/>
            <a:ext cx="3635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buFontTx/>
              <a:buNone/>
            </a:pPr>
            <a:r>
              <a:rPr lang="en-US" altLang="zh-TW" sz="2800" b="0">
                <a:solidFill>
                  <a:srgbClr val="CC0099"/>
                </a:solidFill>
                <a:latin typeface="Times New Roman" panose="02020603050405020304" pitchFamily="18" charset="0"/>
                <a:ea typeface="標楷體" pitchFamily="65" charset="-128"/>
              </a:rPr>
              <a:t></a:t>
            </a:r>
            <a:r>
              <a:rPr lang="en-US" altLang="zh-CN" sz="2800" b="0">
                <a:solidFill>
                  <a:srgbClr val="CC0099"/>
                </a:solidFill>
                <a:latin typeface="Times New Roman" panose="02020603050405020304" pitchFamily="18" charset="0"/>
                <a:ea typeface="標楷體" pitchFamily="65" charset="-128"/>
              </a:rPr>
              <a:t> </a:t>
            </a:r>
            <a:r>
              <a:rPr lang="zh-TW" altLang="en-US" sz="2800" b="0">
                <a:latin typeface="Times New Roman" panose="02020603050405020304" pitchFamily="18" charset="0"/>
                <a:ea typeface="標楷體" pitchFamily="65" charset="-128"/>
              </a:rPr>
              <a:t>「景」隨「情」異</a:t>
            </a:r>
          </a:p>
        </p:txBody>
      </p:sp>
      <p:sp>
        <p:nvSpPr>
          <p:cNvPr id="4104" name="Rectangle 47">
            <a:hlinkClick r:id="rId6" action="ppaction://hlinksldjump"/>
            <a:extLst>
              <a:ext uri="{FF2B5EF4-FFF2-40B4-BE49-F238E27FC236}">
                <a16:creationId xmlns:a16="http://schemas.microsoft.com/office/drawing/2014/main" id="{90A0B003-FB59-C866-9F5F-E18D891949A8}"/>
              </a:ext>
            </a:extLst>
          </p:cNvPr>
          <p:cNvSpPr>
            <a:spLocks noChangeArrowheads="1"/>
          </p:cNvSpPr>
          <p:nvPr/>
        </p:nvSpPr>
        <p:spPr bwMode="auto">
          <a:xfrm>
            <a:off x="720725" y="4876800"/>
            <a:ext cx="3635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buFontTx/>
              <a:buNone/>
            </a:pPr>
            <a:r>
              <a:rPr lang="en-US" altLang="zh-TW" sz="2800" b="0">
                <a:solidFill>
                  <a:srgbClr val="CC0099"/>
                </a:solidFill>
                <a:latin typeface="Times New Roman" panose="02020603050405020304" pitchFamily="18" charset="0"/>
                <a:ea typeface="標楷體" pitchFamily="65" charset="-128"/>
              </a:rPr>
              <a:t></a:t>
            </a:r>
            <a:r>
              <a:rPr lang="en-US" altLang="zh-CN" sz="2800" b="0">
                <a:solidFill>
                  <a:srgbClr val="CC0099"/>
                </a:solidFill>
                <a:latin typeface="Times New Roman" panose="02020603050405020304" pitchFamily="18" charset="0"/>
                <a:ea typeface="標楷體" pitchFamily="65" charset="-128"/>
              </a:rPr>
              <a:t> </a:t>
            </a:r>
            <a:r>
              <a:rPr lang="zh-TW" altLang="en-US" sz="2800" b="0">
                <a:latin typeface="Times New Roman" panose="02020603050405020304" pitchFamily="18" charset="0"/>
                <a:ea typeface="標楷體" pitchFamily="65" charset="-128"/>
              </a:rPr>
              <a:t>融</a:t>
            </a:r>
            <a:r>
              <a:rPr lang="zh-CN" altLang="en-US" sz="2800" b="0">
                <a:latin typeface="Times New Roman" panose="02020603050405020304" pitchFamily="18" charset="0"/>
                <a:ea typeface="標楷體" pitchFamily="65" charset="-128"/>
              </a:rPr>
              <a:t>「</a:t>
            </a:r>
            <a:r>
              <a:rPr lang="zh-TW" altLang="en-US" sz="2800" b="0">
                <a:latin typeface="Times New Roman" panose="02020603050405020304" pitchFamily="18" charset="0"/>
                <a:ea typeface="標楷體" pitchFamily="65" charset="-128"/>
              </a:rPr>
              <a:t>情</a:t>
            </a:r>
            <a:r>
              <a:rPr lang="zh-CN" altLang="en-US" sz="2800" b="0">
                <a:latin typeface="Times New Roman" panose="02020603050405020304" pitchFamily="18" charset="0"/>
                <a:ea typeface="標楷體" pitchFamily="65" charset="-128"/>
              </a:rPr>
              <a:t>」</a:t>
            </a:r>
            <a:r>
              <a:rPr lang="zh-TW" altLang="en-US" sz="2800" b="0">
                <a:latin typeface="Times New Roman" panose="02020603050405020304" pitchFamily="18" charset="0"/>
                <a:ea typeface="標楷體" pitchFamily="65" charset="-128"/>
              </a:rPr>
              <a:t>於</a:t>
            </a:r>
            <a:r>
              <a:rPr lang="zh-CN" altLang="en-US" sz="2800" b="0">
                <a:latin typeface="Times New Roman" panose="02020603050405020304" pitchFamily="18" charset="0"/>
                <a:ea typeface="標楷體" pitchFamily="65" charset="-128"/>
              </a:rPr>
              <a:t>「</a:t>
            </a:r>
            <a:r>
              <a:rPr lang="zh-TW" altLang="en-US" sz="2800" b="0">
                <a:latin typeface="Times New Roman" panose="02020603050405020304" pitchFamily="18" charset="0"/>
                <a:ea typeface="標楷體" pitchFamily="65" charset="-128"/>
              </a:rPr>
              <a:t>景</a:t>
            </a:r>
            <a:r>
              <a:rPr lang="zh-CN" altLang="en-US" sz="2800" b="0">
                <a:latin typeface="Times New Roman" panose="02020603050405020304" pitchFamily="18" charset="0"/>
                <a:ea typeface="標楷體" pitchFamily="65" charset="-128"/>
              </a:rPr>
              <a:t>」</a:t>
            </a:r>
            <a:endParaRPr lang="zh-TW" altLang="en-US" sz="2800" b="0">
              <a:latin typeface="Times New Roman" panose="02020603050405020304" pitchFamily="18" charset="0"/>
              <a:ea typeface="標楷體" pitchFamily="65" charset="-128"/>
            </a:endParaRPr>
          </a:p>
        </p:txBody>
      </p:sp>
      <p:sp>
        <p:nvSpPr>
          <p:cNvPr id="4105" name="Text Box 18">
            <a:extLst>
              <a:ext uri="{FF2B5EF4-FFF2-40B4-BE49-F238E27FC236}">
                <a16:creationId xmlns:a16="http://schemas.microsoft.com/office/drawing/2014/main" id="{DE5279DC-870A-9A43-F3F4-5B59EC00F0D7}"/>
              </a:ext>
            </a:extLst>
          </p:cNvPr>
          <p:cNvSpPr txBox="1">
            <a:spLocks noChangeArrowheads="1"/>
          </p:cNvSpPr>
          <p:nvPr/>
        </p:nvSpPr>
        <p:spPr bwMode="auto">
          <a:xfrm>
            <a:off x="539750" y="3429000"/>
            <a:ext cx="4248150" cy="641350"/>
          </a:xfrm>
          <a:prstGeom prst="rect">
            <a:avLst/>
          </a:prstGeom>
          <a:noFill/>
          <a:ln>
            <a:noFill/>
          </a:ln>
          <a:effectLst>
            <a:prstShdw prst="shdw17" dist="17961" dir="2700000">
              <a:srgbClr val="99995C"/>
            </a:prst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800100" indent="-34290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257300" indent="-3429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714500" indent="-3429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171700" indent="-3429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3600">
                <a:latin typeface="標楷體" pitchFamily="65" charset="-128"/>
                <a:ea typeface="標楷體" pitchFamily="65" charset="-128"/>
              </a:rPr>
              <a:t>第</a:t>
            </a:r>
            <a:r>
              <a:rPr lang="zh-CN" altLang="en-US" sz="3600">
                <a:latin typeface="標楷體" pitchFamily="65" charset="-128"/>
                <a:ea typeface="標楷體" pitchFamily="65" charset="-128"/>
              </a:rPr>
              <a:t>二</a:t>
            </a:r>
            <a:r>
              <a:rPr lang="zh-TW" altLang="en-US" sz="3600">
                <a:latin typeface="標楷體" pitchFamily="65" charset="-128"/>
                <a:ea typeface="標楷體" pitchFamily="65" charset="-128"/>
              </a:rPr>
              <a:t>課：緣情寫景</a:t>
            </a:r>
          </a:p>
        </p:txBody>
      </p:sp>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3">
            <a:extLst>
              <a:ext uri="{FF2B5EF4-FFF2-40B4-BE49-F238E27FC236}">
                <a16:creationId xmlns:a16="http://schemas.microsoft.com/office/drawing/2014/main" id="{75C6DE96-45C4-9677-8A5E-8666F5E8ACC3}"/>
              </a:ext>
            </a:extLst>
          </p:cNvPr>
          <p:cNvSpPr>
            <a:spLocks noChangeArrowheads="1"/>
          </p:cNvSpPr>
          <p:nvPr/>
        </p:nvSpPr>
        <p:spPr bwMode="auto">
          <a:xfrm>
            <a:off x="611188" y="2205038"/>
            <a:ext cx="74898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200">
                <a:ea typeface="標楷體" pitchFamily="65" charset="-128"/>
              </a:rPr>
              <a:t>　　  </a:t>
            </a:r>
            <a:r>
              <a:rPr lang="zh-TW" altLang="en-US" sz="2800">
                <a:ea typeface="標楷體" pitchFamily="65" charset="-128"/>
              </a:rPr>
              <a:t>緣情寫景是借景抒情的一種，主要是</a:t>
            </a:r>
            <a:br>
              <a:rPr lang="zh-TW" altLang="en-US" sz="2800">
                <a:ea typeface="標楷體" pitchFamily="65" charset="-128"/>
              </a:rPr>
            </a:br>
            <a:r>
              <a:rPr lang="zh-TW" altLang="en-US" sz="2800">
                <a:ea typeface="標楷體" pitchFamily="65" charset="-128"/>
              </a:rPr>
              <a:t>通過描寫景物來抒情。緣情寫景強調的是</a:t>
            </a:r>
            <a:br>
              <a:rPr lang="zh-TW" altLang="en-US" sz="2800">
                <a:ea typeface="標楷體" pitchFamily="65" charset="-128"/>
              </a:rPr>
            </a:br>
            <a:r>
              <a:rPr lang="zh-TW" altLang="en-US" sz="2800">
                <a:ea typeface="標楷體" pitchFamily="65" charset="-128"/>
              </a:rPr>
              <a:t>把</a:t>
            </a:r>
            <a:r>
              <a:rPr lang="zh-TW" altLang="en-US" sz="2800">
                <a:solidFill>
                  <a:srgbClr val="FF6600"/>
                </a:solidFill>
                <a:ea typeface="標楷體" pitchFamily="65" charset="-128"/>
              </a:rPr>
              <a:t>自己的主觀感情投射到客觀景物之中</a:t>
            </a:r>
            <a:r>
              <a:rPr lang="zh-TW" altLang="en-US" sz="2800">
                <a:ea typeface="標楷體" pitchFamily="65" charset="-128"/>
              </a:rPr>
              <a:t>，</a:t>
            </a:r>
            <a:br>
              <a:rPr lang="zh-TW" altLang="en-US" sz="2800">
                <a:ea typeface="標楷體" pitchFamily="65" charset="-128"/>
              </a:rPr>
            </a:br>
            <a:r>
              <a:rPr lang="zh-TW" altLang="en-US" sz="2800">
                <a:ea typeface="標楷體" pitchFamily="65" charset="-128"/>
              </a:rPr>
              <a:t>藉此來抒發心中的感情</a:t>
            </a:r>
            <a:r>
              <a:rPr lang="zh-TW" altLang="en-US" sz="2800"/>
              <a:t>。</a:t>
            </a:r>
          </a:p>
        </p:txBody>
      </p:sp>
      <p:sp>
        <p:nvSpPr>
          <p:cNvPr id="18435" name="Rectangle 8">
            <a:extLst>
              <a:ext uri="{FF2B5EF4-FFF2-40B4-BE49-F238E27FC236}">
                <a16:creationId xmlns:a16="http://schemas.microsoft.com/office/drawing/2014/main" id="{A015BB0E-DAF8-0618-6B28-488DC6B66D4A}"/>
              </a:ext>
            </a:extLst>
          </p:cNvPr>
          <p:cNvSpPr>
            <a:spLocks noChangeArrowheads="1"/>
          </p:cNvSpPr>
          <p:nvPr/>
        </p:nvSpPr>
        <p:spPr bwMode="auto">
          <a:xfrm>
            <a:off x="228600" y="10668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緣情寫景</a:t>
            </a:r>
          </a:p>
        </p:txBody>
      </p:sp>
      <p:sp>
        <p:nvSpPr>
          <p:cNvPr id="18436" name="Text Box 10">
            <a:extLst>
              <a:ext uri="{FF2B5EF4-FFF2-40B4-BE49-F238E27FC236}">
                <a16:creationId xmlns:a16="http://schemas.microsoft.com/office/drawing/2014/main" id="{2DB0B983-A26F-D20E-58E7-930D0CBB1A6C}"/>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a:t>
            </a:r>
            <a:r>
              <a:rPr lang="zh-CN" altLang="en-US">
                <a:latin typeface="Tahoma" panose="020B0604030504040204" pitchFamily="34" charset="0"/>
              </a:rPr>
              <a:t>三</a:t>
            </a:r>
            <a:r>
              <a:rPr lang="zh-TW" altLang="en-US">
                <a:latin typeface="Tahoma" panose="020B0604030504040204" pitchFamily="34" charset="0"/>
              </a:rPr>
              <a:t>）</a:t>
            </a:r>
          </a:p>
        </p:txBody>
      </p:sp>
      <p:sp>
        <p:nvSpPr>
          <p:cNvPr id="18437" name="Text Box 12">
            <a:extLst>
              <a:ext uri="{FF2B5EF4-FFF2-40B4-BE49-F238E27FC236}">
                <a16:creationId xmlns:a16="http://schemas.microsoft.com/office/drawing/2014/main" id="{69A82429-2BBB-4344-8BDE-1E45E2801EF3}"/>
              </a:ext>
            </a:extLst>
          </p:cNvPr>
          <p:cNvSpPr txBox="1">
            <a:spLocks noChangeArrowheads="1"/>
          </p:cNvSpPr>
          <p:nvPr/>
        </p:nvSpPr>
        <p:spPr bwMode="auto">
          <a:xfrm>
            <a:off x="1958975" y="27146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zh-CN" sz="1800">
              <a:ea typeface="MS PMincho" panose="02020600040205080304" pitchFamily="18" charset="-128"/>
            </a:endParaRPr>
          </a:p>
        </p:txBody>
      </p:sp>
      <p:sp>
        <p:nvSpPr>
          <p:cNvPr id="66581" name="Text Box 21">
            <a:extLst>
              <a:ext uri="{FF2B5EF4-FFF2-40B4-BE49-F238E27FC236}">
                <a16:creationId xmlns:a16="http://schemas.microsoft.com/office/drawing/2014/main" id="{138E2272-41DC-7056-8635-DCBD11FBC828}"/>
              </a:ext>
            </a:extLst>
          </p:cNvPr>
          <p:cNvSpPr txBox="1">
            <a:spLocks noChangeArrowheads="1"/>
          </p:cNvSpPr>
          <p:nvPr/>
        </p:nvSpPr>
        <p:spPr bwMode="auto">
          <a:xfrm>
            <a:off x="3563938" y="3663950"/>
            <a:ext cx="57610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200">
                <a:solidFill>
                  <a:srgbClr val="FF0000"/>
                </a:solidFill>
                <a:ea typeface="標楷體" pitchFamily="65" charset="-128"/>
              </a:rPr>
              <a:t>應選取與感情基調一致的景物進行描寫，並</a:t>
            </a:r>
          </a:p>
        </p:txBody>
      </p:sp>
      <p:grpSp>
        <p:nvGrpSpPr>
          <p:cNvPr id="66586" name="Group 26">
            <a:extLst>
              <a:ext uri="{FF2B5EF4-FFF2-40B4-BE49-F238E27FC236}">
                <a16:creationId xmlns:a16="http://schemas.microsoft.com/office/drawing/2014/main" id="{B408410E-B6AA-ED94-FDF7-1092573DDEFA}"/>
              </a:ext>
            </a:extLst>
          </p:cNvPr>
          <p:cNvGrpSpPr>
            <a:grpSpLocks/>
          </p:cNvGrpSpPr>
          <p:nvPr/>
        </p:nvGrpSpPr>
        <p:grpSpPr bwMode="auto">
          <a:xfrm>
            <a:off x="2124075" y="2708275"/>
            <a:ext cx="4968875" cy="720725"/>
            <a:chOff x="1247" y="1433"/>
            <a:chExt cx="1497" cy="409"/>
          </a:xfrm>
        </p:grpSpPr>
        <p:sp>
          <p:nvSpPr>
            <p:cNvPr id="18443" name="Rectangle 19">
              <a:extLst>
                <a:ext uri="{FF2B5EF4-FFF2-40B4-BE49-F238E27FC236}">
                  <a16:creationId xmlns:a16="http://schemas.microsoft.com/office/drawing/2014/main" id="{C751188C-5C95-6A3A-A532-33ADDBDCDBAA}"/>
                </a:ext>
              </a:extLst>
            </p:cNvPr>
            <p:cNvSpPr>
              <a:spLocks noChangeArrowheads="1"/>
            </p:cNvSpPr>
            <p:nvPr/>
          </p:nvSpPr>
          <p:spPr bwMode="auto">
            <a:xfrm>
              <a:off x="1247" y="1433"/>
              <a:ext cx="1180" cy="246"/>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18444" name="Line 24">
              <a:extLst>
                <a:ext uri="{FF2B5EF4-FFF2-40B4-BE49-F238E27FC236}">
                  <a16:creationId xmlns:a16="http://schemas.microsoft.com/office/drawing/2014/main" id="{23448355-1607-C949-49EA-4E6FF0175C3C}"/>
                </a:ext>
              </a:extLst>
            </p:cNvPr>
            <p:cNvSpPr>
              <a:spLocks noChangeShapeType="1"/>
            </p:cNvSpPr>
            <p:nvPr/>
          </p:nvSpPr>
          <p:spPr bwMode="auto">
            <a:xfrm flipH="1" flipV="1">
              <a:off x="2426" y="1661"/>
              <a:ext cx="318" cy="181"/>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6587" name="Text Box 27">
            <a:extLst>
              <a:ext uri="{FF2B5EF4-FFF2-40B4-BE49-F238E27FC236}">
                <a16:creationId xmlns:a16="http://schemas.microsoft.com/office/drawing/2014/main" id="{548CE130-8E9B-ACE8-BF42-A78F29835E99}"/>
              </a:ext>
            </a:extLst>
          </p:cNvPr>
          <p:cNvSpPr txBox="1">
            <a:spLocks noChangeArrowheads="1"/>
          </p:cNvSpPr>
          <p:nvPr/>
        </p:nvSpPr>
        <p:spPr bwMode="auto">
          <a:xfrm>
            <a:off x="3563938" y="4076700"/>
            <a:ext cx="57610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200">
                <a:solidFill>
                  <a:srgbClr val="FF0000"/>
                </a:solidFill>
                <a:ea typeface="標楷體" pitchFamily="65" charset="-128"/>
              </a:rPr>
              <a:t>運用相關的修辭手法加強情感的表達</a:t>
            </a:r>
          </a:p>
        </p:txBody>
      </p:sp>
      <p:sp>
        <p:nvSpPr>
          <p:cNvPr id="18441" name="Text Box 32">
            <a:extLst>
              <a:ext uri="{FF2B5EF4-FFF2-40B4-BE49-F238E27FC236}">
                <a16:creationId xmlns:a16="http://schemas.microsoft.com/office/drawing/2014/main" id="{7E02EEC9-5D88-AA9A-2EC8-DAB94F58D48E}"/>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sp>
        <p:nvSpPr>
          <p:cNvPr id="18442" name="AutoShape 35">
            <a:hlinkClick r:id="rId3" action="ppaction://hlinksldjump"/>
            <a:extLst>
              <a:ext uri="{FF2B5EF4-FFF2-40B4-BE49-F238E27FC236}">
                <a16:creationId xmlns:a16="http://schemas.microsoft.com/office/drawing/2014/main" id="{18BC3337-E15F-78A6-4B64-C731DEA3FB75}"/>
              </a:ext>
            </a:extLst>
          </p:cNvPr>
          <p:cNvSpPr>
            <a:spLocks noChangeArrowheads="1"/>
          </p:cNvSpPr>
          <p:nvPr/>
        </p:nvSpPr>
        <p:spPr bwMode="auto">
          <a:xfrm>
            <a:off x="250825" y="6308725"/>
            <a:ext cx="663575" cy="388938"/>
          </a:xfrm>
          <a:prstGeom prst="flowChartAlternateProcess">
            <a:avLst/>
          </a:prstGeom>
          <a:gradFill rotWithShape="1">
            <a:gsLst>
              <a:gs pos="0">
                <a:srgbClr val="00CCFF"/>
              </a:gs>
              <a:gs pos="50000">
                <a:srgbClr val="FFFFFF"/>
              </a:gs>
              <a:gs pos="100000">
                <a:srgbClr val="00CCFF"/>
              </a:gs>
            </a:gsLst>
            <a:lin ang="5400000" scaled="1"/>
          </a:gradFill>
          <a:ln>
            <a:noFill/>
          </a:ln>
          <a:effectLst>
            <a:prstShdw prst="shdw17" dist="17961" dir="2700000">
              <a:srgbClr val="007A99"/>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1800"/>
              <a:t>返回</a:t>
            </a:r>
            <a:endParaRPr lang="zh-TW" altLang="en-US" sz="1800">
              <a:ea typeface="MS PMincho" panose="02020600040205080304"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6586"/>
                                        </p:tgtEl>
                                        <p:attrNameLst>
                                          <p:attrName>style.visibility</p:attrName>
                                        </p:attrNameLst>
                                      </p:cBhvr>
                                      <p:to>
                                        <p:strVal val="visible"/>
                                      </p:to>
                                    </p:set>
                                    <p:animEffect transition="in" filter="dissolve">
                                      <p:cBhvr>
                                        <p:cTn id="7" dur="500"/>
                                        <p:tgtEl>
                                          <p:spTgt spid="665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6581"/>
                                        </p:tgtEl>
                                        <p:attrNameLst>
                                          <p:attrName>style.visibility</p:attrName>
                                        </p:attrNameLst>
                                      </p:cBhvr>
                                      <p:to>
                                        <p:strVal val="visible"/>
                                      </p:to>
                                    </p:set>
                                    <p:animEffect transition="in" filter="dissolve">
                                      <p:cBhvr>
                                        <p:cTn id="11" dur="500"/>
                                        <p:tgtEl>
                                          <p:spTgt spid="6658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6587"/>
                                        </p:tgtEl>
                                        <p:attrNameLst>
                                          <p:attrName>style.visibility</p:attrName>
                                        </p:attrNameLst>
                                      </p:cBhvr>
                                      <p:to>
                                        <p:strVal val="visible"/>
                                      </p:to>
                                    </p:set>
                                    <p:animEffect transition="in" filter="dissolve">
                                      <p:cBhvr>
                                        <p:cTn id="15" dur="500"/>
                                        <p:tgtEl>
                                          <p:spTgt spid="66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1" grpId="0"/>
      <p:bldP spid="665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470EE32-C927-5FF5-FE1A-E68BD9598ED8}"/>
              </a:ext>
            </a:extLst>
          </p:cNvPr>
          <p:cNvSpPr>
            <a:spLocks noChangeArrowheads="1"/>
          </p:cNvSpPr>
          <p:nvPr/>
        </p:nvSpPr>
        <p:spPr bwMode="auto">
          <a:xfrm>
            <a:off x="228600" y="10668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緣情寫景</a:t>
            </a:r>
          </a:p>
        </p:txBody>
      </p:sp>
      <p:sp>
        <p:nvSpPr>
          <p:cNvPr id="20483" name="Text Box 8">
            <a:extLst>
              <a:ext uri="{FF2B5EF4-FFF2-40B4-BE49-F238E27FC236}">
                <a16:creationId xmlns:a16="http://schemas.microsoft.com/office/drawing/2014/main" id="{26E5117F-6FA1-5992-6FA2-DE1794D144DC}"/>
              </a:ext>
            </a:extLst>
          </p:cNvPr>
          <p:cNvSpPr txBox="1">
            <a:spLocks noChangeArrowheads="1"/>
          </p:cNvSpPr>
          <p:nvPr/>
        </p:nvSpPr>
        <p:spPr bwMode="auto">
          <a:xfrm>
            <a:off x="152400" y="1916113"/>
            <a:ext cx="4564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2400">
                <a:latin typeface="新細明體" panose="02020500000000000000" pitchFamily="18" charset="-120"/>
              </a:rPr>
              <a:t> 1. </a:t>
            </a:r>
            <a:r>
              <a:rPr lang="zh-TW" altLang="en-US" sz="2400">
                <a:latin typeface="新細明體" panose="02020500000000000000" pitchFamily="18" charset="-120"/>
              </a:rPr>
              <a:t>「景」隨「情」異</a:t>
            </a:r>
          </a:p>
        </p:txBody>
      </p:sp>
      <p:sp>
        <p:nvSpPr>
          <p:cNvPr id="20484" name="Text Box 9">
            <a:extLst>
              <a:ext uri="{FF2B5EF4-FFF2-40B4-BE49-F238E27FC236}">
                <a16:creationId xmlns:a16="http://schemas.microsoft.com/office/drawing/2014/main" id="{4890DA47-078E-EF0D-7140-29392FA5198A}"/>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20485" name="Text Box 10">
            <a:extLst>
              <a:ext uri="{FF2B5EF4-FFF2-40B4-BE49-F238E27FC236}">
                <a16:creationId xmlns:a16="http://schemas.microsoft.com/office/drawing/2014/main" id="{39EE56BE-ABB4-09EE-D8BC-79E85E0DA30A}"/>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sp>
        <p:nvSpPr>
          <p:cNvPr id="20486" name="Text Box 13">
            <a:extLst>
              <a:ext uri="{FF2B5EF4-FFF2-40B4-BE49-F238E27FC236}">
                <a16:creationId xmlns:a16="http://schemas.microsoft.com/office/drawing/2014/main" id="{7629BA43-7F7F-9E5C-CA61-2BC3B40E7D9D}"/>
              </a:ext>
            </a:extLst>
          </p:cNvPr>
          <p:cNvSpPr txBox="1">
            <a:spLocks noChangeArrowheads="1"/>
          </p:cNvSpPr>
          <p:nvPr/>
        </p:nvSpPr>
        <p:spPr bwMode="auto">
          <a:xfrm>
            <a:off x="368300" y="3557588"/>
            <a:ext cx="506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2400">
                <a:latin typeface="新細明體" panose="02020500000000000000" pitchFamily="18" charset="-120"/>
              </a:rPr>
              <a:t>2. </a:t>
            </a:r>
            <a:r>
              <a:rPr lang="zh-TW" altLang="en-US" sz="2400">
                <a:latin typeface="新細明體" panose="02020500000000000000" pitchFamily="18" charset="-120"/>
              </a:rPr>
              <a:t>融「情」於「景」</a:t>
            </a:r>
          </a:p>
        </p:txBody>
      </p:sp>
      <p:sp>
        <p:nvSpPr>
          <p:cNvPr id="71696" name="Text Box 16">
            <a:extLst>
              <a:ext uri="{FF2B5EF4-FFF2-40B4-BE49-F238E27FC236}">
                <a16:creationId xmlns:a16="http://schemas.microsoft.com/office/drawing/2014/main" id="{C07E7D05-E898-8258-3617-E56C1B6A39E7}"/>
              </a:ext>
            </a:extLst>
          </p:cNvPr>
          <p:cNvSpPr txBox="1">
            <a:spLocks noChangeArrowheads="1"/>
          </p:cNvSpPr>
          <p:nvPr/>
        </p:nvSpPr>
        <p:spPr bwMode="auto">
          <a:xfrm>
            <a:off x="3851275" y="1052513"/>
            <a:ext cx="47529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b="0">
                <a:solidFill>
                  <a:srgbClr val="FF0000"/>
                </a:solidFill>
                <a:ea typeface="標楷體" pitchFamily="65" charset="-128"/>
              </a:rPr>
              <a:t>一般而言，情感和景物是相對應出現的，如悲景對悲情；但存在一種反襯的情況，如用生機勃勃的景象來襯托心中的失望。</a:t>
            </a:r>
          </a:p>
        </p:txBody>
      </p:sp>
      <p:grpSp>
        <p:nvGrpSpPr>
          <p:cNvPr id="71713" name="Group 33">
            <a:extLst>
              <a:ext uri="{FF2B5EF4-FFF2-40B4-BE49-F238E27FC236}">
                <a16:creationId xmlns:a16="http://schemas.microsoft.com/office/drawing/2014/main" id="{E9EC27C8-FB9B-400C-7A47-6A20291F8EA1}"/>
              </a:ext>
            </a:extLst>
          </p:cNvPr>
          <p:cNvGrpSpPr>
            <a:grpSpLocks/>
          </p:cNvGrpSpPr>
          <p:nvPr/>
        </p:nvGrpSpPr>
        <p:grpSpPr bwMode="auto">
          <a:xfrm>
            <a:off x="684213" y="1771650"/>
            <a:ext cx="3240087" cy="649288"/>
            <a:chOff x="508" y="1071"/>
            <a:chExt cx="2281" cy="499"/>
          </a:xfrm>
        </p:grpSpPr>
        <p:sp>
          <p:nvSpPr>
            <p:cNvPr id="20496" name="Line 15">
              <a:extLst>
                <a:ext uri="{FF2B5EF4-FFF2-40B4-BE49-F238E27FC236}">
                  <a16:creationId xmlns:a16="http://schemas.microsoft.com/office/drawing/2014/main" id="{ED73506A-4847-EB2D-9696-AD680245BE4F}"/>
                </a:ext>
              </a:extLst>
            </p:cNvPr>
            <p:cNvSpPr>
              <a:spLocks noChangeShapeType="1"/>
            </p:cNvSpPr>
            <p:nvPr/>
          </p:nvSpPr>
          <p:spPr bwMode="auto">
            <a:xfrm flipH="1">
              <a:off x="2290" y="1071"/>
              <a:ext cx="499" cy="22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7" name="Rectangle 22">
              <a:extLst>
                <a:ext uri="{FF2B5EF4-FFF2-40B4-BE49-F238E27FC236}">
                  <a16:creationId xmlns:a16="http://schemas.microsoft.com/office/drawing/2014/main" id="{48B7E51E-D907-5ACF-2049-3644726BDBB0}"/>
                </a:ext>
              </a:extLst>
            </p:cNvPr>
            <p:cNvSpPr>
              <a:spLocks noChangeArrowheads="1"/>
            </p:cNvSpPr>
            <p:nvPr/>
          </p:nvSpPr>
          <p:spPr bwMode="auto">
            <a:xfrm>
              <a:off x="508" y="1162"/>
              <a:ext cx="1769" cy="40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grpSp>
      <p:sp>
        <p:nvSpPr>
          <p:cNvPr id="71708" name="Text Box 28">
            <a:extLst>
              <a:ext uri="{FF2B5EF4-FFF2-40B4-BE49-F238E27FC236}">
                <a16:creationId xmlns:a16="http://schemas.microsoft.com/office/drawing/2014/main" id="{D2D5ECB9-8218-472E-9244-41135D6EDD67}"/>
              </a:ext>
            </a:extLst>
          </p:cNvPr>
          <p:cNvSpPr txBox="1">
            <a:spLocks noChangeArrowheads="1"/>
          </p:cNvSpPr>
          <p:nvPr/>
        </p:nvSpPr>
        <p:spPr bwMode="auto">
          <a:xfrm>
            <a:off x="1122363" y="4679950"/>
            <a:ext cx="489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a:ea typeface="標楷體" pitchFamily="65" charset="-128"/>
              </a:rPr>
              <a:t>常見的寫作技巧有：</a:t>
            </a:r>
          </a:p>
        </p:txBody>
      </p:sp>
      <p:sp>
        <p:nvSpPr>
          <p:cNvPr id="71711" name="Text Box 31">
            <a:extLst>
              <a:ext uri="{FF2B5EF4-FFF2-40B4-BE49-F238E27FC236}">
                <a16:creationId xmlns:a16="http://schemas.microsoft.com/office/drawing/2014/main" id="{E50720D7-9021-7A31-9197-1B44B7DF89C8}"/>
              </a:ext>
            </a:extLst>
          </p:cNvPr>
          <p:cNvSpPr txBox="1">
            <a:spLocks noChangeArrowheads="1"/>
          </p:cNvSpPr>
          <p:nvPr/>
        </p:nvSpPr>
        <p:spPr bwMode="auto">
          <a:xfrm>
            <a:off x="3440113" y="509428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a:t>（</a:t>
            </a:r>
            <a:r>
              <a:rPr lang="en-US" altLang="zh-TW" sz="1800"/>
              <a:t>2</a:t>
            </a:r>
            <a:r>
              <a:rPr lang="zh-TW" altLang="en-US" sz="1800"/>
              <a:t>）  </a:t>
            </a:r>
            <a:r>
              <a:rPr lang="zh-TW" altLang="en-US" sz="1800">
                <a:ea typeface="標楷體" pitchFamily="65" charset="-128"/>
              </a:rPr>
              <a:t>加插議論</a:t>
            </a:r>
          </a:p>
        </p:txBody>
      </p:sp>
      <p:sp>
        <p:nvSpPr>
          <p:cNvPr id="71714" name="Rectangle 34">
            <a:extLst>
              <a:ext uri="{FF2B5EF4-FFF2-40B4-BE49-F238E27FC236}">
                <a16:creationId xmlns:a16="http://schemas.microsoft.com/office/drawing/2014/main" id="{D65119A6-91B7-3A96-67EA-8747A173BBB7}"/>
              </a:ext>
            </a:extLst>
          </p:cNvPr>
          <p:cNvSpPr>
            <a:spLocks noChangeArrowheads="1"/>
          </p:cNvSpPr>
          <p:nvPr/>
        </p:nvSpPr>
        <p:spPr bwMode="auto">
          <a:xfrm>
            <a:off x="3367088" y="4697413"/>
            <a:ext cx="3529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1800"/>
              <a:t>（</a:t>
            </a:r>
            <a:r>
              <a:rPr lang="en-US" altLang="zh-TW" sz="1800"/>
              <a:t>1</a:t>
            </a:r>
            <a:r>
              <a:rPr lang="zh-TW" altLang="en-US" sz="1800"/>
              <a:t>）  </a:t>
            </a:r>
            <a:r>
              <a:rPr lang="zh-TW" altLang="en-US" sz="1800">
                <a:ea typeface="標楷體" pitchFamily="65" charset="-128"/>
              </a:rPr>
              <a:t>運用帶有感情色彩的字詞</a:t>
            </a:r>
          </a:p>
        </p:txBody>
      </p:sp>
      <p:sp>
        <p:nvSpPr>
          <p:cNvPr id="20492" name="Rectangle 37">
            <a:extLst>
              <a:ext uri="{FF2B5EF4-FFF2-40B4-BE49-F238E27FC236}">
                <a16:creationId xmlns:a16="http://schemas.microsoft.com/office/drawing/2014/main" id="{48D5949B-57CC-3D83-9527-E5F4379FE471}"/>
              </a:ext>
            </a:extLst>
          </p:cNvPr>
          <p:cNvSpPr>
            <a:spLocks noChangeArrowheads="1"/>
          </p:cNvSpPr>
          <p:nvPr/>
        </p:nvSpPr>
        <p:spPr bwMode="auto">
          <a:xfrm>
            <a:off x="611188" y="2276475"/>
            <a:ext cx="7993062"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100">
                <a:ea typeface="標楷體" pitchFamily="65" charset="-128"/>
              </a:rPr>
              <a:t>　　同樣的景物，不同人看到會引發不同的感情；而面對同樣的景</a:t>
            </a:r>
            <a:endParaRPr lang="en-US" altLang="zh-TW" sz="2100">
              <a:ea typeface="標楷體" pitchFamily="65" charset="-128"/>
            </a:endParaRPr>
          </a:p>
          <a:p>
            <a:pPr eaLnBrk="1" hangingPunct="1">
              <a:spcBef>
                <a:spcPct val="0"/>
              </a:spcBef>
              <a:buFontTx/>
              <a:buNone/>
            </a:pPr>
            <a:r>
              <a:rPr lang="zh-TW" altLang="en-US" sz="2100">
                <a:ea typeface="標楷體" pitchFamily="65" charset="-128"/>
              </a:rPr>
              <a:t>物，即使是同一個人，隨着心情的不同，所感受到的景物情態也不</a:t>
            </a:r>
            <a:endParaRPr lang="en-US" altLang="zh-TW" sz="2100">
              <a:ea typeface="標楷體" pitchFamily="65" charset="-128"/>
            </a:endParaRPr>
          </a:p>
          <a:p>
            <a:pPr eaLnBrk="1" hangingPunct="1">
              <a:spcBef>
                <a:spcPct val="0"/>
              </a:spcBef>
              <a:buFontTx/>
              <a:buNone/>
            </a:pPr>
            <a:r>
              <a:rPr lang="zh-TW" altLang="en-US" sz="2100">
                <a:ea typeface="標楷體" pitchFamily="65" charset="-128"/>
              </a:rPr>
              <a:t>同</a:t>
            </a:r>
            <a:r>
              <a:rPr lang="zh-TW" altLang="en-US" sz="2100"/>
              <a:t>。</a:t>
            </a:r>
          </a:p>
        </p:txBody>
      </p:sp>
      <p:sp>
        <p:nvSpPr>
          <p:cNvPr id="20493" name="Rectangle 38">
            <a:extLst>
              <a:ext uri="{FF2B5EF4-FFF2-40B4-BE49-F238E27FC236}">
                <a16:creationId xmlns:a16="http://schemas.microsoft.com/office/drawing/2014/main" id="{C56E28F0-737D-BD98-D377-2E46FB86D56E}"/>
              </a:ext>
            </a:extLst>
          </p:cNvPr>
          <p:cNvSpPr>
            <a:spLocks noChangeArrowheads="1"/>
          </p:cNvSpPr>
          <p:nvPr/>
        </p:nvSpPr>
        <p:spPr bwMode="auto">
          <a:xfrm>
            <a:off x="73025" y="3716338"/>
            <a:ext cx="84597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100">
                <a:ea typeface="標楷體" pitchFamily="65" charset="-128"/>
              </a:rPr>
              <a:t>　　 　　運用借景抒情時，可適當運用一些寫作技巧，將感情融入景物</a:t>
            </a:r>
            <a:endParaRPr lang="en-US" altLang="zh-TW" sz="2100">
              <a:ea typeface="標楷體" pitchFamily="65" charset="-128"/>
            </a:endParaRPr>
          </a:p>
          <a:p>
            <a:pPr eaLnBrk="1" hangingPunct="1">
              <a:spcBef>
                <a:spcPct val="0"/>
              </a:spcBef>
              <a:buFontTx/>
              <a:buNone/>
            </a:pPr>
            <a:r>
              <a:rPr lang="zh-TW" altLang="en-US" sz="2100">
                <a:ea typeface="標楷體" pitchFamily="65" charset="-128"/>
              </a:rPr>
              <a:t>　　之中</a:t>
            </a:r>
            <a:r>
              <a:rPr lang="zh-TW" altLang="en-US" sz="2100"/>
              <a:t>。</a:t>
            </a:r>
          </a:p>
        </p:txBody>
      </p:sp>
      <p:sp>
        <p:nvSpPr>
          <p:cNvPr id="20494" name="AutoShape 39">
            <a:hlinkClick r:id="rId3" action="ppaction://hlinksldjump"/>
            <a:extLst>
              <a:ext uri="{FF2B5EF4-FFF2-40B4-BE49-F238E27FC236}">
                <a16:creationId xmlns:a16="http://schemas.microsoft.com/office/drawing/2014/main" id="{E878B14A-5207-5FF2-083E-666A478F9229}"/>
              </a:ext>
            </a:extLst>
          </p:cNvPr>
          <p:cNvSpPr>
            <a:spLocks noChangeArrowheads="1"/>
          </p:cNvSpPr>
          <p:nvPr/>
        </p:nvSpPr>
        <p:spPr bwMode="auto">
          <a:xfrm>
            <a:off x="250825" y="6308725"/>
            <a:ext cx="663575" cy="388938"/>
          </a:xfrm>
          <a:prstGeom prst="flowChartAlternateProcess">
            <a:avLst/>
          </a:prstGeom>
          <a:gradFill rotWithShape="1">
            <a:gsLst>
              <a:gs pos="0">
                <a:srgbClr val="00CCFF"/>
              </a:gs>
              <a:gs pos="50000">
                <a:srgbClr val="FFFFFF"/>
              </a:gs>
              <a:gs pos="100000">
                <a:srgbClr val="00CCFF"/>
              </a:gs>
            </a:gsLst>
            <a:lin ang="5400000" scaled="1"/>
          </a:gradFill>
          <a:ln>
            <a:noFill/>
          </a:ln>
          <a:effectLst>
            <a:prstShdw prst="shdw17" dist="17961" dir="2700000">
              <a:srgbClr val="007A99"/>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1800"/>
              <a:t>返回</a:t>
            </a:r>
            <a:endParaRPr lang="zh-TW" altLang="en-US" sz="1800">
              <a:ea typeface="MS PMincho" panose="02020600040205080304" pitchFamily="18" charset="-128"/>
            </a:endParaRPr>
          </a:p>
        </p:txBody>
      </p:sp>
      <p:sp>
        <p:nvSpPr>
          <p:cNvPr id="2" name="Text Box 31">
            <a:extLst>
              <a:ext uri="{FF2B5EF4-FFF2-40B4-BE49-F238E27FC236}">
                <a16:creationId xmlns:a16="http://schemas.microsoft.com/office/drawing/2014/main" id="{8DC4F31F-AE0A-83C6-F10D-4053E7D2FA4F}"/>
              </a:ext>
            </a:extLst>
          </p:cNvPr>
          <p:cNvSpPr txBox="1">
            <a:spLocks noChangeArrowheads="1"/>
          </p:cNvSpPr>
          <p:nvPr/>
        </p:nvSpPr>
        <p:spPr bwMode="auto">
          <a:xfrm>
            <a:off x="3440113" y="5483225"/>
            <a:ext cx="324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a:t>（</a:t>
            </a:r>
            <a:r>
              <a:rPr lang="en-US" altLang="zh-TW" sz="1800"/>
              <a:t>3</a:t>
            </a:r>
            <a:r>
              <a:rPr lang="zh-TW" altLang="en-US" sz="1800"/>
              <a:t>）  </a:t>
            </a:r>
            <a:r>
              <a:rPr lang="zh-CN" altLang="en-US" sz="1800">
                <a:ea typeface="標楷體" pitchFamily="65" charset="-128"/>
              </a:rPr>
              <a:t>巧用修辭手法</a:t>
            </a:r>
            <a:endParaRPr lang="zh-TW" altLang="en-US" sz="1800">
              <a:ea typeface="標楷體" pitchFamily="65"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13"/>
                                        </p:tgtEl>
                                        <p:attrNameLst>
                                          <p:attrName>style.visibility</p:attrName>
                                        </p:attrNameLst>
                                      </p:cBhvr>
                                      <p:to>
                                        <p:strVal val="visible"/>
                                      </p:to>
                                    </p:set>
                                    <p:animEffect transition="in" filter="dissolve">
                                      <p:cBhvr>
                                        <p:cTn id="7" dur="500"/>
                                        <p:tgtEl>
                                          <p:spTgt spid="717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96"/>
                                        </p:tgtEl>
                                        <p:attrNameLst>
                                          <p:attrName>style.visibility</p:attrName>
                                        </p:attrNameLst>
                                      </p:cBhvr>
                                      <p:to>
                                        <p:strVal val="visible"/>
                                      </p:to>
                                    </p:set>
                                    <p:animEffect transition="in" filter="dissolve">
                                      <p:cBhvr>
                                        <p:cTn id="12" dur="500"/>
                                        <p:tgtEl>
                                          <p:spTgt spid="716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08"/>
                                        </p:tgtEl>
                                        <p:attrNameLst>
                                          <p:attrName>style.visibility</p:attrName>
                                        </p:attrNameLst>
                                      </p:cBhvr>
                                      <p:to>
                                        <p:strVal val="visible"/>
                                      </p:to>
                                    </p:set>
                                    <p:anim calcmode="lin" valueType="num">
                                      <p:cBhvr additive="base">
                                        <p:cTn id="17" dur="500" fill="hold"/>
                                        <p:tgtEl>
                                          <p:spTgt spid="71708"/>
                                        </p:tgtEl>
                                        <p:attrNameLst>
                                          <p:attrName>ppt_x</p:attrName>
                                        </p:attrNameLst>
                                      </p:cBhvr>
                                      <p:tavLst>
                                        <p:tav tm="0">
                                          <p:val>
                                            <p:strVal val="#ppt_x"/>
                                          </p:val>
                                        </p:tav>
                                        <p:tav tm="100000">
                                          <p:val>
                                            <p:strVal val="#ppt_x"/>
                                          </p:val>
                                        </p:tav>
                                      </p:tavLst>
                                    </p:anim>
                                    <p:anim calcmode="lin" valueType="num">
                                      <p:cBhvr additive="base">
                                        <p:cTn id="18" dur="500" fill="hold"/>
                                        <p:tgtEl>
                                          <p:spTgt spid="7170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1714"/>
                                        </p:tgtEl>
                                        <p:attrNameLst>
                                          <p:attrName>style.visibility</p:attrName>
                                        </p:attrNameLst>
                                      </p:cBhvr>
                                      <p:to>
                                        <p:strVal val="visible"/>
                                      </p:to>
                                    </p:set>
                                    <p:animEffect transition="in" filter="circle(in)">
                                      <p:cBhvr>
                                        <p:cTn id="23" dur="500"/>
                                        <p:tgtEl>
                                          <p:spTgt spid="71714"/>
                                        </p:tgtEl>
                                      </p:cBhvr>
                                    </p:animEffect>
                                  </p:childTnLst>
                                </p:cTn>
                              </p:par>
                            </p:childTnLst>
                          </p:cTn>
                        </p:par>
                        <p:par>
                          <p:cTn id="24" fill="hold" nodeType="afterGroup">
                            <p:stCondLst>
                              <p:cond delay="500"/>
                            </p:stCondLst>
                            <p:childTnLst>
                              <p:par>
                                <p:cTn id="25" presetID="8" presetClass="entr" presetSubtype="16" fill="hold" grpId="0" nodeType="afterEffect">
                                  <p:stCondLst>
                                    <p:cond delay="0"/>
                                  </p:stCondLst>
                                  <p:childTnLst>
                                    <p:set>
                                      <p:cBhvr>
                                        <p:cTn id="26" dur="1" fill="hold">
                                          <p:stCondLst>
                                            <p:cond delay="0"/>
                                          </p:stCondLst>
                                        </p:cTn>
                                        <p:tgtEl>
                                          <p:spTgt spid="71711"/>
                                        </p:tgtEl>
                                        <p:attrNameLst>
                                          <p:attrName>style.visibility</p:attrName>
                                        </p:attrNameLst>
                                      </p:cBhvr>
                                      <p:to>
                                        <p:strVal val="visible"/>
                                      </p:to>
                                    </p:set>
                                    <p:animEffect transition="in" filter="diamond(in)">
                                      <p:cBhvr>
                                        <p:cTn id="27" dur="500"/>
                                        <p:tgtEl>
                                          <p:spTgt spid="71711"/>
                                        </p:tgtEl>
                                      </p:cBhvr>
                                    </p:animEffect>
                                  </p:childTnLst>
                                </p:cTn>
                              </p:par>
                            </p:childTnLst>
                          </p:cTn>
                        </p:par>
                        <p:par>
                          <p:cTn id="28" fill="hold" nodeType="afterGroup">
                            <p:stCondLst>
                              <p:cond delay="1000"/>
                            </p:stCondLst>
                            <p:childTnLst>
                              <p:par>
                                <p:cTn id="29" presetID="8"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i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6" grpId="0"/>
      <p:bldP spid="71708" grpId="0"/>
      <p:bldP spid="71711" grpId="0"/>
      <p:bldP spid="7171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5069E3DC-2C4B-7B54-A7B3-23CE438C789C}"/>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22531" name="Text Box 3">
            <a:extLst>
              <a:ext uri="{FF2B5EF4-FFF2-40B4-BE49-F238E27FC236}">
                <a16:creationId xmlns:a16="http://schemas.microsoft.com/office/drawing/2014/main" id="{675B7050-7AAD-A8FF-1D67-4BDAA181B7BC}"/>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CN" altLang="en-US" sz="2800">
                <a:latin typeface="Tahoma" panose="020B0604030504040204" pitchFamily="34" charset="0"/>
              </a:rPr>
              <a:t>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sp>
        <p:nvSpPr>
          <p:cNvPr id="22532" name="Text Box 8">
            <a:hlinkClick r:id="rId2" action="ppaction://hlinksldjump"/>
            <a:extLst>
              <a:ext uri="{FF2B5EF4-FFF2-40B4-BE49-F238E27FC236}">
                <a16:creationId xmlns:a16="http://schemas.microsoft.com/office/drawing/2014/main" id="{167464A9-8AAD-F6AC-6F62-C6BDC489EA65}"/>
              </a:ext>
            </a:extLst>
          </p:cNvPr>
          <p:cNvSpPr txBox="1">
            <a:spLocks noChangeArrowheads="1"/>
          </p:cNvSpPr>
          <p:nvPr/>
        </p:nvSpPr>
        <p:spPr bwMode="auto">
          <a:xfrm>
            <a:off x="12700" y="1052513"/>
            <a:ext cx="4414838" cy="396875"/>
          </a:xfrm>
          <a:prstGeom prst="rect">
            <a:avLst/>
          </a:prstGeom>
          <a:solidFill>
            <a:schemeClr val="bg1"/>
          </a:solidFill>
          <a:ln>
            <a:noFill/>
          </a:ln>
          <a:effectLst/>
          <a:extLs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a:latin typeface="標楷體" pitchFamily="65" charset="-128"/>
                <a:ea typeface="標楷體" pitchFamily="65" charset="-128"/>
              </a:rPr>
              <a:t>（</a:t>
            </a:r>
            <a:r>
              <a:rPr lang="en-US" altLang="zh-TW" sz="2000">
                <a:latin typeface="標楷體" pitchFamily="65" charset="-128"/>
                <a:ea typeface="標楷體" pitchFamily="65" charset="-128"/>
              </a:rPr>
              <a:t>1</a:t>
            </a:r>
            <a:r>
              <a:rPr lang="zh-TW" altLang="en-US" sz="2000">
                <a:latin typeface="標楷體" pitchFamily="65" charset="-128"/>
                <a:ea typeface="標楷體" pitchFamily="65" charset="-128"/>
              </a:rPr>
              <a:t>） 運用帶感情色彩的字詞</a:t>
            </a:r>
            <a:endParaRPr lang="zh-TW" altLang="zh-TW" sz="2000">
              <a:latin typeface="標楷體" pitchFamily="65" charset="-128"/>
              <a:ea typeface="標楷體" pitchFamily="65" charset="-128"/>
            </a:endParaRPr>
          </a:p>
        </p:txBody>
      </p:sp>
      <p:sp>
        <p:nvSpPr>
          <p:cNvPr id="22533" name="Text Box 11">
            <a:extLst>
              <a:ext uri="{FF2B5EF4-FFF2-40B4-BE49-F238E27FC236}">
                <a16:creationId xmlns:a16="http://schemas.microsoft.com/office/drawing/2014/main" id="{0090E4D1-79A5-AF60-71E3-14CB606B5FD7}"/>
              </a:ext>
            </a:extLst>
          </p:cNvPr>
          <p:cNvSpPr txBox="1">
            <a:spLocks noChangeArrowheads="1"/>
          </p:cNvSpPr>
          <p:nvPr/>
        </p:nvSpPr>
        <p:spPr bwMode="auto">
          <a:xfrm>
            <a:off x="-180975" y="4005263"/>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000">
                <a:latin typeface="標楷體" pitchFamily="65" charset="-128"/>
                <a:ea typeface="標楷體" pitchFamily="65" charset="-128"/>
              </a:rPr>
              <a:t>（</a:t>
            </a:r>
            <a:r>
              <a:rPr lang="en-US" altLang="zh-TW" sz="2000">
                <a:latin typeface="標楷體" pitchFamily="65" charset="-128"/>
                <a:ea typeface="標楷體" pitchFamily="65" charset="-128"/>
              </a:rPr>
              <a:t>3</a:t>
            </a:r>
            <a:r>
              <a:rPr lang="zh-TW" altLang="en-US" sz="2000">
                <a:latin typeface="標楷體" pitchFamily="65" charset="-128"/>
                <a:ea typeface="標楷體" pitchFamily="65" charset="-128"/>
              </a:rPr>
              <a:t>）巧用修辭手法</a:t>
            </a:r>
          </a:p>
        </p:txBody>
      </p:sp>
      <p:sp>
        <p:nvSpPr>
          <p:cNvPr id="22534" name="Text Box 12">
            <a:extLst>
              <a:ext uri="{FF2B5EF4-FFF2-40B4-BE49-F238E27FC236}">
                <a16:creationId xmlns:a16="http://schemas.microsoft.com/office/drawing/2014/main" id="{8121B14E-9C3E-4E74-0AB3-7D97F2613D6F}"/>
              </a:ext>
            </a:extLst>
          </p:cNvPr>
          <p:cNvSpPr txBox="1">
            <a:spLocks noChangeArrowheads="1"/>
          </p:cNvSpPr>
          <p:nvPr/>
        </p:nvSpPr>
        <p:spPr bwMode="auto">
          <a:xfrm>
            <a:off x="827088" y="1557338"/>
            <a:ext cx="7561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1800">
                <a:ea typeface="標楷體" pitchFamily="65" charset="-128"/>
              </a:rPr>
              <a:t>        </a:t>
            </a:r>
            <a:r>
              <a:rPr lang="zh-TW" altLang="en-US" sz="1800">
                <a:ea typeface="標楷體" pitchFamily="65" charset="-128"/>
              </a:rPr>
              <a:t>描寫景物時，可以用一些</a:t>
            </a:r>
            <a:r>
              <a:rPr lang="zh-TW" altLang="en-US" sz="1800">
                <a:solidFill>
                  <a:srgbClr val="FF6600"/>
                </a:solidFill>
                <a:ea typeface="標楷體" pitchFamily="65" charset="-128"/>
              </a:rPr>
              <a:t>帶有色彩的字詞</a:t>
            </a:r>
            <a:r>
              <a:rPr lang="zh-TW" altLang="en-US" sz="1800">
                <a:ea typeface="標楷體" pitchFamily="65" charset="-128"/>
              </a:rPr>
              <a:t>，使主觀感情在字裏行間不經意地表露出來。</a:t>
            </a:r>
          </a:p>
        </p:txBody>
      </p:sp>
      <p:sp>
        <p:nvSpPr>
          <p:cNvPr id="22535" name="Text Box 13">
            <a:extLst>
              <a:ext uri="{FF2B5EF4-FFF2-40B4-BE49-F238E27FC236}">
                <a16:creationId xmlns:a16="http://schemas.microsoft.com/office/drawing/2014/main" id="{F350B6DD-7DB1-667F-8551-CA12CFAD680F}"/>
              </a:ext>
            </a:extLst>
          </p:cNvPr>
          <p:cNvSpPr txBox="1">
            <a:spLocks noChangeArrowheads="1"/>
          </p:cNvSpPr>
          <p:nvPr/>
        </p:nvSpPr>
        <p:spPr bwMode="auto">
          <a:xfrm>
            <a:off x="34925" y="2459038"/>
            <a:ext cx="3622675" cy="396875"/>
          </a:xfrm>
          <a:prstGeom prst="rect">
            <a:avLst/>
          </a:prstGeom>
          <a:solidFill>
            <a:schemeClr val="bg1"/>
          </a:solidFill>
          <a:ln>
            <a:noFill/>
          </a:ln>
          <a:effectLst/>
          <a:extLs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a:latin typeface="標楷體" pitchFamily="65" charset="-128"/>
                <a:ea typeface="標楷體" pitchFamily="65" charset="-128"/>
              </a:rPr>
              <a:t>（</a:t>
            </a:r>
            <a:r>
              <a:rPr lang="en-US" altLang="zh-TW" sz="2000">
                <a:latin typeface="標楷體" pitchFamily="65" charset="-128"/>
                <a:ea typeface="標楷體" pitchFamily="65" charset="-128"/>
              </a:rPr>
              <a:t>2</a:t>
            </a:r>
            <a:r>
              <a:rPr lang="zh-TW" altLang="en-US" sz="2000">
                <a:latin typeface="標楷體" pitchFamily="65" charset="-128"/>
                <a:ea typeface="標楷體" pitchFamily="65" charset="-128"/>
              </a:rPr>
              <a:t>） 加插議論</a:t>
            </a:r>
          </a:p>
        </p:txBody>
      </p:sp>
      <p:sp>
        <p:nvSpPr>
          <p:cNvPr id="22536" name="Text Box 14">
            <a:extLst>
              <a:ext uri="{FF2B5EF4-FFF2-40B4-BE49-F238E27FC236}">
                <a16:creationId xmlns:a16="http://schemas.microsoft.com/office/drawing/2014/main" id="{7CC01C23-3DD3-FCD2-2684-47E36B1618B2}"/>
              </a:ext>
            </a:extLst>
          </p:cNvPr>
          <p:cNvSpPr txBox="1">
            <a:spLocks noChangeArrowheads="1"/>
          </p:cNvSpPr>
          <p:nvPr/>
        </p:nvSpPr>
        <p:spPr bwMode="auto">
          <a:xfrm>
            <a:off x="852488" y="3035300"/>
            <a:ext cx="7561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1800">
                <a:ea typeface="標楷體" pitchFamily="65" charset="-128"/>
              </a:rPr>
              <a:t>        </a:t>
            </a:r>
            <a:r>
              <a:rPr lang="zh-TW" altLang="en-US" sz="1800">
                <a:ea typeface="標楷體" pitchFamily="65" charset="-128"/>
              </a:rPr>
              <a:t>在景物描寫中，有時可適當加入對該景物的</a:t>
            </a:r>
            <a:r>
              <a:rPr lang="zh-TW" altLang="en-US" sz="1800">
                <a:solidFill>
                  <a:srgbClr val="FF6600"/>
                </a:solidFill>
                <a:ea typeface="標楷體" pitchFamily="65" charset="-128"/>
              </a:rPr>
              <a:t>判斷</a:t>
            </a:r>
            <a:r>
              <a:rPr lang="zh-TW" altLang="en-US" sz="1800">
                <a:ea typeface="標楷體" pitchFamily="65" charset="-128"/>
              </a:rPr>
              <a:t>、</a:t>
            </a:r>
            <a:r>
              <a:rPr lang="zh-TW" altLang="en-US" sz="1800">
                <a:solidFill>
                  <a:srgbClr val="FF6600"/>
                </a:solidFill>
                <a:ea typeface="標楷體" pitchFamily="65" charset="-128"/>
              </a:rPr>
              <a:t>評價</a:t>
            </a:r>
            <a:r>
              <a:rPr lang="zh-TW" altLang="en-US" sz="1800">
                <a:ea typeface="標楷體" pitchFamily="65" charset="-128"/>
              </a:rPr>
              <a:t>或</a:t>
            </a:r>
            <a:r>
              <a:rPr lang="zh-TW" altLang="en-US" sz="1800">
                <a:solidFill>
                  <a:srgbClr val="FF6600"/>
                </a:solidFill>
                <a:ea typeface="標楷體" pitchFamily="65" charset="-128"/>
              </a:rPr>
              <a:t>看法</a:t>
            </a:r>
            <a:r>
              <a:rPr lang="zh-TW" altLang="en-US" sz="1800">
                <a:ea typeface="標楷體" pitchFamily="65" charset="-128"/>
              </a:rPr>
              <a:t>，以帶出作者的主觀感情，令文章的情意更加深刻和具體。</a:t>
            </a:r>
          </a:p>
        </p:txBody>
      </p:sp>
      <p:grpSp>
        <p:nvGrpSpPr>
          <p:cNvPr id="81946" name="Group 26">
            <a:extLst>
              <a:ext uri="{FF2B5EF4-FFF2-40B4-BE49-F238E27FC236}">
                <a16:creationId xmlns:a16="http://schemas.microsoft.com/office/drawing/2014/main" id="{FD1B8AB1-528D-D149-4EE8-DA952B8B320C}"/>
              </a:ext>
            </a:extLst>
          </p:cNvPr>
          <p:cNvGrpSpPr>
            <a:grpSpLocks/>
          </p:cNvGrpSpPr>
          <p:nvPr/>
        </p:nvGrpSpPr>
        <p:grpSpPr bwMode="auto">
          <a:xfrm>
            <a:off x="3924300" y="1484313"/>
            <a:ext cx="1871663" cy="720725"/>
            <a:chOff x="2472" y="935"/>
            <a:chExt cx="1179" cy="454"/>
          </a:xfrm>
        </p:grpSpPr>
        <p:sp>
          <p:nvSpPr>
            <p:cNvPr id="22548" name="Oval 15">
              <a:extLst>
                <a:ext uri="{FF2B5EF4-FFF2-40B4-BE49-F238E27FC236}">
                  <a16:creationId xmlns:a16="http://schemas.microsoft.com/office/drawing/2014/main" id="{0F8881F5-81D2-3BED-2FB1-04F2BF3EC37B}"/>
                </a:ext>
              </a:extLst>
            </p:cNvPr>
            <p:cNvSpPr>
              <a:spLocks noChangeArrowheads="1"/>
            </p:cNvSpPr>
            <p:nvPr/>
          </p:nvSpPr>
          <p:spPr bwMode="auto">
            <a:xfrm>
              <a:off x="2472" y="935"/>
              <a:ext cx="1043" cy="318"/>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22549" name="Line 16">
              <a:extLst>
                <a:ext uri="{FF2B5EF4-FFF2-40B4-BE49-F238E27FC236}">
                  <a16:creationId xmlns:a16="http://schemas.microsoft.com/office/drawing/2014/main" id="{6D745B6E-1BB0-E42C-2AD1-605CDA4DA9E6}"/>
                </a:ext>
              </a:extLst>
            </p:cNvPr>
            <p:cNvSpPr>
              <a:spLocks noChangeShapeType="1"/>
            </p:cNvSpPr>
            <p:nvPr/>
          </p:nvSpPr>
          <p:spPr bwMode="auto">
            <a:xfrm flipH="1" flipV="1">
              <a:off x="3379" y="1207"/>
              <a:ext cx="272" cy="18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1937" name="Text Box 17">
            <a:extLst>
              <a:ext uri="{FF2B5EF4-FFF2-40B4-BE49-F238E27FC236}">
                <a16:creationId xmlns:a16="http://schemas.microsoft.com/office/drawing/2014/main" id="{D086A305-E358-AAC2-335E-B0161FA94D1D}"/>
              </a:ext>
            </a:extLst>
          </p:cNvPr>
          <p:cNvSpPr txBox="1">
            <a:spLocks noChangeArrowheads="1"/>
          </p:cNvSpPr>
          <p:nvPr/>
        </p:nvSpPr>
        <p:spPr bwMode="auto">
          <a:xfrm>
            <a:off x="5724525" y="2060575"/>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kumimoji="0" lang="zh-TW" altLang="en-US" sz="1800">
                <a:solidFill>
                  <a:srgbClr val="FF3300"/>
                </a:solidFill>
                <a:ea typeface="標楷體" pitchFamily="65" charset="-128"/>
              </a:rPr>
              <a:t>多用褒</a:t>
            </a:r>
            <a:r>
              <a:rPr lang="zh-TW" altLang="en-US" sz="1800">
                <a:solidFill>
                  <a:srgbClr val="FF3300"/>
                </a:solidFill>
                <a:ea typeface="標楷體" pitchFamily="65" charset="-128"/>
              </a:rPr>
              <a:t>義詞或貶義詞</a:t>
            </a:r>
          </a:p>
        </p:txBody>
      </p:sp>
      <p:grpSp>
        <p:nvGrpSpPr>
          <p:cNvPr id="81947" name="Group 27">
            <a:extLst>
              <a:ext uri="{FF2B5EF4-FFF2-40B4-BE49-F238E27FC236}">
                <a16:creationId xmlns:a16="http://schemas.microsoft.com/office/drawing/2014/main" id="{8F8ACE27-5DED-A118-511A-6D9C2CD2A648}"/>
              </a:ext>
            </a:extLst>
          </p:cNvPr>
          <p:cNvGrpSpPr>
            <a:grpSpLocks/>
          </p:cNvGrpSpPr>
          <p:nvPr/>
        </p:nvGrpSpPr>
        <p:grpSpPr bwMode="auto">
          <a:xfrm>
            <a:off x="5821363" y="2995613"/>
            <a:ext cx="1871662" cy="792162"/>
            <a:chOff x="3667" y="1887"/>
            <a:chExt cx="1179" cy="499"/>
          </a:xfrm>
        </p:grpSpPr>
        <p:sp>
          <p:nvSpPr>
            <p:cNvPr id="22546" name="Oval 18">
              <a:extLst>
                <a:ext uri="{FF2B5EF4-FFF2-40B4-BE49-F238E27FC236}">
                  <a16:creationId xmlns:a16="http://schemas.microsoft.com/office/drawing/2014/main" id="{2974FE02-752F-DE38-6455-5800B214A106}"/>
                </a:ext>
              </a:extLst>
            </p:cNvPr>
            <p:cNvSpPr>
              <a:spLocks noChangeArrowheads="1"/>
            </p:cNvSpPr>
            <p:nvPr/>
          </p:nvSpPr>
          <p:spPr bwMode="auto">
            <a:xfrm>
              <a:off x="3667" y="1887"/>
              <a:ext cx="1179" cy="318"/>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22547" name="Line 19">
              <a:extLst>
                <a:ext uri="{FF2B5EF4-FFF2-40B4-BE49-F238E27FC236}">
                  <a16:creationId xmlns:a16="http://schemas.microsoft.com/office/drawing/2014/main" id="{1B6F20BE-1D73-9F74-5193-F6AE613701C3}"/>
                </a:ext>
              </a:extLst>
            </p:cNvPr>
            <p:cNvSpPr>
              <a:spLocks noChangeShapeType="1"/>
            </p:cNvSpPr>
            <p:nvPr/>
          </p:nvSpPr>
          <p:spPr bwMode="auto">
            <a:xfrm flipH="1" flipV="1">
              <a:off x="4332" y="2205"/>
              <a:ext cx="90" cy="181"/>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1940" name="Text Box 20">
            <a:extLst>
              <a:ext uri="{FF2B5EF4-FFF2-40B4-BE49-F238E27FC236}">
                <a16:creationId xmlns:a16="http://schemas.microsoft.com/office/drawing/2014/main" id="{076C0C61-4D17-03EB-6BAF-A1EE950AB557}"/>
              </a:ext>
            </a:extLst>
          </p:cNvPr>
          <p:cNvSpPr txBox="1">
            <a:spLocks noChangeArrowheads="1"/>
          </p:cNvSpPr>
          <p:nvPr/>
        </p:nvSpPr>
        <p:spPr bwMode="auto">
          <a:xfrm>
            <a:off x="5265738" y="3724275"/>
            <a:ext cx="3878262"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kumimoji="0" lang="zh-TW" altLang="en-US" sz="1800">
                <a:solidFill>
                  <a:srgbClr val="FF3300"/>
                </a:solidFill>
                <a:ea typeface="標楷體" pitchFamily="65" charset="-128"/>
              </a:rPr>
              <a:t>可以是直接地有感而發；</a:t>
            </a:r>
          </a:p>
          <a:p>
            <a:pPr eaLnBrk="1" hangingPunct="1">
              <a:spcBef>
                <a:spcPct val="50000"/>
              </a:spcBef>
              <a:buFontTx/>
              <a:buNone/>
            </a:pPr>
            <a:r>
              <a:rPr kumimoji="0" lang="zh-TW" altLang="en-US" sz="1800">
                <a:solidFill>
                  <a:srgbClr val="FF3300"/>
                </a:solidFill>
                <a:ea typeface="標楷體" pitchFamily="65" charset="-128"/>
              </a:rPr>
              <a:t>也可以是通過比較後所下的結論</a:t>
            </a:r>
            <a:endParaRPr lang="zh-TW" altLang="en-US" sz="1800">
              <a:solidFill>
                <a:srgbClr val="FF3300"/>
              </a:solidFill>
              <a:ea typeface="標楷體" pitchFamily="65" charset="-128"/>
            </a:endParaRPr>
          </a:p>
        </p:txBody>
      </p:sp>
      <p:sp>
        <p:nvSpPr>
          <p:cNvPr id="22541" name="Text Box 21">
            <a:extLst>
              <a:ext uri="{FF2B5EF4-FFF2-40B4-BE49-F238E27FC236}">
                <a16:creationId xmlns:a16="http://schemas.microsoft.com/office/drawing/2014/main" id="{CFB8AAD9-60B2-3D82-455C-76607C797109}"/>
              </a:ext>
            </a:extLst>
          </p:cNvPr>
          <p:cNvSpPr txBox="1">
            <a:spLocks noChangeArrowheads="1"/>
          </p:cNvSpPr>
          <p:nvPr/>
        </p:nvSpPr>
        <p:spPr bwMode="auto">
          <a:xfrm>
            <a:off x="781050" y="4508500"/>
            <a:ext cx="782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1800">
                <a:ea typeface="標楷體" pitchFamily="65" charset="-128"/>
              </a:rPr>
              <a:t>        </a:t>
            </a:r>
            <a:r>
              <a:rPr lang="zh-TW" altLang="en-US" sz="1800">
                <a:ea typeface="標楷體" pitchFamily="65" charset="-128"/>
              </a:rPr>
              <a:t>描寫景物時，可適當地運用比喻、反復、反問、排比等修辭手法來表達情感，這不僅可以增加文章的文采，還可以增強抒情的感染力。</a:t>
            </a:r>
          </a:p>
        </p:txBody>
      </p:sp>
      <p:grpSp>
        <p:nvGrpSpPr>
          <p:cNvPr id="81948" name="Group 28">
            <a:extLst>
              <a:ext uri="{FF2B5EF4-FFF2-40B4-BE49-F238E27FC236}">
                <a16:creationId xmlns:a16="http://schemas.microsoft.com/office/drawing/2014/main" id="{CA56C98B-FADC-8B03-9005-54BB301A82F7}"/>
              </a:ext>
            </a:extLst>
          </p:cNvPr>
          <p:cNvGrpSpPr>
            <a:grpSpLocks/>
          </p:cNvGrpSpPr>
          <p:nvPr/>
        </p:nvGrpSpPr>
        <p:grpSpPr bwMode="auto">
          <a:xfrm>
            <a:off x="5207000" y="4770438"/>
            <a:ext cx="1871663" cy="695325"/>
            <a:chOff x="3289" y="3037"/>
            <a:chExt cx="1179" cy="438"/>
          </a:xfrm>
        </p:grpSpPr>
        <p:sp>
          <p:nvSpPr>
            <p:cNvPr id="22544" name="Oval 23">
              <a:extLst>
                <a:ext uri="{FF2B5EF4-FFF2-40B4-BE49-F238E27FC236}">
                  <a16:creationId xmlns:a16="http://schemas.microsoft.com/office/drawing/2014/main" id="{EAB3BFC1-0980-0879-DC96-61E4F9946217}"/>
                </a:ext>
              </a:extLst>
            </p:cNvPr>
            <p:cNvSpPr>
              <a:spLocks noChangeArrowheads="1"/>
            </p:cNvSpPr>
            <p:nvPr/>
          </p:nvSpPr>
          <p:spPr bwMode="auto">
            <a:xfrm>
              <a:off x="3289" y="3037"/>
              <a:ext cx="1179" cy="289"/>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22545" name="Line 24">
              <a:extLst>
                <a:ext uri="{FF2B5EF4-FFF2-40B4-BE49-F238E27FC236}">
                  <a16:creationId xmlns:a16="http://schemas.microsoft.com/office/drawing/2014/main" id="{FE77B841-DF7E-DD72-E4E7-21B136A0D443}"/>
                </a:ext>
              </a:extLst>
            </p:cNvPr>
            <p:cNvSpPr>
              <a:spLocks noChangeShapeType="1"/>
            </p:cNvSpPr>
            <p:nvPr/>
          </p:nvSpPr>
          <p:spPr bwMode="auto">
            <a:xfrm flipH="1" flipV="1">
              <a:off x="4332" y="3294"/>
              <a:ext cx="90" cy="181"/>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1945" name="Text Box 25">
            <a:extLst>
              <a:ext uri="{FF2B5EF4-FFF2-40B4-BE49-F238E27FC236}">
                <a16:creationId xmlns:a16="http://schemas.microsoft.com/office/drawing/2014/main" id="{B5A78B28-FC73-130B-8B85-DBC803193466}"/>
              </a:ext>
            </a:extLst>
          </p:cNvPr>
          <p:cNvSpPr txBox="1">
            <a:spLocks noChangeArrowheads="1"/>
          </p:cNvSpPr>
          <p:nvPr/>
        </p:nvSpPr>
        <p:spPr bwMode="auto">
          <a:xfrm>
            <a:off x="2700338" y="5445125"/>
            <a:ext cx="626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a:solidFill>
                  <a:srgbClr val="FF3300"/>
                </a:solidFill>
                <a:ea typeface="標楷體" pitchFamily="65" charset="-128"/>
              </a:rPr>
              <a:t>運用修辭手法輔助描寫景物，可以讓景物更活靈活現。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46"/>
                                        </p:tgtEl>
                                        <p:attrNameLst>
                                          <p:attrName>style.visibility</p:attrName>
                                        </p:attrNameLst>
                                      </p:cBhvr>
                                      <p:to>
                                        <p:strVal val="visible"/>
                                      </p:to>
                                    </p:set>
                                    <p:animEffect transition="in" filter="diamond(in)">
                                      <p:cBhvr>
                                        <p:cTn id="7" dur="1000"/>
                                        <p:tgtEl>
                                          <p:spTgt spid="81946"/>
                                        </p:tgtEl>
                                      </p:cBhvr>
                                    </p:animEffect>
                                  </p:childTnLst>
                                </p:cTn>
                              </p:par>
                            </p:childTnLst>
                          </p:cTn>
                        </p:par>
                        <p:par>
                          <p:cTn id="8" fill="hold" nodeType="afterGroup">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81937"/>
                                        </p:tgtEl>
                                        <p:attrNameLst>
                                          <p:attrName>style.visibility</p:attrName>
                                        </p:attrNameLst>
                                      </p:cBhvr>
                                      <p:to>
                                        <p:strVal val="visible"/>
                                      </p:to>
                                    </p:set>
                                    <p:animEffect transition="in" filter="box(in)">
                                      <p:cBhvr>
                                        <p:cTn id="11" dur="500"/>
                                        <p:tgtEl>
                                          <p:spTgt spid="819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81947"/>
                                        </p:tgtEl>
                                        <p:attrNameLst>
                                          <p:attrName>style.visibility</p:attrName>
                                        </p:attrNameLst>
                                      </p:cBhvr>
                                      <p:to>
                                        <p:strVal val="visible"/>
                                      </p:to>
                                    </p:set>
                                    <p:animEffect transition="in" filter="circle(in)">
                                      <p:cBhvr>
                                        <p:cTn id="16" dur="1000"/>
                                        <p:tgtEl>
                                          <p:spTgt spid="81947"/>
                                        </p:tgtEl>
                                      </p:cBhvr>
                                    </p:animEffect>
                                  </p:childTnLst>
                                </p:cTn>
                              </p:par>
                            </p:childTnLst>
                          </p:cTn>
                        </p:par>
                        <p:par>
                          <p:cTn id="17" fill="hold" nodeType="afterGroup">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81940"/>
                                        </p:tgtEl>
                                        <p:attrNameLst>
                                          <p:attrName>style.visibility</p:attrName>
                                        </p:attrNameLst>
                                      </p:cBhvr>
                                      <p:to>
                                        <p:strVal val="visible"/>
                                      </p:to>
                                    </p:set>
                                    <p:animEffect transition="in" filter="blinds(horizontal)">
                                      <p:cBhvr>
                                        <p:cTn id="20" dur="500"/>
                                        <p:tgtEl>
                                          <p:spTgt spid="819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nodeType="clickEffect">
                                  <p:stCondLst>
                                    <p:cond delay="0"/>
                                  </p:stCondLst>
                                  <p:childTnLst>
                                    <p:set>
                                      <p:cBhvr>
                                        <p:cTn id="24" dur="1" fill="hold">
                                          <p:stCondLst>
                                            <p:cond delay="0"/>
                                          </p:stCondLst>
                                        </p:cTn>
                                        <p:tgtEl>
                                          <p:spTgt spid="81948"/>
                                        </p:tgtEl>
                                        <p:attrNameLst>
                                          <p:attrName>style.visibility</p:attrName>
                                        </p:attrNameLst>
                                      </p:cBhvr>
                                      <p:to>
                                        <p:strVal val="visible"/>
                                      </p:to>
                                    </p:set>
                                    <p:animEffect transition="in" filter="barn(inHorizontal)">
                                      <p:cBhvr>
                                        <p:cTn id="25" dur="500"/>
                                        <p:tgtEl>
                                          <p:spTgt spid="81948"/>
                                        </p:tgtEl>
                                      </p:cBhvr>
                                    </p:animEffect>
                                  </p:childTnLst>
                                </p:cTn>
                              </p:par>
                            </p:childTnLst>
                          </p:cTn>
                        </p:par>
                        <p:par>
                          <p:cTn id="26" fill="hold" nodeType="afterGroup">
                            <p:stCondLst>
                              <p:cond delay="500"/>
                            </p:stCondLst>
                            <p:childTnLst>
                              <p:par>
                                <p:cTn id="27" presetID="13" presetClass="entr" presetSubtype="16" fill="hold" grpId="0" nodeType="afterEffect">
                                  <p:stCondLst>
                                    <p:cond delay="0"/>
                                  </p:stCondLst>
                                  <p:childTnLst>
                                    <p:set>
                                      <p:cBhvr>
                                        <p:cTn id="28" dur="1" fill="hold">
                                          <p:stCondLst>
                                            <p:cond delay="0"/>
                                          </p:stCondLst>
                                        </p:cTn>
                                        <p:tgtEl>
                                          <p:spTgt spid="81945"/>
                                        </p:tgtEl>
                                        <p:attrNameLst>
                                          <p:attrName>style.visibility</p:attrName>
                                        </p:attrNameLst>
                                      </p:cBhvr>
                                      <p:to>
                                        <p:strVal val="visible"/>
                                      </p:to>
                                    </p:set>
                                    <p:animEffect transition="in" filter="plus(in)">
                                      <p:cBhvr>
                                        <p:cTn id="29" dur="1000"/>
                                        <p:tgtEl>
                                          <p:spTgt spid="81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7" grpId="0"/>
      <p:bldP spid="81940" grpId="0"/>
      <p:bldP spid="819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565223B-FDD5-2922-D1EE-B06713AF66D9}"/>
              </a:ext>
            </a:extLst>
          </p:cNvPr>
          <p:cNvSpPr>
            <a:spLocks noChangeArrowheads="1"/>
          </p:cNvSpPr>
          <p:nvPr/>
        </p:nvSpPr>
        <p:spPr bwMode="auto">
          <a:xfrm>
            <a:off x="228600" y="1066800"/>
            <a:ext cx="7799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CN" altLang="en-US" b="0">
                <a:ea typeface="標楷體" pitchFamily="65" charset="-128"/>
              </a:rPr>
              <a:t>課堂活動</a:t>
            </a:r>
            <a:r>
              <a:rPr lang="zh-CN" altLang="zh-TW" b="0">
                <a:ea typeface="標楷體" pitchFamily="65" charset="-128"/>
              </a:rPr>
              <a:t> </a:t>
            </a:r>
            <a:r>
              <a:rPr lang="en-US" altLang="zh-TW" sz="2400" b="0">
                <a:ea typeface="標楷體" pitchFamily="65" charset="-128"/>
              </a:rPr>
              <a:t>(</a:t>
            </a:r>
            <a:r>
              <a:rPr lang="zh-TW" altLang="en-US" sz="2400" b="0">
                <a:ea typeface="標楷體" pitchFamily="65" charset="-128"/>
              </a:rPr>
              <a:t>思考照片中的事物含有什麼特定意義</a:t>
            </a:r>
            <a:r>
              <a:rPr lang="en-US" altLang="zh-TW" sz="2400" b="0">
                <a:ea typeface="標楷體" pitchFamily="65" charset="-128"/>
              </a:rPr>
              <a:t>)</a:t>
            </a:r>
            <a:endParaRPr lang="en-US" altLang="zh-CN" sz="2400" b="0">
              <a:latin typeface="Times New Roman" panose="02020603050405020304" pitchFamily="18" charset="0"/>
              <a:ea typeface="標楷體" pitchFamily="65" charset="-128"/>
            </a:endParaRPr>
          </a:p>
        </p:txBody>
      </p:sp>
      <p:sp>
        <p:nvSpPr>
          <p:cNvPr id="23555" name="Text Box 5">
            <a:extLst>
              <a:ext uri="{FF2B5EF4-FFF2-40B4-BE49-F238E27FC236}">
                <a16:creationId xmlns:a16="http://schemas.microsoft.com/office/drawing/2014/main" id="{DB427BAF-BBA7-A1D6-B464-CD16D5FE80C8}"/>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23556" name="AutoShape 24">
            <a:extLst>
              <a:ext uri="{FF2B5EF4-FFF2-40B4-BE49-F238E27FC236}">
                <a16:creationId xmlns:a16="http://schemas.microsoft.com/office/drawing/2014/main" id="{6B5D44F9-3440-7467-B411-C300C782E4B2}"/>
              </a:ext>
            </a:extLst>
          </p:cNvPr>
          <p:cNvSpPr>
            <a:spLocks noChangeArrowheads="1"/>
          </p:cNvSpPr>
          <p:nvPr/>
        </p:nvSpPr>
        <p:spPr bwMode="auto">
          <a:xfrm>
            <a:off x="539750" y="1773238"/>
            <a:ext cx="4319588" cy="2879725"/>
          </a:xfrm>
          <a:prstGeom prst="roundRect">
            <a:avLst>
              <a:gd name="adj" fmla="val 16667"/>
            </a:avLst>
          </a:prstGeom>
          <a:noFill/>
          <a:ln w="38100" cmpd="dbl"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zh-CN" sz="1800"/>
          </a:p>
        </p:txBody>
      </p:sp>
      <p:sp>
        <p:nvSpPr>
          <p:cNvPr id="23557" name="AutoShape 25">
            <a:extLst>
              <a:ext uri="{FF2B5EF4-FFF2-40B4-BE49-F238E27FC236}">
                <a16:creationId xmlns:a16="http://schemas.microsoft.com/office/drawing/2014/main" id="{56FAC432-9F02-F6FA-6A74-2933428E898F}"/>
              </a:ext>
            </a:extLst>
          </p:cNvPr>
          <p:cNvSpPr>
            <a:spLocks noChangeArrowheads="1"/>
          </p:cNvSpPr>
          <p:nvPr/>
        </p:nvSpPr>
        <p:spPr bwMode="auto">
          <a:xfrm>
            <a:off x="4573588" y="2781300"/>
            <a:ext cx="4319587" cy="2881313"/>
          </a:xfrm>
          <a:prstGeom prst="roundRect">
            <a:avLst>
              <a:gd name="adj" fmla="val 16667"/>
            </a:avLst>
          </a:prstGeom>
          <a:noFill/>
          <a:ln w="38100" cmpd="dbl"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zh-CN" sz="1800"/>
          </a:p>
        </p:txBody>
      </p:sp>
      <p:sp>
        <p:nvSpPr>
          <p:cNvPr id="23558" name="Text Box 26">
            <a:extLst>
              <a:ext uri="{FF2B5EF4-FFF2-40B4-BE49-F238E27FC236}">
                <a16:creationId xmlns:a16="http://schemas.microsoft.com/office/drawing/2014/main" id="{F092D1E0-E653-CF6D-B641-A2F4E26E36EE}"/>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pic>
        <p:nvPicPr>
          <p:cNvPr id="23559" name="Picture 27">
            <a:extLst>
              <a:ext uri="{FF2B5EF4-FFF2-40B4-BE49-F238E27FC236}">
                <a16:creationId xmlns:a16="http://schemas.microsoft.com/office/drawing/2014/main" id="{B0C6CB0B-7DED-DE6D-D0F5-12E6A36D7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756" b="4657"/>
          <a:stretch>
            <a:fillRect/>
          </a:stretch>
        </p:blipFill>
        <p:spPr bwMode="auto">
          <a:xfrm>
            <a:off x="722313" y="1882775"/>
            <a:ext cx="3887787"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8">
            <a:extLst>
              <a:ext uri="{FF2B5EF4-FFF2-40B4-BE49-F238E27FC236}">
                <a16:creationId xmlns:a16="http://schemas.microsoft.com/office/drawing/2014/main" id="{B124A7A6-6FED-ED94-29F0-EB696163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86" r="4579"/>
          <a:stretch>
            <a:fillRect/>
          </a:stretch>
        </p:blipFill>
        <p:spPr bwMode="auto">
          <a:xfrm>
            <a:off x="4792663" y="2928938"/>
            <a:ext cx="396081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845675F0-6A61-75AA-9563-EABA4724A637}"/>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24579" name="AutoShape 6">
            <a:extLst>
              <a:ext uri="{FF2B5EF4-FFF2-40B4-BE49-F238E27FC236}">
                <a16:creationId xmlns:a16="http://schemas.microsoft.com/office/drawing/2014/main" id="{0682EBE5-E50F-E899-74EA-1589AB4F376D}"/>
              </a:ext>
            </a:extLst>
          </p:cNvPr>
          <p:cNvSpPr>
            <a:spLocks noChangeArrowheads="1"/>
          </p:cNvSpPr>
          <p:nvPr/>
        </p:nvSpPr>
        <p:spPr bwMode="auto">
          <a:xfrm>
            <a:off x="179388" y="1125538"/>
            <a:ext cx="4032250" cy="2232025"/>
          </a:xfrm>
          <a:prstGeom prst="roundRect">
            <a:avLst>
              <a:gd name="adj" fmla="val 16667"/>
            </a:avLst>
          </a:prstGeom>
          <a:noFill/>
          <a:ln w="38100" cmpd="dbl"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zh-CN" sz="1800"/>
          </a:p>
        </p:txBody>
      </p:sp>
      <p:sp>
        <p:nvSpPr>
          <p:cNvPr id="24580" name="AutoShape 7">
            <a:extLst>
              <a:ext uri="{FF2B5EF4-FFF2-40B4-BE49-F238E27FC236}">
                <a16:creationId xmlns:a16="http://schemas.microsoft.com/office/drawing/2014/main" id="{26BAB03C-9791-5ADF-5AA2-3B8F34210ABA}"/>
              </a:ext>
            </a:extLst>
          </p:cNvPr>
          <p:cNvSpPr>
            <a:spLocks noChangeArrowheads="1"/>
          </p:cNvSpPr>
          <p:nvPr/>
        </p:nvSpPr>
        <p:spPr bwMode="auto">
          <a:xfrm>
            <a:off x="4356100" y="1125538"/>
            <a:ext cx="4103688" cy="2233612"/>
          </a:xfrm>
          <a:prstGeom prst="roundRect">
            <a:avLst>
              <a:gd name="adj" fmla="val 16667"/>
            </a:avLst>
          </a:prstGeom>
          <a:noFill/>
          <a:ln w="38100" cmpd="dbl"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zh-CN" sz="1800"/>
          </a:p>
        </p:txBody>
      </p:sp>
      <p:sp>
        <p:nvSpPr>
          <p:cNvPr id="24581" name="AutoShape 9">
            <a:extLst>
              <a:ext uri="{FF2B5EF4-FFF2-40B4-BE49-F238E27FC236}">
                <a16:creationId xmlns:a16="http://schemas.microsoft.com/office/drawing/2014/main" id="{E2A2855F-D8D5-9794-E11A-4D55FA002FF1}"/>
              </a:ext>
            </a:extLst>
          </p:cNvPr>
          <p:cNvSpPr>
            <a:spLocks noChangeArrowheads="1"/>
          </p:cNvSpPr>
          <p:nvPr/>
        </p:nvSpPr>
        <p:spPr bwMode="auto">
          <a:xfrm>
            <a:off x="4356100" y="3500438"/>
            <a:ext cx="4103688" cy="2233612"/>
          </a:xfrm>
          <a:prstGeom prst="roundRect">
            <a:avLst>
              <a:gd name="adj" fmla="val 16667"/>
            </a:avLst>
          </a:prstGeom>
          <a:noFill/>
          <a:ln w="38100" cmpd="dbl"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zh-CN" sz="1800"/>
          </a:p>
        </p:txBody>
      </p:sp>
      <p:sp>
        <p:nvSpPr>
          <p:cNvPr id="24582" name="Text Box 10">
            <a:extLst>
              <a:ext uri="{FF2B5EF4-FFF2-40B4-BE49-F238E27FC236}">
                <a16:creationId xmlns:a16="http://schemas.microsoft.com/office/drawing/2014/main" id="{C93DC94A-1405-64F9-6677-D60759409B6C}"/>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pic>
        <p:nvPicPr>
          <p:cNvPr id="24583" name="Picture 11">
            <a:extLst>
              <a:ext uri="{FF2B5EF4-FFF2-40B4-BE49-F238E27FC236}">
                <a16:creationId xmlns:a16="http://schemas.microsoft.com/office/drawing/2014/main" id="{5A4AF7B7-6888-B969-5539-8FEEF444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3671887"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a:extLst>
              <a:ext uri="{FF2B5EF4-FFF2-40B4-BE49-F238E27FC236}">
                <a16:creationId xmlns:a16="http://schemas.microsoft.com/office/drawing/2014/main" id="{4E453A05-E49D-5194-05DB-E097BE66B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6975"/>
            <a:ext cx="36687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3">
            <a:extLst>
              <a:ext uri="{FF2B5EF4-FFF2-40B4-BE49-F238E27FC236}">
                <a16:creationId xmlns:a16="http://schemas.microsoft.com/office/drawing/2014/main" id="{B99B14B2-7637-9D79-3012-FA7BA8812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73463"/>
            <a:ext cx="3671888"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8">
            <a:extLst>
              <a:ext uri="{FF2B5EF4-FFF2-40B4-BE49-F238E27FC236}">
                <a16:creationId xmlns:a16="http://schemas.microsoft.com/office/drawing/2014/main" id="{FD62862D-08B9-C060-5238-47008C07DF2E}"/>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25603" name="Text Box 9">
            <a:extLst>
              <a:ext uri="{FF2B5EF4-FFF2-40B4-BE49-F238E27FC236}">
                <a16:creationId xmlns:a16="http://schemas.microsoft.com/office/drawing/2014/main" id="{5DBD7E1D-66A3-BB4D-9FAB-D0F6BE773770}"/>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CN" altLang="en-US" sz="2800">
                <a:latin typeface="Tahoma" panose="020B0604030504040204" pitchFamily="34" charset="0"/>
              </a:rPr>
              <a:t>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pic>
        <p:nvPicPr>
          <p:cNvPr id="25604" name="Picture 10">
            <a:extLst>
              <a:ext uri="{FF2B5EF4-FFF2-40B4-BE49-F238E27FC236}">
                <a16:creationId xmlns:a16="http://schemas.microsoft.com/office/drawing/2014/main" id="{3718DB24-3821-F101-9D5F-2B5DE44E4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951" t="38316" r="37193" b="18289"/>
          <a:stretch>
            <a:fillRect/>
          </a:stretch>
        </p:blipFill>
        <p:spPr bwMode="auto">
          <a:xfrm>
            <a:off x="684213" y="1628775"/>
            <a:ext cx="302418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1">
            <a:extLst>
              <a:ext uri="{FF2B5EF4-FFF2-40B4-BE49-F238E27FC236}">
                <a16:creationId xmlns:a16="http://schemas.microsoft.com/office/drawing/2014/main" id="{49E4E0B3-9221-CF20-4B69-650401268238}"/>
              </a:ext>
            </a:extLst>
          </p:cNvPr>
          <p:cNvSpPr txBox="1">
            <a:spLocks noChangeArrowheads="1"/>
          </p:cNvSpPr>
          <p:nvPr/>
        </p:nvSpPr>
        <p:spPr bwMode="auto">
          <a:xfrm>
            <a:off x="-833438" y="971550"/>
            <a:ext cx="3744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b="0">
                <a:ea typeface="標楷體" pitchFamily="65" charset="-128"/>
              </a:rPr>
              <a:t>課堂活動</a:t>
            </a:r>
          </a:p>
        </p:txBody>
      </p:sp>
      <p:sp>
        <p:nvSpPr>
          <p:cNvPr id="73742" name="Text Box 14">
            <a:extLst>
              <a:ext uri="{FF2B5EF4-FFF2-40B4-BE49-F238E27FC236}">
                <a16:creationId xmlns:a16="http://schemas.microsoft.com/office/drawing/2014/main" id="{F8118DC5-B4A5-A8CC-D1C1-3E1F2C89B9B0}"/>
              </a:ext>
            </a:extLst>
          </p:cNvPr>
          <p:cNvSpPr txBox="1">
            <a:spLocks noChangeArrowheads="1"/>
          </p:cNvSpPr>
          <p:nvPr/>
        </p:nvSpPr>
        <p:spPr bwMode="auto">
          <a:xfrm>
            <a:off x="3779838" y="1052513"/>
            <a:ext cx="4968875" cy="701675"/>
          </a:xfrm>
          <a:prstGeom prst="rect">
            <a:avLst/>
          </a:prstGeom>
          <a:noFill/>
          <a:ln>
            <a:noFill/>
          </a:ln>
          <a:effectLst>
            <a:prstShdw prst="shdw17" dist="17961" dir="2700000">
              <a:schemeClr val="bg1">
                <a:gamma/>
                <a:shade val="60000"/>
                <a:invGamma/>
              </a:schemeClr>
            </a:prstShdw>
          </a:effectLst>
        </p:spPr>
        <p:txBody>
          <a:bodyPr>
            <a:spAutoFit/>
          </a:bodyPr>
          <a:lstStyle/>
          <a:p>
            <a:pPr eaLnBrk="1" hangingPunct="1">
              <a:spcBef>
                <a:spcPct val="50000"/>
              </a:spcBef>
              <a:defRPr/>
            </a:pPr>
            <a:r>
              <a:rPr lang="zh-TW" altLang="en-US" sz="2000" b="0">
                <a:latin typeface="Times New Roman" panose="02020603050405020304" pitchFamily="18" charset="0"/>
                <a:ea typeface="標楷體" panose="03000509000000000000" pitchFamily="65" charset="-120"/>
              </a:rPr>
              <a:t>結合相關的生活經驗並參考以下的分類，想想有哪些詞語可以形容圖中的景物。</a:t>
            </a:r>
          </a:p>
        </p:txBody>
      </p:sp>
      <p:sp>
        <p:nvSpPr>
          <p:cNvPr id="25607" name="Text Box 15">
            <a:extLst>
              <a:ext uri="{FF2B5EF4-FFF2-40B4-BE49-F238E27FC236}">
                <a16:creationId xmlns:a16="http://schemas.microsoft.com/office/drawing/2014/main" id="{D23E6497-F238-80AD-5120-30748545B03B}"/>
              </a:ext>
            </a:extLst>
          </p:cNvPr>
          <p:cNvSpPr txBox="1">
            <a:spLocks noChangeArrowheads="1"/>
          </p:cNvSpPr>
          <p:nvPr/>
        </p:nvSpPr>
        <p:spPr bwMode="auto">
          <a:xfrm>
            <a:off x="3851275" y="1916113"/>
            <a:ext cx="4752975" cy="284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a:t>總體印象：</a:t>
            </a:r>
          </a:p>
          <a:p>
            <a:pPr eaLnBrk="1" hangingPunct="1">
              <a:spcBef>
                <a:spcPct val="50000"/>
              </a:spcBef>
              <a:buFontTx/>
              <a:buNone/>
            </a:pPr>
            <a:endParaRPr kumimoji="0" lang="zh-TW" altLang="en-US" sz="1800"/>
          </a:p>
          <a:p>
            <a:pPr eaLnBrk="1" hangingPunct="1">
              <a:spcBef>
                <a:spcPct val="50000"/>
              </a:spcBef>
              <a:buFontTx/>
              <a:buNone/>
            </a:pPr>
            <a:r>
              <a:rPr lang="zh-TW" altLang="en-US" sz="1800"/>
              <a:t>建築特色：</a:t>
            </a:r>
          </a:p>
          <a:p>
            <a:pPr eaLnBrk="1" hangingPunct="1">
              <a:spcBef>
                <a:spcPct val="50000"/>
              </a:spcBef>
              <a:buFontTx/>
              <a:buNone/>
            </a:pPr>
            <a:endParaRPr lang="zh-TW" altLang="en-US" sz="1800"/>
          </a:p>
          <a:p>
            <a:pPr eaLnBrk="1" hangingPunct="1">
              <a:spcBef>
                <a:spcPct val="50000"/>
              </a:spcBef>
              <a:buFontTx/>
              <a:buNone/>
            </a:pPr>
            <a:r>
              <a:rPr kumimoji="0" lang="zh-TW" altLang="en-US" sz="1800"/>
              <a:t>人流密度：</a:t>
            </a:r>
          </a:p>
          <a:p>
            <a:pPr eaLnBrk="1" hangingPunct="1">
              <a:spcBef>
                <a:spcPct val="50000"/>
              </a:spcBef>
              <a:buFontTx/>
              <a:buNone/>
            </a:pPr>
            <a:endParaRPr kumimoji="0" lang="zh-TW" altLang="en-US" sz="1800"/>
          </a:p>
          <a:p>
            <a:pPr eaLnBrk="1" hangingPunct="1">
              <a:spcBef>
                <a:spcPct val="50000"/>
              </a:spcBef>
              <a:buFontTx/>
              <a:buNone/>
            </a:pPr>
            <a:r>
              <a:rPr kumimoji="0" lang="zh-TW" altLang="en-US" sz="1800"/>
              <a:t>交通情況：</a:t>
            </a:r>
          </a:p>
        </p:txBody>
      </p:sp>
      <p:sp>
        <p:nvSpPr>
          <p:cNvPr id="73744" name="Text Box 16">
            <a:extLst>
              <a:ext uri="{FF2B5EF4-FFF2-40B4-BE49-F238E27FC236}">
                <a16:creationId xmlns:a16="http://schemas.microsoft.com/office/drawing/2014/main" id="{52B88292-1376-EB53-4BD6-B035BFAE454C}"/>
              </a:ext>
            </a:extLst>
          </p:cNvPr>
          <p:cNvSpPr txBox="1">
            <a:spLocks noChangeArrowheads="1"/>
          </p:cNvSpPr>
          <p:nvPr/>
        </p:nvSpPr>
        <p:spPr bwMode="auto">
          <a:xfrm>
            <a:off x="4541838" y="19081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kumimoji="0" lang="zh-TW" altLang="en-US" sz="1800">
                <a:solidFill>
                  <a:srgbClr val="0000FF"/>
                </a:solidFill>
                <a:ea typeface="標楷體" pitchFamily="65" charset="-128"/>
              </a:rPr>
              <a:t>平民化、聲色犬馬</a:t>
            </a:r>
            <a:r>
              <a:rPr lang="zh-TW" altLang="en-US" sz="1800">
                <a:solidFill>
                  <a:srgbClr val="0000FF"/>
                </a:solidFill>
                <a:ea typeface="標楷體" pitchFamily="65" charset="-128"/>
              </a:rPr>
              <a:t>、喧囂繁雜</a:t>
            </a:r>
            <a:r>
              <a:rPr lang="en-US" altLang="zh-TW" sz="1800">
                <a:solidFill>
                  <a:srgbClr val="0000FF"/>
                </a:solidFill>
                <a:latin typeface="標楷體" pitchFamily="65" charset="-128"/>
                <a:ea typeface="標楷體" pitchFamily="65" charset="-128"/>
              </a:rPr>
              <a:t>……</a:t>
            </a:r>
            <a:endParaRPr lang="en-US" altLang="zh-TW" sz="1800">
              <a:solidFill>
                <a:srgbClr val="0000FF"/>
              </a:solidFill>
              <a:ea typeface="標楷體" pitchFamily="65" charset="-128"/>
            </a:endParaRPr>
          </a:p>
        </p:txBody>
      </p:sp>
      <p:sp>
        <p:nvSpPr>
          <p:cNvPr id="73746" name="Text Box 18">
            <a:extLst>
              <a:ext uri="{FF2B5EF4-FFF2-40B4-BE49-F238E27FC236}">
                <a16:creationId xmlns:a16="http://schemas.microsoft.com/office/drawing/2014/main" id="{EDA72EB0-D0A3-3977-585A-379F76F281DB}"/>
              </a:ext>
            </a:extLst>
          </p:cNvPr>
          <p:cNvSpPr txBox="1">
            <a:spLocks noChangeArrowheads="1"/>
          </p:cNvSpPr>
          <p:nvPr/>
        </p:nvSpPr>
        <p:spPr bwMode="auto">
          <a:xfrm>
            <a:off x="4716463" y="3573463"/>
            <a:ext cx="4608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CN" altLang="en-US" sz="1800">
                <a:solidFill>
                  <a:srgbClr val="0000FF"/>
                </a:solidFill>
                <a:ea typeface="標楷體" pitchFamily="65" charset="-128"/>
              </a:rPr>
              <a:t>人潮洶湧</a:t>
            </a:r>
            <a:r>
              <a:rPr lang="zh-TW" altLang="en-US" sz="1800">
                <a:solidFill>
                  <a:srgbClr val="0000FF"/>
                </a:solidFill>
                <a:ea typeface="標楷體" pitchFamily="65" charset="-128"/>
              </a:rPr>
              <a:t>、人山人海</a:t>
            </a:r>
            <a:r>
              <a:rPr lang="zh-TW" altLang="en-US" sz="1800">
                <a:solidFill>
                  <a:srgbClr val="0000FF"/>
                </a:solidFill>
              </a:rPr>
              <a:t>、</a:t>
            </a:r>
            <a:r>
              <a:rPr lang="zh-TW" altLang="en-US" sz="1800">
                <a:solidFill>
                  <a:srgbClr val="0000FF"/>
                </a:solidFill>
                <a:ea typeface="標楷體" pitchFamily="65" charset="-128"/>
              </a:rPr>
              <a:t>品流複雜</a:t>
            </a:r>
            <a:r>
              <a:rPr lang="en-US" altLang="zh-TW" sz="1800">
                <a:solidFill>
                  <a:srgbClr val="0000FF"/>
                </a:solidFill>
                <a:latin typeface="標楷體" pitchFamily="65" charset="-128"/>
                <a:ea typeface="標楷體" pitchFamily="65" charset="-128"/>
              </a:rPr>
              <a:t>……</a:t>
            </a:r>
            <a:endParaRPr lang="en-US" altLang="zh-TW" sz="1800">
              <a:solidFill>
                <a:srgbClr val="0000FF"/>
              </a:solidFill>
              <a:ea typeface="標楷體" pitchFamily="65" charset="-128"/>
            </a:endParaRPr>
          </a:p>
        </p:txBody>
      </p:sp>
      <p:sp>
        <p:nvSpPr>
          <p:cNvPr id="73747" name="Text Box 19">
            <a:extLst>
              <a:ext uri="{FF2B5EF4-FFF2-40B4-BE49-F238E27FC236}">
                <a16:creationId xmlns:a16="http://schemas.microsoft.com/office/drawing/2014/main" id="{11C391FB-BE1B-A4CB-2F1E-F75905B50B8D}"/>
              </a:ext>
            </a:extLst>
          </p:cNvPr>
          <p:cNvSpPr txBox="1">
            <a:spLocks noChangeArrowheads="1"/>
          </p:cNvSpPr>
          <p:nvPr/>
        </p:nvSpPr>
        <p:spPr bwMode="auto">
          <a:xfrm>
            <a:off x="4864100" y="4373563"/>
            <a:ext cx="4608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a:solidFill>
                  <a:srgbClr val="0000FF"/>
                </a:solidFill>
                <a:ea typeface="標楷體" pitchFamily="65" charset="-128"/>
              </a:rPr>
              <a:t>發達、便利、水泄不通、四通八達</a:t>
            </a:r>
            <a:r>
              <a:rPr lang="en-US" altLang="zh-TW" sz="1800">
                <a:solidFill>
                  <a:srgbClr val="0000FF"/>
                </a:solidFill>
                <a:latin typeface="標楷體" pitchFamily="65" charset="-128"/>
                <a:ea typeface="標楷體" pitchFamily="65" charset="-128"/>
              </a:rPr>
              <a:t>……</a:t>
            </a:r>
            <a:endParaRPr lang="en-US" altLang="zh-TW" sz="1800">
              <a:solidFill>
                <a:srgbClr val="0000FF"/>
              </a:solidFill>
              <a:ea typeface="標楷體" pitchFamily="65" charset="-128"/>
            </a:endParaRPr>
          </a:p>
        </p:txBody>
      </p:sp>
      <p:sp>
        <p:nvSpPr>
          <p:cNvPr id="73748" name="Text Box 20">
            <a:extLst>
              <a:ext uri="{FF2B5EF4-FFF2-40B4-BE49-F238E27FC236}">
                <a16:creationId xmlns:a16="http://schemas.microsoft.com/office/drawing/2014/main" id="{20FE1153-D840-D28B-1BBA-B347676BDAFC}"/>
              </a:ext>
            </a:extLst>
          </p:cNvPr>
          <p:cNvSpPr txBox="1">
            <a:spLocks noChangeArrowheads="1"/>
          </p:cNvSpPr>
          <p:nvPr/>
        </p:nvSpPr>
        <p:spPr bwMode="auto">
          <a:xfrm>
            <a:off x="4462463" y="27082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a:solidFill>
                  <a:srgbClr val="0000FF"/>
                </a:solidFill>
                <a:ea typeface="標楷體" pitchFamily="65" charset="-128"/>
              </a:rPr>
              <a:t>老舊、大廈林立、別具特色</a:t>
            </a:r>
            <a:r>
              <a:rPr lang="en-US" altLang="zh-TW" sz="1800">
                <a:solidFill>
                  <a:srgbClr val="0000FF"/>
                </a:solidFill>
                <a:latin typeface="標楷體" pitchFamily="65" charset="-128"/>
                <a:ea typeface="標楷體" pitchFamily="65" charset="-128"/>
              </a:rPr>
              <a:t>……</a:t>
            </a:r>
            <a:endParaRPr lang="en-US" altLang="zh-TW" sz="1800">
              <a:solidFill>
                <a:srgbClr val="0000FF"/>
              </a:solidFill>
              <a:ea typeface="標楷體" pitchFamily="65" charset="-128"/>
            </a:endParaRPr>
          </a:p>
        </p:txBody>
      </p:sp>
      <p:sp>
        <p:nvSpPr>
          <p:cNvPr id="73749" name="Text Box 21">
            <a:extLst>
              <a:ext uri="{FF2B5EF4-FFF2-40B4-BE49-F238E27FC236}">
                <a16:creationId xmlns:a16="http://schemas.microsoft.com/office/drawing/2014/main" id="{7AAF5E8C-4650-B10F-432B-B1AA977A7141}"/>
              </a:ext>
            </a:extLst>
          </p:cNvPr>
          <p:cNvSpPr txBox="1">
            <a:spLocks noChangeArrowheads="1"/>
          </p:cNvSpPr>
          <p:nvPr/>
        </p:nvSpPr>
        <p:spPr bwMode="auto">
          <a:xfrm>
            <a:off x="3779838" y="5084763"/>
            <a:ext cx="5148262" cy="701675"/>
          </a:xfrm>
          <a:prstGeom prst="rect">
            <a:avLst/>
          </a:prstGeom>
          <a:noFill/>
          <a:ln>
            <a:noFill/>
          </a:ln>
          <a:effectLst>
            <a:prstShdw prst="shdw17" dist="17961" dir="2700000">
              <a:schemeClr val="bg1">
                <a:gamma/>
                <a:shade val="60000"/>
                <a:invGamma/>
              </a:schemeClr>
            </a:prstShdw>
          </a:effectLst>
        </p:spPr>
        <p:txBody>
          <a:bodyPr>
            <a:spAutoFit/>
          </a:bodyPr>
          <a:lstStyle/>
          <a:p>
            <a:pPr eaLnBrk="1" hangingPunct="1">
              <a:spcBef>
                <a:spcPct val="50000"/>
              </a:spcBef>
              <a:defRPr/>
            </a:pPr>
            <a:r>
              <a:rPr lang="zh-TW" altLang="en-US" sz="2000" b="0" dirty="0">
                <a:latin typeface="Times New Roman" panose="02020603050405020304" pitchFamily="18" charset="0"/>
                <a:ea typeface="標楷體" panose="03000509000000000000" pitchFamily="65" charset="-120"/>
              </a:rPr>
              <a:t>試運用以上的詞語，仿寫書中的文段，抒發對自己對</a:t>
            </a:r>
            <a:r>
              <a:rPr lang="zh-TW" altLang="en-US" sz="2000" b="0" u="sng" dirty="0">
                <a:latin typeface="Times New Roman" panose="02020603050405020304" pitchFamily="18" charset="0"/>
                <a:ea typeface="標楷體" panose="03000509000000000000" pitchFamily="65" charset="-120"/>
              </a:rPr>
              <a:t>砵蘭街</a:t>
            </a:r>
            <a:r>
              <a:rPr lang="zh-TW" altLang="en-US" sz="2000" b="0" dirty="0">
                <a:latin typeface="Times New Roman" panose="02020603050405020304" pitchFamily="18" charset="0"/>
                <a:ea typeface="標楷體" panose="03000509000000000000" pitchFamily="65" charset="-120"/>
              </a:rPr>
              <a:t>的感情。</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44"/>
                                        </p:tgtEl>
                                        <p:attrNameLst>
                                          <p:attrName>style.visibility</p:attrName>
                                        </p:attrNameLst>
                                      </p:cBhvr>
                                      <p:to>
                                        <p:strVal val="visible"/>
                                      </p:to>
                                    </p:set>
                                    <p:animEffect transition="in" filter="dissolve">
                                      <p:cBhvr>
                                        <p:cTn id="7" dur="500"/>
                                        <p:tgtEl>
                                          <p:spTgt spid="737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48"/>
                                        </p:tgtEl>
                                        <p:attrNameLst>
                                          <p:attrName>style.visibility</p:attrName>
                                        </p:attrNameLst>
                                      </p:cBhvr>
                                      <p:to>
                                        <p:strVal val="visible"/>
                                      </p:to>
                                    </p:set>
                                    <p:animEffect transition="in" filter="dissolve">
                                      <p:cBhvr>
                                        <p:cTn id="12" dur="500"/>
                                        <p:tgtEl>
                                          <p:spTgt spid="73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46"/>
                                        </p:tgtEl>
                                        <p:attrNameLst>
                                          <p:attrName>style.visibility</p:attrName>
                                        </p:attrNameLst>
                                      </p:cBhvr>
                                      <p:to>
                                        <p:strVal val="visible"/>
                                      </p:to>
                                    </p:set>
                                    <p:animEffect transition="in" filter="dissolve">
                                      <p:cBhvr>
                                        <p:cTn id="17" dur="500"/>
                                        <p:tgtEl>
                                          <p:spTgt spid="737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47"/>
                                        </p:tgtEl>
                                        <p:attrNameLst>
                                          <p:attrName>style.visibility</p:attrName>
                                        </p:attrNameLst>
                                      </p:cBhvr>
                                      <p:to>
                                        <p:strVal val="visible"/>
                                      </p:to>
                                    </p:set>
                                    <p:animEffect transition="in" filter="dissolve">
                                      <p:cBhvr>
                                        <p:cTn id="22" dur="500"/>
                                        <p:tgtEl>
                                          <p:spTgt spid="73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4" grpId="0"/>
      <p:bldP spid="73746" grpId="0"/>
      <p:bldP spid="73747" grpId="0"/>
      <p:bldP spid="737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F14E7F6-BF08-E818-C2A2-AFE9D733C2DF}"/>
              </a:ext>
            </a:extLst>
          </p:cNvPr>
          <p:cNvSpPr>
            <a:spLocks noChangeArrowheads="1"/>
          </p:cNvSpPr>
          <p:nvPr/>
        </p:nvSpPr>
        <p:spPr bwMode="auto">
          <a:xfrm>
            <a:off x="287338" y="2027238"/>
            <a:ext cx="4572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30000"/>
              </a:lnSpc>
              <a:spcBef>
                <a:spcPct val="0"/>
              </a:spcBef>
              <a:buFontTx/>
              <a:buNone/>
            </a:pPr>
            <a:r>
              <a:rPr lang="zh-TW" altLang="en-US" sz="2400">
                <a:latin typeface="Verdana" panose="020B0604030504040204" pitchFamily="34" charset="0"/>
              </a:rPr>
              <a:t>範文題目一：</a:t>
            </a:r>
          </a:p>
          <a:p>
            <a:pPr eaLnBrk="1" hangingPunct="1">
              <a:lnSpc>
                <a:spcPct val="130000"/>
              </a:lnSpc>
              <a:spcBef>
                <a:spcPct val="0"/>
              </a:spcBef>
              <a:buFontTx/>
              <a:buNone/>
            </a:pPr>
            <a:r>
              <a:rPr lang="zh-TW" altLang="en-US" sz="2400">
                <a:latin typeface="Verdana" panose="020B0604030504040204" pitchFamily="34" charset="0"/>
                <a:ea typeface="標楷體" pitchFamily="65" charset="-128"/>
              </a:rPr>
              <a:t>  一塘池水</a:t>
            </a:r>
          </a:p>
        </p:txBody>
      </p:sp>
      <p:sp>
        <p:nvSpPr>
          <p:cNvPr id="75779" name="Oval 3">
            <a:extLst>
              <a:ext uri="{FF2B5EF4-FFF2-40B4-BE49-F238E27FC236}">
                <a16:creationId xmlns:a16="http://schemas.microsoft.com/office/drawing/2014/main" id="{4C5E4945-819F-666B-A056-A92B7001245B}"/>
              </a:ext>
            </a:extLst>
          </p:cNvPr>
          <p:cNvSpPr>
            <a:spLocks noChangeArrowheads="1"/>
          </p:cNvSpPr>
          <p:nvPr/>
        </p:nvSpPr>
        <p:spPr bwMode="auto">
          <a:xfrm>
            <a:off x="1187450" y="2565400"/>
            <a:ext cx="647700" cy="576263"/>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75780" name="AutoShape 4">
            <a:extLst>
              <a:ext uri="{FF2B5EF4-FFF2-40B4-BE49-F238E27FC236}">
                <a16:creationId xmlns:a16="http://schemas.microsoft.com/office/drawing/2014/main" id="{953B6987-E806-F710-A3C7-BF5C5912FA22}"/>
              </a:ext>
            </a:extLst>
          </p:cNvPr>
          <p:cNvSpPr>
            <a:spLocks noChangeArrowheads="1"/>
          </p:cNvSpPr>
          <p:nvPr/>
        </p:nvSpPr>
        <p:spPr bwMode="auto">
          <a:xfrm>
            <a:off x="1454150" y="3284538"/>
            <a:ext cx="381000" cy="381000"/>
          </a:xfrm>
          <a:prstGeom prst="downArrow">
            <a:avLst>
              <a:gd name="adj1" fmla="val 50000"/>
              <a:gd name="adj2" fmla="val 25000"/>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75781" name="Text Box 5">
            <a:extLst>
              <a:ext uri="{FF2B5EF4-FFF2-40B4-BE49-F238E27FC236}">
                <a16:creationId xmlns:a16="http://schemas.microsoft.com/office/drawing/2014/main" id="{098488FA-0315-1957-F1A8-820D86DC2160}"/>
              </a:ext>
            </a:extLst>
          </p:cNvPr>
          <p:cNvSpPr txBox="1">
            <a:spLocks noChangeArrowheads="1"/>
          </p:cNvSpPr>
          <p:nvPr/>
        </p:nvSpPr>
        <p:spPr bwMode="auto">
          <a:xfrm>
            <a:off x="327025" y="36449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400" b="0">
                <a:solidFill>
                  <a:srgbClr val="FF0000"/>
                </a:solidFill>
                <a:latin typeface="Times New Roman" panose="02020603050405020304" pitchFamily="18" charset="0"/>
                <a:ea typeface="標楷體" pitchFamily="65" charset="-128"/>
              </a:rPr>
              <a:t>1.</a:t>
            </a:r>
            <a:r>
              <a:rPr lang="en-US" altLang="zh-TW" sz="2400" b="0">
                <a:solidFill>
                  <a:srgbClr val="FF0000"/>
                </a:solidFill>
                <a:latin typeface="Verdana" panose="020B0604030504040204" pitchFamily="34" charset="0"/>
                <a:ea typeface="標楷體" pitchFamily="65" charset="-128"/>
              </a:rPr>
              <a:t> </a:t>
            </a:r>
            <a:r>
              <a:rPr lang="zh-TW" altLang="en-US" sz="2400" b="0">
                <a:solidFill>
                  <a:srgbClr val="FF0000"/>
                </a:solidFill>
                <a:latin typeface="Verdana" panose="020B0604030504040204" pitchFamily="34" charset="0"/>
                <a:ea typeface="標楷體" pitchFamily="65" charset="-128"/>
              </a:rPr>
              <a:t>找出關鍵字詞：池水</a:t>
            </a:r>
          </a:p>
        </p:txBody>
      </p:sp>
      <p:sp>
        <p:nvSpPr>
          <p:cNvPr id="75782" name="AutoShape 6">
            <a:extLst>
              <a:ext uri="{FF2B5EF4-FFF2-40B4-BE49-F238E27FC236}">
                <a16:creationId xmlns:a16="http://schemas.microsoft.com/office/drawing/2014/main" id="{28BA15BF-A3E3-3654-BB5E-B25CD4B3CC6B}"/>
              </a:ext>
            </a:extLst>
          </p:cNvPr>
          <p:cNvSpPr>
            <a:spLocks noChangeArrowheads="1"/>
          </p:cNvSpPr>
          <p:nvPr/>
        </p:nvSpPr>
        <p:spPr bwMode="auto">
          <a:xfrm rot="5400000">
            <a:off x="1416050" y="4162425"/>
            <a:ext cx="457200" cy="381000"/>
          </a:xfrm>
          <a:prstGeom prst="rightArrow">
            <a:avLst>
              <a:gd name="adj1" fmla="val 50000"/>
              <a:gd name="adj2" fmla="val 30000"/>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75783" name="Text Box 7">
            <a:extLst>
              <a:ext uri="{FF2B5EF4-FFF2-40B4-BE49-F238E27FC236}">
                <a16:creationId xmlns:a16="http://schemas.microsoft.com/office/drawing/2014/main" id="{C48BA7DC-91C9-E32D-95DF-37D8722CDEDC}"/>
              </a:ext>
            </a:extLst>
          </p:cNvPr>
          <p:cNvSpPr txBox="1">
            <a:spLocks noChangeArrowheads="1"/>
          </p:cNvSpPr>
          <p:nvPr/>
        </p:nvSpPr>
        <p:spPr bwMode="auto">
          <a:xfrm>
            <a:off x="327025" y="4652963"/>
            <a:ext cx="381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400" b="0">
                <a:solidFill>
                  <a:srgbClr val="FF0000"/>
                </a:solidFill>
                <a:latin typeface="Times New Roman" panose="02020603050405020304" pitchFamily="18" charset="0"/>
                <a:ea typeface="標楷體" pitchFamily="65" charset="-128"/>
              </a:rPr>
              <a:t>2.</a:t>
            </a:r>
            <a:r>
              <a:rPr lang="en-US" altLang="zh-TW" sz="2400" b="0">
                <a:solidFill>
                  <a:srgbClr val="FF0000"/>
                </a:solidFill>
                <a:latin typeface="Verdana" panose="020B0604030504040204" pitchFamily="34" charset="0"/>
                <a:ea typeface="標楷體" pitchFamily="65" charset="-128"/>
              </a:rPr>
              <a:t> </a:t>
            </a:r>
            <a:r>
              <a:rPr lang="zh-TW" altLang="en-US" sz="2400" b="0">
                <a:solidFill>
                  <a:srgbClr val="FF0000"/>
                </a:solidFill>
                <a:latin typeface="Verdana" panose="020B0604030504040204" pitchFamily="34" charset="0"/>
                <a:ea typeface="標楷體" pitchFamily="65" charset="-128"/>
              </a:rPr>
              <a:t>根據</a:t>
            </a:r>
            <a:r>
              <a:rPr lang="zh-CN" altLang="en-US" sz="2400" b="0">
                <a:solidFill>
                  <a:srgbClr val="FF0000"/>
                </a:solidFill>
                <a:latin typeface="Verdana" panose="020B0604030504040204" pitchFamily="34" charset="0"/>
                <a:ea typeface="標楷體" pitchFamily="65" charset="-128"/>
              </a:rPr>
              <a:t>寫作</a:t>
            </a:r>
            <a:r>
              <a:rPr lang="zh-TW" altLang="en-US" sz="2400" b="0">
                <a:solidFill>
                  <a:srgbClr val="FF0000"/>
                </a:solidFill>
                <a:latin typeface="Verdana" panose="020B0604030504040204" pitchFamily="34" charset="0"/>
                <a:ea typeface="標楷體" pitchFamily="65" charset="-128"/>
              </a:rPr>
              <a:t>重點聯想具體</a:t>
            </a:r>
            <a:endParaRPr lang="zh-TW" altLang="zh-CN" sz="2400" b="0">
              <a:solidFill>
                <a:srgbClr val="FF0000"/>
              </a:solidFill>
              <a:latin typeface="Verdana" panose="020B0604030504040204" pitchFamily="34" charset="0"/>
              <a:ea typeface="標楷體" pitchFamily="65" charset="-128"/>
            </a:endParaRPr>
          </a:p>
          <a:p>
            <a:pPr eaLnBrk="1" hangingPunct="1">
              <a:spcBef>
                <a:spcPct val="0"/>
              </a:spcBef>
              <a:buFontTx/>
              <a:buNone/>
            </a:pPr>
            <a:r>
              <a:rPr lang="zh-TW" altLang="zh-CN" sz="2400" b="0">
                <a:solidFill>
                  <a:srgbClr val="FF0000"/>
                </a:solidFill>
                <a:latin typeface="Verdana" panose="020B0604030504040204" pitchFamily="34" charset="0"/>
                <a:ea typeface="標楷體" pitchFamily="65" charset="-128"/>
              </a:rPr>
              <a:t> </a:t>
            </a:r>
            <a:r>
              <a:rPr lang="zh-TW" altLang="en-US" sz="2400" b="0">
                <a:solidFill>
                  <a:srgbClr val="FF0000"/>
                </a:solidFill>
                <a:latin typeface="Verdana" panose="020B0604030504040204" pitchFamily="34" charset="0"/>
                <a:ea typeface="標楷體" pitchFamily="65" charset="-128"/>
              </a:rPr>
              <a:t> </a:t>
            </a:r>
            <a:r>
              <a:rPr lang="zh-TW" altLang="zh-CN" sz="2400" b="0">
                <a:solidFill>
                  <a:srgbClr val="FF0000"/>
                </a:solidFill>
                <a:latin typeface="Verdana" panose="020B0604030504040204" pitchFamily="34" charset="0"/>
                <a:ea typeface="標楷體" pitchFamily="65" charset="-128"/>
              </a:rPr>
              <a:t> </a:t>
            </a:r>
            <a:r>
              <a:rPr lang="zh-TW" altLang="en-US" sz="2400" b="0">
                <a:solidFill>
                  <a:srgbClr val="FF0000"/>
                </a:solidFill>
                <a:latin typeface="Verdana" panose="020B0604030504040204" pitchFamily="34" charset="0"/>
                <a:ea typeface="標楷體" pitchFamily="65" charset="-128"/>
              </a:rPr>
              <a:t>內容</a:t>
            </a:r>
          </a:p>
        </p:txBody>
      </p:sp>
      <p:sp>
        <p:nvSpPr>
          <p:cNvPr id="75784" name="AutoShape 8">
            <a:extLst>
              <a:ext uri="{FF2B5EF4-FFF2-40B4-BE49-F238E27FC236}">
                <a16:creationId xmlns:a16="http://schemas.microsoft.com/office/drawing/2014/main" id="{E555813D-1421-5CF0-D4FB-923045F23510}"/>
              </a:ext>
            </a:extLst>
          </p:cNvPr>
          <p:cNvSpPr>
            <a:spLocks/>
          </p:cNvSpPr>
          <p:nvPr/>
        </p:nvSpPr>
        <p:spPr bwMode="auto">
          <a:xfrm>
            <a:off x="3924300" y="981075"/>
            <a:ext cx="506413" cy="4608513"/>
          </a:xfrm>
          <a:prstGeom prst="leftBrace">
            <a:avLst>
              <a:gd name="adj1" fmla="val 75836"/>
              <a:gd name="adj2" fmla="val 83333"/>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75785" name="Text Box 9">
            <a:extLst>
              <a:ext uri="{FF2B5EF4-FFF2-40B4-BE49-F238E27FC236}">
                <a16:creationId xmlns:a16="http://schemas.microsoft.com/office/drawing/2014/main" id="{5A45A327-7CB6-0503-C7E7-47AA27504D2C}"/>
              </a:ext>
            </a:extLst>
          </p:cNvPr>
          <p:cNvSpPr txBox="1">
            <a:spLocks noChangeArrowheads="1"/>
          </p:cNvSpPr>
          <p:nvPr/>
        </p:nvSpPr>
        <p:spPr bwMode="auto">
          <a:xfrm>
            <a:off x="4427538" y="831850"/>
            <a:ext cx="4176712"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30000"/>
              </a:spcBef>
              <a:buFontTx/>
              <a:buNone/>
            </a:pPr>
            <a:r>
              <a:rPr kumimoji="0" lang="zh-TW" altLang="en-US" sz="2000">
                <a:latin typeface="Verdana" panose="020B0604030504040204" pitchFamily="34" charset="0"/>
              </a:rPr>
              <a:t>比賽失利後，「我」的心情是：</a:t>
            </a:r>
          </a:p>
          <a:p>
            <a:pPr eaLnBrk="1" hangingPunct="1">
              <a:spcBef>
                <a:spcPct val="10000"/>
              </a:spcBef>
              <a:buFontTx/>
              <a:buNone/>
            </a:pPr>
            <a:r>
              <a:rPr kumimoji="0" lang="zh-TW" altLang="en-US" sz="2000" b="0">
                <a:latin typeface="Verdana" panose="020B0604030504040204" pitchFamily="34" charset="0"/>
                <a:ea typeface="標楷體" pitchFamily="65" charset="-128"/>
              </a:rPr>
              <a:t>失落？傷痛？悔恨</a:t>
            </a:r>
            <a:r>
              <a:rPr kumimoji="0" lang="en-US" altLang="zh-TW" sz="2000" b="0">
                <a:latin typeface="標楷體" pitchFamily="65" charset="-128"/>
                <a:ea typeface="標楷體" pitchFamily="65" charset="-128"/>
              </a:rPr>
              <a:t>······</a:t>
            </a:r>
            <a:endParaRPr kumimoji="0" lang="en-US" altLang="zh-TW" sz="2000" b="0">
              <a:latin typeface="Verdana" panose="020B0604030504040204" pitchFamily="34" charset="0"/>
              <a:ea typeface="標楷體" pitchFamily="65" charset="-128"/>
            </a:endParaRP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a:p>
            <a:pPr eaLnBrk="1" hangingPunct="1">
              <a:spcBef>
                <a:spcPct val="10000"/>
              </a:spcBef>
              <a:buFontTx/>
              <a:buNone/>
            </a:pPr>
            <a:r>
              <a:rPr kumimoji="0" lang="zh-TW" altLang="en-US" sz="2000">
                <a:latin typeface="Verdana" panose="020B0604030504040204" pitchFamily="34" charset="0"/>
              </a:rPr>
              <a:t>看到郊外的景色，</a:t>
            </a:r>
            <a:r>
              <a:rPr kumimoji="0" lang="zh-CN" altLang="en-US" sz="2000">
                <a:latin typeface="Verdana" panose="020B0604030504040204" pitchFamily="34" charset="0"/>
              </a:rPr>
              <a:t>「</a:t>
            </a:r>
            <a:r>
              <a:rPr kumimoji="0" lang="zh-TW" altLang="en-US" sz="2000">
                <a:latin typeface="Verdana" panose="020B0604030504040204" pitchFamily="34" charset="0"/>
              </a:rPr>
              <a:t>我</a:t>
            </a:r>
            <a:r>
              <a:rPr kumimoji="0" lang="zh-CN" altLang="en-US" sz="2000">
                <a:latin typeface="Verdana" panose="020B0604030504040204" pitchFamily="34" charset="0"/>
              </a:rPr>
              <a:t>」</a:t>
            </a:r>
            <a:r>
              <a:rPr kumimoji="0" lang="zh-TW" altLang="en-US" sz="2000">
                <a:latin typeface="Verdana" panose="020B0604030504040204" pitchFamily="34" charset="0"/>
              </a:rPr>
              <a:t>的感覺是：</a:t>
            </a:r>
          </a:p>
          <a:p>
            <a:pPr eaLnBrk="1" hangingPunct="1">
              <a:spcBef>
                <a:spcPct val="10000"/>
              </a:spcBef>
              <a:buFontTx/>
              <a:buNone/>
            </a:pPr>
            <a:r>
              <a:rPr kumimoji="0" lang="zh-TW" altLang="en-US" sz="2000" b="0">
                <a:latin typeface="Verdana" panose="020B0604030504040204" pitchFamily="34" charset="0"/>
                <a:ea typeface="標楷體" pitchFamily="65" charset="-128"/>
              </a:rPr>
              <a:t>興致勃勃？心不在焉？厭惡</a:t>
            </a:r>
            <a:r>
              <a:rPr kumimoji="0" lang="en-US" altLang="zh-TW" sz="2000" b="0">
                <a:latin typeface="標楷體" pitchFamily="65" charset="-128"/>
                <a:ea typeface="標楷體" pitchFamily="65" charset="-128"/>
              </a:rPr>
              <a:t>······</a:t>
            </a:r>
            <a:endParaRPr kumimoji="0" lang="en-US" altLang="zh-TW" sz="2000" b="0">
              <a:latin typeface="Verdana" panose="020B0604030504040204" pitchFamily="34" charset="0"/>
              <a:ea typeface="標楷體" pitchFamily="65" charset="-128"/>
            </a:endParaRP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a:p>
            <a:pPr eaLnBrk="1" hangingPunct="1">
              <a:spcBef>
                <a:spcPct val="10000"/>
              </a:spcBef>
              <a:buFontTx/>
              <a:buNone/>
            </a:pPr>
            <a:r>
              <a:rPr kumimoji="0" lang="zh-TW" altLang="en-US" sz="2000">
                <a:latin typeface="Verdana" panose="020B0604030504040204" pitchFamily="34" charset="0"/>
              </a:rPr>
              <a:t>剛看到水塘時，</a:t>
            </a:r>
            <a:r>
              <a:rPr kumimoji="0" lang="zh-CN" altLang="en-US" sz="2000">
                <a:latin typeface="Verdana" panose="020B0604030504040204" pitchFamily="34" charset="0"/>
              </a:rPr>
              <a:t>「</a:t>
            </a:r>
            <a:r>
              <a:rPr kumimoji="0" lang="zh-TW" altLang="en-US" sz="2000">
                <a:latin typeface="Verdana" panose="020B0604030504040204" pitchFamily="34" charset="0"/>
              </a:rPr>
              <a:t>我</a:t>
            </a:r>
            <a:r>
              <a:rPr kumimoji="0" lang="zh-CN" altLang="en-US" sz="2000">
                <a:latin typeface="Verdana" panose="020B0604030504040204" pitchFamily="34" charset="0"/>
              </a:rPr>
              <a:t>」</a:t>
            </a:r>
            <a:r>
              <a:rPr kumimoji="0" lang="zh-TW" altLang="en-US" sz="2000">
                <a:latin typeface="Verdana" panose="020B0604030504040204" pitchFamily="34" charset="0"/>
              </a:rPr>
              <a:t>覺得它是：</a:t>
            </a:r>
            <a:endParaRPr lang="zh-TW" altLang="en-US" sz="2000">
              <a:latin typeface="Verdana" panose="020B0604030504040204" pitchFamily="34" charset="0"/>
            </a:endParaRPr>
          </a:p>
          <a:p>
            <a:pPr eaLnBrk="1" hangingPunct="1">
              <a:spcBef>
                <a:spcPct val="10000"/>
              </a:spcBef>
              <a:buFontTx/>
              <a:buNone/>
            </a:pPr>
            <a:r>
              <a:rPr kumimoji="0" lang="zh-TW" altLang="en-US" sz="2000" b="0">
                <a:latin typeface="Verdana" panose="020B0604030504040204" pitchFamily="34" charset="0"/>
                <a:ea typeface="標楷體" pitchFamily="65" charset="-128"/>
              </a:rPr>
              <a:t>毫無特色？美若仙境？平凡</a:t>
            </a:r>
            <a:r>
              <a:rPr kumimoji="0" lang="en-US" altLang="zh-TW" sz="2000" b="0">
                <a:latin typeface="標楷體" pitchFamily="65" charset="-128"/>
                <a:ea typeface="標楷體" pitchFamily="65" charset="-128"/>
              </a:rPr>
              <a:t>……</a:t>
            </a:r>
            <a:endParaRPr kumimoji="0" lang="en-US" altLang="zh-TW" sz="2000" b="0">
              <a:latin typeface="Verdana" panose="020B0604030504040204" pitchFamily="34" charset="0"/>
              <a:ea typeface="標楷體" pitchFamily="65" charset="-128"/>
            </a:endParaRP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a:p>
            <a:pPr eaLnBrk="1" hangingPunct="1">
              <a:spcBef>
                <a:spcPct val="10000"/>
              </a:spcBef>
              <a:buFontTx/>
              <a:buNone/>
            </a:pPr>
            <a:r>
              <a:rPr kumimoji="0" lang="zh-TW" altLang="en-US" sz="2000">
                <a:latin typeface="Verdana" panose="020B0604030504040204" pitchFamily="34" charset="0"/>
              </a:rPr>
              <a:t>聽完爸爸所講的道理後，「我」：</a:t>
            </a:r>
            <a:endParaRPr lang="zh-TW" altLang="en-US" sz="2000">
              <a:latin typeface="Verdana" panose="020B0604030504040204" pitchFamily="34" charset="0"/>
            </a:endParaRPr>
          </a:p>
          <a:p>
            <a:pPr eaLnBrk="1" hangingPunct="1">
              <a:spcBef>
                <a:spcPct val="10000"/>
              </a:spcBef>
              <a:buFontTx/>
              <a:buNone/>
            </a:pPr>
            <a:r>
              <a:rPr kumimoji="0" lang="zh-TW" altLang="en-US" sz="2000" b="0">
                <a:latin typeface="Verdana" panose="020B0604030504040204" pitchFamily="34" charset="0"/>
                <a:ea typeface="標楷體" pitchFamily="65" charset="-128"/>
              </a:rPr>
              <a:t>豁然開朗？無動於衷？沉默</a:t>
            </a:r>
            <a:r>
              <a:rPr kumimoji="0" lang="en-US" altLang="zh-TW" sz="2000" b="0">
                <a:latin typeface="標楷體" pitchFamily="65" charset="-128"/>
                <a:ea typeface="標楷體" pitchFamily="65" charset="-128"/>
              </a:rPr>
              <a:t>······</a:t>
            </a:r>
            <a:endParaRPr kumimoji="0" lang="en-US" altLang="zh-TW" sz="2000" b="0">
              <a:latin typeface="Verdana" panose="020B0604030504040204" pitchFamily="34" charset="0"/>
              <a:ea typeface="標楷體" pitchFamily="65" charset="-128"/>
            </a:endParaRPr>
          </a:p>
          <a:p>
            <a:pPr eaLnBrk="1" hangingPunct="1">
              <a:spcBef>
                <a:spcPct val="10000"/>
              </a:spcBef>
              <a:buFontTx/>
              <a:buNone/>
            </a:pPr>
            <a:endParaRPr kumimoji="0" lang="en-US" altLang="zh-TW" sz="1800"/>
          </a:p>
          <a:p>
            <a:pPr eaLnBrk="1" hangingPunct="1">
              <a:spcBef>
                <a:spcPct val="10000"/>
              </a:spcBef>
              <a:buFontTx/>
              <a:buNone/>
            </a:pPr>
            <a:r>
              <a:rPr kumimoji="0" lang="zh-TW" altLang="en-US" sz="2000">
                <a:latin typeface="Verdana" panose="020B0604030504040204" pitchFamily="34" charset="0"/>
              </a:rPr>
              <a:t>對景物的描寫如何體現「我」心情的變化：</a:t>
            </a:r>
          </a:p>
          <a:p>
            <a:pPr eaLnBrk="1" hangingPunct="1">
              <a:spcBef>
                <a:spcPct val="10000"/>
              </a:spcBef>
              <a:buFontTx/>
              <a:buNone/>
            </a:pPr>
            <a:r>
              <a:rPr kumimoji="0" lang="zh-TW" altLang="en-US" sz="2000" b="0">
                <a:latin typeface="Verdana" panose="020B0604030504040204" pitchFamily="34" charset="0"/>
                <a:ea typeface="標楷體" pitchFamily="65" charset="-128"/>
              </a:rPr>
              <a:t>褒貶義詞？比喻？反復？</a:t>
            </a:r>
          </a:p>
        </p:txBody>
      </p:sp>
      <p:sp>
        <p:nvSpPr>
          <p:cNvPr id="27658" name="Text Box 10">
            <a:extLst>
              <a:ext uri="{FF2B5EF4-FFF2-40B4-BE49-F238E27FC236}">
                <a16:creationId xmlns:a16="http://schemas.microsoft.com/office/drawing/2014/main" id="{F4E7497F-E1C3-104E-9BC5-1AFEBD8AB0F2}"/>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27659" name="Rectangle 11">
            <a:extLst>
              <a:ext uri="{FF2B5EF4-FFF2-40B4-BE49-F238E27FC236}">
                <a16:creationId xmlns:a16="http://schemas.microsoft.com/office/drawing/2014/main" id="{EBA5C513-4EAD-1E70-B1FD-30DDABEA4BD7}"/>
              </a:ext>
            </a:extLst>
          </p:cNvPr>
          <p:cNvSpPr>
            <a:spLocks noChangeArrowheads="1"/>
          </p:cNvSpPr>
          <p:nvPr/>
        </p:nvSpPr>
        <p:spPr bwMode="auto">
          <a:xfrm>
            <a:off x="228600" y="10668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題目點撥</a:t>
            </a:r>
            <a:endParaRPr lang="zh-TW" altLang="en-US" b="0">
              <a:ea typeface="標楷體" pitchFamily="65" charset="-128"/>
            </a:endParaRPr>
          </a:p>
        </p:txBody>
      </p:sp>
      <p:sp>
        <p:nvSpPr>
          <p:cNvPr id="27660" name="Text Box 12">
            <a:extLst>
              <a:ext uri="{FF2B5EF4-FFF2-40B4-BE49-F238E27FC236}">
                <a16:creationId xmlns:a16="http://schemas.microsoft.com/office/drawing/2014/main" id="{D3ACB413-DCF4-4AB9-FC27-7EF35E47003A}"/>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a:t>
            </a:r>
            <a:r>
              <a:rPr lang="zh-CN" altLang="zh-TW" sz="2800">
                <a:latin typeface="Tahoma" panose="020B0604030504040204" pitchFamily="34" charset="0"/>
              </a:rPr>
              <a:t> </a:t>
            </a:r>
            <a:r>
              <a:rPr lang="zh-CN" altLang="en-US" sz="2800">
                <a:latin typeface="Tahoma" panose="020B0604030504040204" pitchFamily="34" charset="0"/>
              </a:rPr>
              <a:t> 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sp>
        <p:nvSpPr>
          <p:cNvPr id="27661" name="Rectangle 41">
            <a:extLst>
              <a:ext uri="{FF2B5EF4-FFF2-40B4-BE49-F238E27FC236}">
                <a16:creationId xmlns:a16="http://schemas.microsoft.com/office/drawing/2014/main" id="{DABEBA96-1146-C73F-CD82-D4A153A4DDDD}"/>
              </a:ext>
            </a:extLst>
          </p:cNvPr>
          <p:cNvSpPr>
            <a:spLocks noChangeArrowheads="1"/>
          </p:cNvSpPr>
          <p:nvPr/>
        </p:nvSpPr>
        <p:spPr bwMode="auto">
          <a:xfrm>
            <a:off x="1951038" y="1196975"/>
            <a:ext cx="2254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CN" altLang="en-US" sz="2000" b="0">
                <a:solidFill>
                  <a:srgbClr val="FF0000"/>
                </a:solidFill>
                <a:latin typeface="Times New Roman" panose="02020603050405020304" pitchFamily="18" charset="0"/>
                <a:ea typeface="標楷體" pitchFamily="65" charset="-128"/>
              </a:rPr>
              <a:t>配合內文Ｐ</a:t>
            </a:r>
            <a:r>
              <a:rPr lang="en-US" altLang="zh-TW" sz="2000" b="0">
                <a:solidFill>
                  <a:srgbClr val="FF0000"/>
                </a:solidFill>
                <a:latin typeface="Times New Roman" panose="02020603050405020304" pitchFamily="18" charset="0"/>
                <a:ea typeface="標楷體" pitchFamily="65" charset="-128"/>
              </a:rPr>
              <a:t>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5780"/>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57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578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578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75784"/>
                                        </p:tgtEl>
                                        <p:attrNameLst>
                                          <p:attrName>style.visibility</p:attrName>
                                        </p:attrNameLst>
                                      </p:cBhvr>
                                      <p:to>
                                        <p:strVal val="visible"/>
                                      </p:to>
                                    </p:set>
                                    <p:anim calcmode="lin" valueType="num">
                                      <p:cBhvr additive="base">
                                        <p:cTn id="24" dur="500" fill="hold"/>
                                        <p:tgtEl>
                                          <p:spTgt spid="75784"/>
                                        </p:tgtEl>
                                        <p:attrNameLst>
                                          <p:attrName>ppt_x</p:attrName>
                                        </p:attrNameLst>
                                      </p:cBhvr>
                                      <p:tavLst>
                                        <p:tav tm="0">
                                          <p:val>
                                            <p:strVal val="0-#ppt_w/2"/>
                                          </p:val>
                                        </p:tav>
                                        <p:tav tm="100000">
                                          <p:val>
                                            <p:strVal val="#ppt_x"/>
                                          </p:val>
                                        </p:tav>
                                      </p:tavLst>
                                    </p:anim>
                                    <p:anim calcmode="lin" valueType="num">
                                      <p:cBhvr additive="base">
                                        <p:cTn id="25" dur="500" fill="hold"/>
                                        <p:tgtEl>
                                          <p:spTgt spid="75784"/>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75785"/>
                                        </p:tgtEl>
                                        <p:attrNameLst>
                                          <p:attrName>style.visibility</p:attrName>
                                        </p:attrNameLst>
                                      </p:cBhvr>
                                      <p:to>
                                        <p:strVal val="visible"/>
                                      </p:to>
                                    </p:set>
                                    <p:anim calcmode="lin" valueType="num">
                                      <p:cBhvr additive="base">
                                        <p:cTn id="29" dur="500" fill="hold"/>
                                        <p:tgtEl>
                                          <p:spTgt spid="75785"/>
                                        </p:tgtEl>
                                        <p:attrNameLst>
                                          <p:attrName>ppt_x</p:attrName>
                                        </p:attrNameLst>
                                      </p:cBhvr>
                                      <p:tavLst>
                                        <p:tav tm="0">
                                          <p:val>
                                            <p:strVal val="0-#ppt_w/2"/>
                                          </p:val>
                                        </p:tav>
                                        <p:tav tm="100000">
                                          <p:val>
                                            <p:strVal val="#ppt_x"/>
                                          </p:val>
                                        </p:tav>
                                      </p:tavLst>
                                    </p:anim>
                                    <p:anim calcmode="lin" valueType="num">
                                      <p:cBhvr additive="base">
                                        <p:cTn id="30" dur="500" fill="hold"/>
                                        <p:tgtEl>
                                          <p:spTgt spid="757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30B7488-00AF-AE42-D1D2-0C4BE1FB4679}"/>
              </a:ext>
            </a:extLst>
          </p:cNvPr>
          <p:cNvSpPr>
            <a:spLocks noChangeArrowheads="1"/>
          </p:cNvSpPr>
          <p:nvPr/>
        </p:nvSpPr>
        <p:spPr bwMode="auto">
          <a:xfrm>
            <a:off x="250825" y="2032000"/>
            <a:ext cx="4572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30000"/>
              </a:lnSpc>
              <a:spcBef>
                <a:spcPct val="0"/>
              </a:spcBef>
              <a:buFontTx/>
              <a:buNone/>
            </a:pPr>
            <a:r>
              <a:rPr lang="zh-TW" altLang="en-US" sz="2400">
                <a:latin typeface="Verdana" panose="020B0604030504040204" pitchFamily="34" charset="0"/>
              </a:rPr>
              <a:t>範文題目二：</a:t>
            </a:r>
          </a:p>
          <a:p>
            <a:pPr eaLnBrk="1" hangingPunct="1">
              <a:lnSpc>
                <a:spcPct val="130000"/>
              </a:lnSpc>
              <a:spcBef>
                <a:spcPct val="0"/>
              </a:spcBef>
              <a:buFontTx/>
              <a:buNone/>
            </a:pPr>
            <a:r>
              <a:rPr lang="zh-TW" altLang="en-US" sz="2400">
                <a:latin typeface="Verdana" panose="020B0604030504040204" pitchFamily="34" charset="0"/>
                <a:ea typeface="標楷體" pitchFamily="65" charset="-128"/>
              </a:rPr>
              <a:t>     赴考路上</a:t>
            </a:r>
          </a:p>
        </p:txBody>
      </p:sp>
      <p:sp>
        <p:nvSpPr>
          <p:cNvPr id="76803" name="Oval 3">
            <a:extLst>
              <a:ext uri="{FF2B5EF4-FFF2-40B4-BE49-F238E27FC236}">
                <a16:creationId xmlns:a16="http://schemas.microsoft.com/office/drawing/2014/main" id="{D787D061-6615-BC42-3BFD-5D3DA25B1644}"/>
              </a:ext>
            </a:extLst>
          </p:cNvPr>
          <p:cNvSpPr>
            <a:spLocks noChangeArrowheads="1"/>
          </p:cNvSpPr>
          <p:nvPr/>
        </p:nvSpPr>
        <p:spPr bwMode="auto">
          <a:xfrm>
            <a:off x="827088" y="2636838"/>
            <a:ext cx="649287" cy="431800"/>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76804" name="AutoShape 4">
            <a:extLst>
              <a:ext uri="{FF2B5EF4-FFF2-40B4-BE49-F238E27FC236}">
                <a16:creationId xmlns:a16="http://schemas.microsoft.com/office/drawing/2014/main" id="{64631F0E-2622-A2BB-92D4-207AA48C9ACA}"/>
              </a:ext>
            </a:extLst>
          </p:cNvPr>
          <p:cNvSpPr>
            <a:spLocks noChangeArrowheads="1"/>
          </p:cNvSpPr>
          <p:nvPr/>
        </p:nvSpPr>
        <p:spPr bwMode="auto">
          <a:xfrm>
            <a:off x="1403350" y="3213100"/>
            <a:ext cx="381000" cy="381000"/>
          </a:xfrm>
          <a:prstGeom prst="downArrow">
            <a:avLst>
              <a:gd name="adj1" fmla="val 50000"/>
              <a:gd name="adj2" fmla="val 25000"/>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76805" name="Text Box 5">
            <a:extLst>
              <a:ext uri="{FF2B5EF4-FFF2-40B4-BE49-F238E27FC236}">
                <a16:creationId xmlns:a16="http://schemas.microsoft.com/office/drawing/2014/main" id="{402AA116-BEC1-2A70-31B5-B05C764B411D}"/>
              </a:ext>
            </a:extLst>
          </p:cNvPr>
          <p:cNvSpPr txBox="1">
            <a:spLocks noChangeArrowheads="1"/>
          </p:cNvSpPr>
          <p:nvPr/>
        </p:nvSpPr>
        <p:spPr bwMode="auto">
          <a:xfrm>
            <a:off x="327025" y="3573463"/>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400" b="0">
                <a:latin typeface="Times New Roman" panose="02020603050405020304" pitchFamily="18" charset="0"/>
                <a:ea typeface="標楷體" pitchFamily="65" charset="-128"/>
              </a:rPr>
              <a:t>1.</a:t>
            </a:r>
            <a:r>
              <a:rPr lang="en-US" altLang="zh-TW" sz="2400" b="0">
                <a:latin typeface="Verdana" panose="020B0604030504040204" pitchFamily="34" charset="0"/>
                <a:ea typeface="標楷體" pitchFamily="65" charset="-128"/>
              </a:rPr>
              <a:t> </a:t>
            </a:r>
            <a:r>
              <a:rPr lang="zh-TW" altLang="en-US" sz="2400" b="0">
                <a:latin typeface="Verdana" panose="020B0604030504040204" pitchFamily="34" charset="0"/>
                <a:ea typeface="標楷體" pitchFamily="65" charset="-128"/>
              </a:rPr>
              <a:t>找出關鍵字詞：赴考</a:t>
            </a:r>
          </a:p>
        </p:txBody>
      </p:sp>
      <p:sp>
        <p:nvSpPr>
          <p:cNvPr id="76806" name="AutoShape 6">
            <a:extLst>
              <a:ext uri="{FF2B5EF4-FFF2-40B4-BE49-F238E27FC236}">
                <a16:creationId xmlns:a16="http://schemas.microsoft.com/office/drawing/2014/main" id="{08D1C258-B1E8-97FA-7504-C7EFAB6FFC3F}"/>
              </a:ext>
            </a:extLst>
          </p:cNvPr>
          <p:cNvSpPr>
            <a:spLocks noChangeArrowheads="1"/>
          </p:cNvSpPr>
          <p:nvPr/>
        </p:nvSpPr>
        <p:spPr bwMode="auto">
          <a:xfrm rot="5400000">
            <a:off x="1365250" y="4043363"/>
            <a:ext cx="457200" cy="381000"/>
          </a:xfrm>
          <a:prstGeom prst="rightArrow">
            <a:avLst>
              <a:gd name="adj1" fmla="val 50000"/>
              <a:gd name="adj2" fmla="val 30000"/>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76807" name="Text Box 7">
            <a:extLst>
              <a:ext uri="{FF2B5EF4-FFF2-40B4-BE49-F238E27FC236}">
                <a16:creationId xmlns:a16="http://schemas.microsoft.com/office/drawing/2014/main" id="{058F26EC-1E45-CCF3-7CB0-E080E7FF52B5}"/>
              </a:ext>
            </a:extLst>
          </p:cNvPr>
          <p:cNvSpPr txBox="1">
            <a:spLocks noChangeArrowheads="1"/>
          </p:cNvSpPr>
          <p:nvPr/>
        </p:nvSpPr>
        <p:spPr bwMode="auto">
          <a:xfrm>
            <a:off x="327025" y="4508500"/>
            <a:ext cx="381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400" b="0">
                <a:latin typeface="Times New Roman" panose="02020603050405020304" pitchFamily="18" charset="0"/>
                <a:ea typeface="標楷體" pitchFamily="65" charset="-128"/>
              </a:rPr>
              <a:t>2.</a:t>
            </a:r>
            <a:r>
              <a:rPr lang="en-US" altLang="zh-TW" sz="2400" b="0">
                <a:latin typeface="Verdana" panose="020B0604030504040204" pitchFamily="34" charset="0"/>
                <a:ea typeface="標楷體" pitchFamily="65" charset="-128"/>
              </a:rPr>
              <a:t> </a:t>
            </a:r>
            <a:r>
              <a:rPr lang="zh-TW" altLang="en-US" sz="2400" b="0">
                <a:latin typeface="Verdana" panose="020B0604030504040204" pitchFamily="34" charset="0"/>
                <a:ea typeface="標楷體" pitchFamily="65" charset="-128"/>
              </a:rPr>
              <a:t>根據</a:t>
            </a:r>
            <a:r>
              <a:rPr lang="zh-CN" altLang="en-US" sz="2400" b="0">
                <a:latin typeface="Verdana" panose="020B0604030504040204" pitchFamily="34" charset="0"/>
                <a:ea typeface="標楷體" pitchFamily="65" charset="-128"/>
              </a:rPr>
              <a:t>寫作</a:t>
            </a:r>
            <a:r>
              <a:rPr lang="zh-TW" altLang="en-US" sz="2400" b="0">
                <a:latin typeface="Verdana" panose="020B0604030504040204" pitchFamily="34" charset="0"/>
                <a:ea typeface="標楷體" pitchFamily="65" charset="-128"/>
              </a:rPr>
              <a:t>重點聯想具體</a:t>
            </a:r>
            <a:endParaRPr lang="zh-TW" altLang="zh-CN" sz="2400" b="0">
              <a:latin typeface="Verdana" panose="020B0604030504040204" pitchFamily="34" charset="0"/>
              <a:ea typeface="標楷體" pitchFamily="65" charset="-128"/>
            </a:endParaRPr>
          </a:p>
          <a:p>
            <a:pPr eaLnBrk="1" hangingPunct="1">
              <a:spcBef>
                <a:spcPct val="0"/>
              </a:spcBef>
              <a:buFontTx/>
              <a:buNone/>
            </a:pPr>
            <a:r>
              <a:rPr lang="zh-TW" altLang="zh-CN" sz="2400" b="0">
                <a:latin typeface="Verdana" panose="020B0604030504040204" pitchFamily="34" charset="0"/>
                <a:ea typeface="標楷體" pitchFamily="65" charset="-128"/>
              </a:rPr>
              <a:t> </a:t>
            </a:r>
            <a:r>
              <a:rPr lang="zh-TW" altLang="en-US" sz="2400" b="0">
                <a:latin typeface="Verdana" panose="020B0604030504040204" pitchFamily="34" charset="0"/>
                <a:ea typeface="標楷體" pitchFamily="65" charset="-128"/>
              </a:rPr>
              <a:t> </a:t>
            </a:r>
            <a:r>
              <a:rPr lang="zh-TW" altLang="zh-CN" sz="2400" b="0">
                <a:latin typeface="Verdana" panose="020B0604030504040204" pitchFamily="34" charset="0"/>
                <a:ea typeface="標楷體" pitchFamily="65" charset="-128"/>
              </a:rPr>
              <a:t> </a:t>
            </a:r>
            <a:r>
              <a:rPr lang="zh-TW" altLang="en-US" sz="2400" b="0">
                <a:latin typeface="Verdana" panose="020B0604030504040204" pitchFamily="34" charset="0"/>
                <a:ea typeface="標楷體" pitchFamily="65" charset="-128"/>
              </a:rPr>
              <a:t>內容（請填充完整）</a:t>
            </a:r>
          </a:p>
        </p:txBody>
      </p:sp>
      <p:sp>
        <p:nvSpPr>
          <p:cNvPr id="76808" name="AutoShape 8">
            <a:extLst>
              <a:ext uri="{FF2B5EF4-FFF2-40B4-BE49-F238E27FC236}">
                <a16:creationId xmlns:a16="http://schemas.microsoft.com/office/drawing/2014/main" id="{A0B235FF-B794-6D56-32EA-CA7631906377}"/>
              </a:ext>
            </a:extLst>
          </p:cNvPr>
          <p:cNvSpPr>
            <a:spLocks/>
          </p:cNvSpPr>
          <p:nvPr/>
        </p:nvSpPr>
        <p:spPr bwMode="auto">
          <a:xfrm>
            <a:off x="3924300" y="1341438"/>
            <a:ext cx="503238" cy="4392612"/>
          </a:xfrm>
          <a:prstGeom prst="leftBrace">
            <a:avLst>
              <a:gd name="adj1" fmla="val 72739"/>
              <a:gd name="adj2" fmla="val 83333"/>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76809" name="Text Box 9">
            <a:extLst>
              <a:ext uri="{FF2B5EF4-FFF2-40B4-BE49-F238E27FC236}">
                <a16:creationId xmlns:a16="http://schemas.microsoft.com/office/drawing/2014/main" id="{68601B3B-383E-54A8-BE21-06EE99961A0F}"/>
              </a:ext>
            </a:extLst>
          </p:cNvPr>
          <p:cNvSpPr txBox="1">
            <a:spLocks noChangeArrowheads="1"/>
          </p:cNvSpPr>
          <p:nvPr/>
        </p:nvSpPr>
        <p:spPr bwMode="auto">
          <a:xfrm>
            <a:off x="4427538" y="1125538"/>
            <a:ext cx="32004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30000"/>
              </a:spcBef>
              <a:buFontTx/>
              <a:buNone/>
            </a:pPr>
            <a:r>
              <a:rPr lang="zh-TW" altLang="en-US" sz="2000">
                <a:latin typeface="Verdana" panose="020B0604030504040204" pitchFamily="34" charset="0"/>
              </a:rPr>
              <a:t>考試當天的天氣是：</a:t>
            </a:r>
          </a:p>
          <a:p>
            <a:pPr eaLnBrk="1" hangingPunct="1">
              <a:spcBef>
                <a:spcPct val="10000"/>
              </a:spcBef>
              <a:buFontTx/>
              <a:buNone/>
            </a:pPr>
            <a:r>
              <a:rPr lang="zh-TW" altLang="en-US" sz="2000" b="0" u="sng">
                <a:latin typeface="Verdana" panose="020B0604030504040204" pitchFamily="34" charset="0"/>
                <a:ea typeface="標楷體" pitchFamily="65" charset="-128"/>
              </a:rPr>
              <a:t>                                   </a:t>
            </a:r>
          </a:p>
        </p:txBody>
      </p:sp>
      <p:sp>
        <p:nvSpPr>
          <p:cNvPr id="76810" name="Rectangle 10">
            <a:extLst>
              <a:ext uri="{FF2B5EF4-FFF2-40B4-BE49-F238E27FC236}">
                <a16:creationId xmlns:a16="http://schemas.microsoft.com/office/drawing/2014/main" id="{1D3EFFF2-376D-E244-D9A4-507368D369CB}"/>
              </a:ext>
            </a:extLst>
          </p:cNvPr>
          <p:cNvSpPr>
            <a:spLocks noChangeArrowheads="1"/>
          </p:cNvSpPr>
          <p:nvPr/>
        </p:nvSpPr>
        <p:spPr bwMode="auto">
          <a:xfrm>
            <a:off x="4427538" y="1938338"/>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buFontTx/>
              <a:buNone/>
            </a:pPr>
            <a:r>
              <a:rPr kumimoji="0" lang="zh-TW" altLang="en-US" sz="2000">
                <a:latin typeface="Verdana" panose="020B0604030504040204" pitchFamily="34" charset="0"/>
              </a:rPr>
              <a:t>走向巴士站時，「我」的心情：</a:t>
            </a:r>
            <a:endParaRPr lang="zh-TW" altLang="en-US" sz="2000">
              <a:latin typeface="Verdana" panose="020B0604030504040204" pitchFamily="34" charset="0"/>
            </a:endParaRPr>
          </a:p>
        </p:txBody>
      </p:sp>
      <p:sp>
        <p:nvSpPr>
          <p:cNvPr id="76811" name="Rectangle 11">
            <a:extLst>
              <a:ext uri="{FF2B5EF4-FFF2-40B4-BE49-F238E27FC236}">
                <a16:creationId xmlns:a16="http://schemas.microsoft.com/office/drawing/2014/main" id="{4DB18615-FC36-F8A3-279F-0A9B47801169}"/>
              </a:ext>
            </a:extLst>
          </p:cNvPr>
          <p:cNvSpPr>
            <a:spLocks noChangeArrowheads="1"/>
          </p:cNvSpPr>
          <p:nvPr/>
        </p:nvSpPr>
        <p:spPr bwMode="auto">
          <a:xfrm>
            <a:off x="4427538" y="2801938"/>
            <a:ext cx="4176712"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buFontTx/>
              <a:buNone/>
            </a:pPr>
            <a:r>
              <a:rPr lang="zh-TW" altLang="en-US" sz="2000">
                <a:latin typeface="Verdana" panose="020B0604030504040204" pitchFamily="34" charset="0"/>
              </a:rPr>
              <a:t>看到樹上葉子在顫動，</a:t>
            </a:r>
            <a:r>
              <a:rPr lang="zh-CN" altLang="en-US" sz="2000">
                <a:latin typeface="Verdana" panose="020B0604030504040204" pitchFamily="34" charset="0"/>
              </a:rPr>
              <a:t>「</a:t>
            </a:r>
            <a:r>
              <a:rPr lang="zh-TW" altLang="en-US" sz="2000">
                <a:latin typeface="Verdana" panose="020B0604030504040204" pitchFamily="34" charset="0"/>
              </a:rPr>
              <a:t>我</a:t>
            </a:r>
            <a:r>
              <a:rPr lang="zh-CN" altLang="en-US" sz="2000">
                <a:latin typeface="Verdana" panose="020B0604030504040204" pitchFamily="34" charset="0"/>
              </a:rPr>
              <a:t>」</a:t>
            </a:r>
            <a:r>
              <a:rPr lang="zh-TW" altLang="en-US" sz="2000">
                <a:latin typeface="Verdana" panose="020B0604030504040204" pitchFamily="34" charset="0"/>
              </a:rPr>
              <a:t>認為：</a:t>
            </a: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p:txBody>
      </p:sp>
      <p:sp>
        <p:nvSpPr>
          <p:cNvPr id="76812" name="Rectangle 12">
            <a:extLst>
              <a:ext uri="{FF2B5EF4-FFF2-40B4-BE49-F238E27FC236}">
                <a16:creationId xmlns:a16="http://schemas.microsoft.com/office/drawing/2014/main" id="{B1587D59-87BE-03FF-03F8-9EA7D7ACC572}"/>
              </a:ext>
            </a:extLst>
          </p:cNvPr>
          <p:cNvSpPr>
            <a:spLocks noChangeArrowheads="1"/>
          </p:cNvSpPr>
          <p:nvPr/>
        </p:nvSpPr>
        <p:spPr bwMode="auto">
          <a:xfrm>
            <a:off x="4427538" y="3751263"/>
            <a:ext cx="4176712"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buFontTx/>
              <a:buNone/>
            </a:pPr>
            <a:r>
              <a:rPr kumimoji="0" lang="zh-TW" altLang="en-US" sz="2000">
                <a:latin typeface="Verdana" panose="020B0604030504040204" pitchFamily="34" charset="0"/>
              </a:rPr>
              <a:t>當看到窗外的街景時，</a:t>
            </a:r>
            <a:r>
              <a:rPr kumimoji="0" lang="zh-CN" altLang="en-US" sz="2000">
                <a:latin typeface="Verdana" panose="020B0604030504040204" pitchFamily="34" charset="0"/>
              </a:rPr>
              <a:t>「</a:t>
            </a:r>
            <a:r>
              <a:rPr kumimoji="0" lang="zh-TW" altLang="en-US" sz="2000">
                <a:latin typeface="Verdana" panose="020B0604030504040204" pitchFamily="34" charset="0"/>
              </a:rPr>
              <a:t>我</a:t>
            </a:r>
            <a:r>
              <a:rPr kumimoji="0" lang="zh-CN" altLang="en-US" sz="2000">
                <a:latin typeface="Verdana" panose="020B0604030504040204" pitchFamily="34" charset="0"/>
              </a:rPr>
              <a:t>」</a:t>
            </a:r>
            <a:r>
              <a:rPr kumimoji="0" lang="zh-TW" altLang="en-US" sz="2000">
                <a:latin typeface="Verdana" panose="020B0604030504040204" pitchFamily="34" charset="0"/>
              </a:rPr>
              <a:t>想到：</a:t>
            </a:r>
            <a:endParaRPr lang="zh-TW" altLang="en-US" sz="2000">
              <a:latin typeface="Verdana" panose="020B0604030504040204" pitchFamily="34" charset="0"/>
            </a:endParaRP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p:txBody>
      </p:sp>
      <p:sp>
        <p:nvSpPr>
          <p:cNvPr id="76813" name="Rectangle 13">
            <a:extLst>
              <a:ext uri="{FF2B5EF4-FFF2-40B4-BE49-F238E27FC236}">
                <a16:creationId xmlns:a16="http://schemas.microsoft.com/office/drawing/2014/main" id="{1F0D14A4-F12A-F287-050C-F0AD56111682}"/>
              </a:ext>
            </a:extLst>
          </p:cNvPr>
          <p:cNvSpPr>
            <a:spLocks noChangeArrowheads="1"/>
          </p:cNvSpPr>
          <p:nvPr/>
        </p:nvSpPr>
        <p:spPr bwMode="auto">
          <a:xfrm>
            <a:off x="4500563" y="4673600"/>
            <a:ext cx="403225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buFontTx/>
              <a:buNone/>
            </a:pPr>
            <a:r>
              <a:rPr lang="zh-TW" altLang="en-US" sz="2000">
                <a:latin typeface="Verdana" panose="020B0604030504040204" pitchFamily="34" charset="0"/>
              </a:rPr>
              <a:t>使用那種寫作技巧能將眼前所見與「我」的心情相聯繫：</a:t>
            </a: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p:txBody>
      </p:sp>
      <p:sp>
        <p:nvSpPr>
          <p:cNvPr id="76814" name="Line 14">
            <a:extLst>
              <a:ext uri="{FF2B5EF4-FFF2-40B4-BE49-F238E27FC236}">
                <a16:creationId xmlns:a16="http://schemas.microsoft.com/office/drawing/2014/main" id="{27952646-6CD6-43CE-5168-6542ACB9A464}"/>
              </a:ext>
            </a:extLst>
          </p:cNvPr>
          <p:cNvSpPr>
            <a:spLocks noChangeShapeType="1"/>
          </p:cNvSpPr>
          <p:nvPr/>
        </p:nvSpPr>
        <p:spPr bwMode="auto">
          <a:xfrm>
            <a:off x="4500563" y="1903413"/>
            <a:ext cx="3943350" cy="31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6815" name="Line 15">
            <a:extLst>
              <a:ext uri="{FF2B5EF4-FFF2-40B4-BE49-F238E27FC236}">
                <a16:creationId xmlns:a16="http://schemas.microsoft.com/office/drawing/2014/main" id="{003F016D-310A-658B-F160-BF48B98EC754}"/>
              </a:ext>
            </a:extLst>
          </p:cNvPr>
          <p:cNvSpPr>
            <a:spLocks noChangeShapeType="1"/>
          </p:cNvSpPr>
          <p:nvPr/>
        </p:nvSpPr>
        <p:spPr bwMode="auto">
          <a:xfrm>
            <a:off x="4513263" y="2755900"/>
            <a:ext cx="3894137"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6816" name="Line 16">
            <a:extLst>
              <a:ext uri="{FF2B5EF4-FFF2-40B4-BE49-F238E27FC236}">
                <a16:creationId xmlns:a16="http://schemas.microsoft.com/office/drawing/2014/main" id="{45091FE7-8584-FF63-5539-E08679839D33}"/>
              </a:ext>
            </a:extLst>
          </p:cNvPr>
          <p:cNvSpPr>
            <a:spLocks noChangeShapeType="1"/>
          </p:cNvSpPr>
          <p:nvPr/>
        </p:nvSpPr>
        <p:spPr bwMode="auto">
          <a:xfrm>
            <a:off x="4519613" y="3716338"/>
            <a:ext cx="3887787"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6817" name="Line 17">
            <a:extLst>
              <a:ext uri="{FF2B5EF4-FFF2-40B4-BE49-F238E27FC236}">
                <a16:creationId xmlns:a16="http://schemas.microsoft.com/office/drawing/2014/main" id="{D33D765B-E1AB-C62F-FF02-7980D0302FFF}"/>
              </a:ext>
            </a:extLst>
          </p:cNvPr>
          <p:cNvSpPr>
            <a:spLocks noChangeShapeType="1"/>
          </p:cNvSpPr>
          <p:nvPr/>
        </p:nvSpPr>
        <p:spPr bwMode="auto">
          <a:xfrm>
            <a:off x="4500563" y="4640263"/>
            <a:ext cx="3906837" cy="14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6818" name="Line 18">
            <a:extLst>
              <a:ext uri="{FF2B5EF4-FFF2-40B4-BE49-F238E27FC236}">
                <a16:creationId xmlns:a16="http://schemas.microsoft.com/office/drawing/2014/main" id="{14A80D15-ED98-6BBC-0E07-2521BFF55A31}"/>
              </a:ext>
            </a:extLst>
          </p:cNvPr>
          <p:cNvSpPr>
            <a:spLocks noChangeShapeType="1"/>
          </p:cNvSpPr>
          <p:nvPr/>
        </p:nvSpPr>
        <p:spPr bwMode="auto">
          <a:xfrm>
            <a:off x="4603750" y="5792788"/>
            <a:ext cx="3803650" cy="14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8691" name="Text Box 19">
            <a:extLst>
              <a:ext uri="{FF2B5EF4-FFF2-40B4-BE49-F238E27FC236}">
                <a16:creationId xmlns:a16="http://schemas.microsoft.com/office/drawing/2014/main" id="{8AA722B7-5C7D-8786-6F93-B0B02E717864}"/>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28692" name="Rectangle 20">
            <a:extLst>
              <a:ext uri="{FF2B5EF4-FFF2-40B4-BE49-F238E27FC236}">
                <a16:creationId xmlns:a16="http://schemas.microsoft.com/office/drawing/2014/main" id="{BA081858-F159-AA56-6F99-1B04766F9830}"/>
              </a:ext>
            </a:extLst>
          </p:cNvPr>
          <p:cNvSpPr>
            <a:spLocks noChangeArrowheads="1"/>
          </p:cNvSpPr>
          <p:nvPr/>
        </p:nvSpPr>
        <p:spPr bwMode="auto">
          <a:xfrm>
            <a:off x="228600" y="10668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題目點撥</a:t>
            </a:r>
            <a:endParaRPr lang="zh-TW" altLang="en-US" b="0">
              <a:ea typeface="標楷體" pitchFamily="65" charset="-128"/>
            </a:endParaRPr>
          </a:p>
        </p:txBody>
      </p:sp>
      <p:sp>
        <p:nvSpPr>
          <p:cNvPr id="28693" name="Text Box 21">
            <a:extLst>
              <a:ext uri="{FF2B5EF4-FFF2-40B4-BE49-F238E27FC236}">
                <a16:creationId xmlns:a16="http://schemas.microsoft.com/office/drawing/2014/main" id="{CEFB82C6-DC91-C56E-E8F8-96145F93AF3D}"/>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CN" altLang="en-US" sz="2800">
                <a:latin typeface="Tahoma" panose="020B0604030504040204" pitchFamily="34" charset="0"/>
              </a:rPr>
              <a:t>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sp>
        <p:nvSpPr>
          <p:cNvPr id="28694" name="Rectangle 41">
            <a:extLst>
              <a:ext uri="{FF2B5EF4-FFF2-40B4-BE49-F238E27FC236}">
                <a16:creationId xmlns:a16="http://schemas.microsoft.com/office/drawing/2014/main" id="{BFCC9F47-5114-4D1E-B421-A8306413054F}"/>
              </a:ext>
            </a:extLst>
          </p:cNvPr>
          <p:cNvSpPr>
            <a:spLocks noChangeArrowheads="1"/>
          </p:cNvSpPr>
          <p:nvPr/>
        </p:nvSpPr>
        <p:spPr bwMode="auto">
          <a:xfrm>
            <a:off x="1951038" y="1196975"/>
            <a:ext cx="2254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CN" altLang="en-US" sz="2000" b="0">
                <a:solidFill>
                  <a:srgbClr val="FF0000"/>
                </a:solidFill>
                <a:latin typeface="Times New Roman" panose="02020603050405020304" pitchFamily="18" charset="0"/>
                <a:ea typeface="標楷體" pitchFamily="65" charset="-128"/>
              </a:rPr>
              <a:t>配合內文Ｐ</a:t>
            </a:r>
            <a:r>
              <a:rPr lang="en-US" altLang="zh-TW" sz="2000" b="0">
                <a:solidFill>
                  <a:srgbClr val="FF0000"/>
                </a:solidFill>
                <a:latin typeface="Times New Roman" panose="02020603050405020304" pitchFamily="18" charset="0"/>
                <a:ea typeface="標楷體" pitchFamily="65" charset="-128"/>
              </a:rPr>
              <a:t>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dissolve">
                                      <p:cBhvr>
                                        <p:cTn id="7" dur="500"/>
                                        <p:tgtEl>
                                          <p:spTgt spid="76803"/>
                                        </p:tgtEl>
                                      </p:cBhvr>
                                    </p:animEffect>
                                  </p:childTnLst>
                                </p:cTn>
                              </p:par>
                              <p:par>
                                <p:cTn id="8" presetID="9" presetClass="entr" presetSubtype="0" fill="hold" nodeType="withEffect">
                                  <p:stCondLst>
                                    <p:cond delay="0"/>
                                  </p:stCondLst>
                                  <p:childTnLst>
                                    <p:set>
                                      <p:cBhvr>
                                        <p:cTn id="9" dur="1" fill="hold">
                                          <p:stCondLst>
                                            <p:cond delay="0"/>
                                          </p:stCondLst>
                                        </p:cTn>
                                        <p:tgtEl>
                                          <p:spTgt spid="76804"/>
                                        </p:tgtEl>
                                        <p:attrNameLst>
                                          <p:attrName>style.visibility</p:attrName>
                                        </p:attrNameLst>
                                      </p:cBhvr>
                                      <p:to>
                                        <p:strVal val="visible"/>
                                      </p:to>
                                    </p:set>
                                    <p:animEffect transition="in" filter="dissolve">
                                      <p:cBhvr>
                                        <p:cTn id="10" dur="500"/>
                                        <p:tgtEl>
                                          <p:spTgt spid="7680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6805"/>
                                        </p:tgtEl>
                                        <p:attrNameLst>
                                          <p:attrName>style.visibility</p:attrName>
                                        </p:attrNameLst>
                                      </p:cBhvr>
                                      <p:to>
                                        <p:strVal val="visible"/>
                                      </p:to>
                                    </p:set>
                                    <p:animEffect transition="in" filter="dissolve">
                                      <p:cBhvr>
                                        <p:cTn id="13" dur="500"/>
                                        <p:tgtEl>
                                          <p:spTgt spid="768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76806"/>
                                        </p:tgtEl>
                                        <p:attrNameLst>
                                          <p:attrName>style.visibility</p:attrName>
                                        </p:attrNameLst>
                                      </p:cBhvr>
                                      <p:to>
                                        <p:strVal val="visible"/>
                                      </p:to>
                                    </p:set>
                                    <p:animEffect transition="in" filter="dissolve">
                                      <p:cBhvr>
                                        <p:cTn id="18" dur="500"/>
                                        <p:tgtEl>
                                          <p:spTgt spid="7680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6807"/>
                                        </p:tgtEl>
                                        <p:attrNameLst>
                                          <p:attrName>style.visibility</p:attrName>
                                        </p:attrNameLst>
                                      </p:cBhvr>
                                      <p:to>
                                        <p:strVal val="visible"/>
                                      </p:to>
                                    </p:set>
                                    <p:animEffect transition="in" filter="dissolve">
                                      <p:cBhvr>
                                        <p:cTn id="21" dur="500"/>
                                        <p:tgtEl>
                                          <p:spTgt spid="768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76808"/>
                                        </p:tgtEl>
                                        <p:attrNameLst>
                                          <p:attrName>style.visibility</p:attrName>
                                        </p:attrNameLst>
                                      </p:cBhvr>
                                      <p:to>
                                        <p:strVal val="visible"/>
                                      </p:to>
                                    </p:set>
                                    <p:anim calcmode="lin" valueType="num">
                                      <p:cBhvr additive="base">
                                        <p:cTn id="26" dur="500" fill="hold"/>
                                        <p:tgtEl>
                                          <p:spTgt spid="76808"/>
                                        </p:tgtEl>
                                        <p:attrNameLst>
                                          <p:attrName>ppt_x</p:attrName>
                                        </p:attrNameLst>
                                      </p:cBhvr>
                                      <p:tavLst>
                                        <p:tav tm="0">
                                          <p:val>
                                            <p:strVal val="0-#ppt_w/2"/>
                                          </p:val>
                                        </p:tav>
                                        <p:tav tm="100000">
                                          <p:val>
                                            <p:strVal val="#ppt_x"/>
                                          </p:val>
                                        </p:tav>
                                      </p:tavLst>
                                    </p:anim>
                                    <p:anim calcmode="lin" valueType="num">
                                      <p:cBhvr additive="base">
                                        <p:cTn id="27" dur="500" fill="hold"/>
                                        <p:tgtEl>
                                          <p:spTgt spid="76808"/>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6809"/>
                                        </p:tgtEl>
                                        <p:attrNameLst>
                                          <p:attrName>style.visibility</p:attrName>
                                        </p:attrNameLst>
                                      </p:cBhvr>
                                      <p:to>
                                        <p:strVal val="visible"/>
                                      </p:to>
                                    </p:set>
                                    <p:anim calcmode="lin" valueType="num">
                                      <p:cBhvr additive="base">
                                        <p:cTn id="32" dur="500" fill="hold"/>
                                        <p:tgtEl>
                                          <p:spTgt spid="76809"/>
                                        </p:tgtEl>
                                        <p:attrNameLst>
                                          <p:attrName>ppt_x</p:attrName>
                                        </p:attrNameLst>
                                      </p:cBhvr>
                                      <p:tavLst>
                                        <p:tav tm="0">
                                          <p:val>
                                            <p:strVal val="0-#ppt_w/2"/>
                                          </p:val>
                                        </p:tav>
                                        <p:tav tm="100000">
                                          <p:val>
                                            <p:strVal val="#ppt_x"/>
                                          </p:val>
                                        </p:tav>
                                      </p:tavLst>
                                    </p:anim>
                                    <p:anim calcmode="lin" valueType="num">
                                      <p:cBhvr additive="base">
                                        <p:cTn id="33" dur="500" fill="hold"/>
                                        <p:tgtEl>
                                          <p:spTgt spid="7680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6814"/>
                                        </p:tgtEl>
                                        <p:attrNameLst>
                                          <p:attrName>style.visibility</p:attrName>
                                        </p:attrNameLst>
                                      </p:cBhvr>
                                      <p:to>
                                        <p:strVal val="visible"/>
                                      </p:to>
                                    </p:set>
                                    <p:anim calcmode="lin" valueType="num">
                                      <p:cBhvr additive="base">
                                        <p:cTn id="36" dur="500" fill="hold"/>
                                        <p:tgtEl>
                                          <p:spTgt spid="76814"/>
                                        </p:tgtEl>
                                        <p:attrNameLst>
                                          <p:attrName>ppt_x</p:attrName>
                                        </p:attrNameLst>
                                      </p:cBhvr>
                                      <p:tavLst>
                                        <p:tav tm="0">
                                          <p:val>
                                            <p:strVal val="0-#ppt_w/2"/>
                                          </p:val>
                                        </p:tav>
                                        <p:tav tm="100000">
                                          <p:val>
                                            <p:strVal val="#ppt_x"/>
                                          </p:val>
                                        </p:tav>
                                      </p:tavLst>
                                    </p:anim>
                                    <p:anim calcmode="lin" valueType="num">
                                      <p:cBhvr additive="base">
                                        <p:cTn id="37" dur="500" fill="hold"/>
                                        <p:tgtEl>
                                          <p:spTgt spid="768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76810"/>
                                        </p:tgtEl>
                                        <p:attrNameLst>
                                          <p:attrName>style.visibility</p:attrName>
                                        </p:attrNameLst>
                                      </p:cBhvr>
                                      <p:to>
                                        <p:strVal val="visible"/>
                                      </p:to>
                                    </p:set>
                                    <p:anim calcmode="lin" valueType="num">
                                      <p:cBhvr additive="base">
                                        <p:cTn id="40" dur="500" fill="hold"/>
                                        <p:tgtEl>
                                          <p:spTgt spid="76810"/>
                                        </p:tgtEl>
                                        <p:attrNameLst>
                                          <p:attrName>ppt_x</p:attrName>
                                        </p:attrNameLst>
                                      </p:cBhvr>
                                      <p:tavLst>
                                        <p:tav tm="0">
                                          <p:val>
                                            <p:strVal val="0-#ppt_w/2"/>
                                          </p:val>
                                        </p:tav>
                                        <p:tav tm="100000">
                                          <p:val>
                                            <p:strVal val="#ppt_x"/>
                                          </p:val>
                                        </p:tav>
                                      </p:tavLst>
                                    </p:anim>
                                    <p:anim calcmode="lin" valueType="num">
                                      <p:cBhvr additive="base">
                                        <p:cTn id="41" dur="500" fill="hold"/>
                                        <p:tgtEl>
                                          <p:spTgt spid="76810"/>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76815"/>
                                        </p:tgtEl>
                                        <p:attrNameLst>
                                          <p:attrName>style.visibility</p:attrName>
                                        </p:attrNameLst>
                                      </p:cBhvr>
                                      <p:to>
                                        <p:strVal val="visible"/>
                                      </p:to>
                                    </p:set>
                                    <p:anim calcmode="lin" valueType="num">
                                      <p:cBhvr additive="base">
                                        <p:cTn id="44" dur="500" fill="hold"/>
                                        <p:tgtEl>
                                          <p:spTgt spid="76815"/>
                                        </p:tgtEl>
                                        <p:attrNameLst>
                                          <p:attrName>ppt_x</p:attrName>
                                        </p:attrNameLst>
                                      </p:cBhvr>
                                      <p:tavLst>
                                        <p:tav tm="0">
                                          <p:val>
                                            <p:strVal val="0-#ppt_w/2"/>
                                          </p:val>
                                        </p:tav>
                                        <p:tav tm="100000">
                                          <p:val>
                                            <p:strVal val="#ppt_x"/>
                                          </p:val>
                                        </p:tav>
                                      </p:tavLst>
                                    </p:anim>
                                    <p:anim calcmode="lin" valueType="num">
                                      <p:cBhvr additive="base">
                                        <p:cTn id="45" dur="500" fill="hold"/>
                                        <p:tgtEl>
                                          <p:spTgt spid="7681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76811"/>
                                        </p:tgtEl>
                                        <p:attrNameLst>
                                          <p:attrName>style.visibility</p:attrName>
                                        </p:attrNameLst>
                                      </p:cBhvr>
                                      <p:to>
                                        <p:strVal val="visible"/>
                                      </p:to>
                                    </p:set>
                                    <p:anim calcmode="lin" valueType="num">
                                      <p:cBhvr additive="base">
                                        <p:cTn id="48" dur="500" fill="hold"/>
                                        <p:tgtEl>
                                          <p:spTgt spid="76811"/>
                                        </p:tgtEl>
                                        <p:attrNameLst>
                                          <p:attrName>ppt_x</p:attrName>
                                        </p:attrNameLst>
                                      </p:cBhvr>
                                      <p:tavLst>
                                        <p:tav tm="0">
                                          <p:val>
                                            <p:strVal val="0-#ppt_w/2"/>
                                          </p:val>
                                        </p:tav>
                                        <p:tav tm="100000">
                                          <p:val>
                                            <p:strVal val="#ppt_x"/>
                                          </p:val>
                                        </p:tav>
                                      </p:tavLst>
                                    </p:anim>
                                    <p:anim calcmode="lin" valueType="num">
                                      <p:cBhvr additive="base">
                                        <p:cTn id="49" dur="500" fill="hold"/>
                                        <p:tgtEl>
                                          <p:spTgt spid="76811"/>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76816"/>
                                        </p:tgtEl>
                                        <p:attrNameLst>
                                          <p:attrName>style.visibility</p:attrName>
                                        </p:attrNameLst>
                                      </p:cBhvr>
                                      <p:to>
                                        <p:strVal val="visible"/>
                                      </p:to>
                                    </p:set>
                                    <p:anim calcmode="lin" valueType="num">
                                      <p:cBhvr additive="base">
                                        <p:cTn id="52" dur="500" fill="hold"/>
                                        <p:tgtEl>
                                          <p:spTgt spid="76816"/>
                                        </p:tgtEl>
                                        <p:attrNameLst>
                                          <p:attrName>ppt_x</p:attrName>
                                        </p:attrNameLst>
                                      </p:cBhvr>
                                      <p:tavLst>
                                        <p:tav tm="0">
                                          <p:val>
                                            <p:strVal val="0-#ppt_w/2"/>
                                          </p:val>
                                        </p:tav>
                                        <p:tav tm="100000">
                                          <p:val>
                                            <p:strVal val="#ppt_x"/>
                                          </p:val>
                                        </p:tav>
                                      </p:tavLst>
                                    </p:anim>
                                    <p:anim calcmode="lin" valueType="num">
                                      <p:cBhvr additive="base">
                                        <p:cTn id="53" dur="500" fill="hold"/>
                                        <p:tgtEl>
                                          <p:spTgt spid="7681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76812"/>
                                        </p:tgtEl>
                                        <p:attrNameLst>
                                          <p:attrName>style.visibility</p:attrName>
                                        </p:attrNameLst>
                                      </p:cBhvr>
                                      <p:to>
                                        <p:strVal val="visible"/>
                                      </p:to>
                                    </p:set>
                                    <p:anim calcmode="lin" valueType="num">
                                      <p:cBhvr additive="base">
                                        <p:cTn id="56" dur="500" fill="hold"/>
                                        <p:tgtEl>
                                          <p:spTgt spid="76812"/>
                                        </p:tgtEl>
                                        <p:attrNameLst>
                                          <p:attrName>ppt_x</p:attrName>
                                        </p:attrNameLst>
                                      </p:cBhvr>
                                      <p:tavLst>
                                        <p:tav tm="0">
                                          <p:val>
                                            <p:strVal val="0-#ppt_w/2"/>
                                          </p:val>
                                        </p:tav>
                                        <p:tav tm="100000">
                                          <p:val>
                                            <p:strVal val="#ppt_x"/>
                                          </p:val>
                                        </p:tav>
                                      </p:tavLst>
                                    </p:anim>
                                    <p:anim calcmode="lin" valueType="num">
                                      <p:cBhvr additive="base">
                                        <p:cTn id="57" dur="500" fill="hold"/>
                                        <p:tgtEl>
                                          <p:spTgt spid="76812"/>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76817"/>
                                        </p:tgtEl>
                                        <p:attrNameLst>
                                          <p:attrName>style.visibility</p:attrName>
                                        </p:attrNameLst>
                                      </p:cBhvr>
                                      <p:to>
                                        <p:strVal val="visible"/>
                                      </p:to>
                                    </p:set>
                                    <p:anim calcmode="lin" valueType="num">
                                      <p:cBhvr additive="base">
                                        <p:cTn id="60" dur="500" fill="hold"/>
                                        <p:tgtEl>
                                          <p:spTgt spid="76817"/>
                                        </p:tgtEl>
                                        <p:attrNameLst>
                                          <p:attrName>ppt_x</p:attrName>
                                        </p:attrNameLst>
                                      </p:cBhvr>
                                      <p:tavLst>
                                        <p:tav tm="0">
                                          <p:val>
                                            <p:strVal val="0-#ppt_w/2"/>
                                          </p:val>
                                        </p:tav>
                                        <p:tav tm="100000">
                                          <p:val>
                                            <p:strVal val="#ppt_x"/>
                                          </p:val>
                                        </p:tav>
                                      </p:tavLst>
                                    </p:anim>
                                    <p:anim calcmode="lin" valueType="num">
                                      <p:cBhvr additive="base">
                                        <p:cTn id="61" dur="500" fill="hold"/>
                                        <p:tgtEl>
                                          <p:spTgt spid="76817"/>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76813"/>
                                        </p:tgtEl>
                                        <p:attrNameLst>
                                          <p:attrName>style.visibility</p:attrName>
                                        </p:attrNameLst>
                                      </p:cBhvr>
                                      <p:to>
                                        <p:strVal val="visible"/>
                                      </p:to>
                                    </p:set>
                                    <p:anim calcmode="lin" valueType="num">
                                      <p:cBhvr additive="base">
                                        <p:cTn id="64" dur="500" fill="hold"/>
                                        <p:tgtEl>
                                          <p:spTgt spid="76813"/>
                                        </p:tgtEl>
                                        <p:attrNameLst>
                                          <p:attrName>ppt_x</p:attrName>
                                        </p:attrNameLst>
                                      </p:cBhvr>
                                      <p:tavLst>
                                        <p:tav tm="0">
                                          <p:val>
                                            <p:strVal val="0-#ppt_w/2"/>
                                          </p:val>
                                        </p:tav>
                                        <p:tav tm="100000">
                                          <p:val>
                                            <p:strVal val="#ppt_x"/>
                                          </p:val>
                                        </p:tav>
                                      </p:tavLst>
                                    </p:anim>
                                    <p:anim calcmode="lin" valueType="num">
                                      <p:cBhvr additive="base">
                                        <p:cTn id="65" dur="500" fill="hold"/>
                                        <p:tgtEl>
                                          <p:spTgt spid="76813"/>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76818"/>
                                        </p:tgtEl>
                                        <p:attrNameLst>
                                          <p:attrName>style.visibility</p:attrName>
                                        </p:attrNameLst>
                                      </p:cBhvr>
                                      <p:to>
                                        <p:strVal val="visible"/>
                                      </p:to>
                                    </p:set>
                                    <p:anim calcmode="lin" valueType="num">
                                      <p:cBhvr additive="base">
                                        <p:cTn id="68" dur="500" fill="hold"/>
                                        <p:tgtEl>
                                          <p:spTgt spid="76818"/>
                                        </p:tgtEl>
                                        <p:attrNameLst>
                                          <p:attrName>ppt_x</p:attrName>
                                        </p:attrNameLst>
                                      </p:cBhvr>
                                      <p:tavLst>
                                        <p:tav tm="0">
                                          <p:val>
                                            <p:strVal val="0-#ppt_w/2"/>
                                          </p:val>
                                        </p:tav>
                                        <p:tav tm="100000">
                                          <p:val>
                                            <p:strVal val="#ppt_x"/>
                                          </p:val>
                                        </p:tav>
                                      </p:tavLst>
                                    </p:anim>
                                    <p:anim calcmode="lin" valueType="num">
                                      <p:cBhvr additive="base">
                                        <p:cTn id="69" dur="500" fill="hold"/>
                                        <p:tgtEl>
                                          <p:spTgt spid="76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7" grpId="0"/>
      <p:bldP spid="76809" grpId="0"/>
      <p:bldP spid="76810" grpId="0"/>
      <p:bldP spid="76811" grpId="0"/>
      <p:bldP spid="76812" grpId="0"/>
      <p:bldP spid="768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7C0D1D81-008F-5359-6197-EBD2297A6BA9}"/>
              </a:ext>
            </a:extLst>
          </p:cNvPr>
          <p:cNvSpPr txBox="1">
            <a:spLocks noChangeArrowheads="1"/>
          </p:cNvSpPr>
          <p:nvPr/>
        </p:nvSpPr>
        <p:spPr bwMode="auto">
          <a:xfrm>
            <a:off x="0" y="981075"/>
            <a:ext cx="316706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300"/>
              <a:t>觸景生情 </a:t>
            </a:r>
            <a:r>
              <a:rPr lang="en-US" altLang="zh-TW" sz="2300">
                <a:solidFill>
                  <a:srgbClr val="FF0000"/>
                </a:solidFill>
              </a:rPr>
              <a:t>VS </a:t>
            </a:r>
            <a:r>
              <a:rPr lang="zh-TW" altLang="en-US" sz="2300"/>
              <a:t>融情於景</a:t>
            </a:r>
          </a:p>
        </p:txBody>
      </p:sp>
      <p:graphicFrame>
        <p:nvGraphicFramePr>
          <p:cNvPr id="78948" name="Group 100">
            <a:extLst>
              <a:ext uri="{FF2B5EF4-FFF2-40B4-BE49-F238E27FC236}">
                <a16:creationId xmlns:a16="http://schemas.microsoft.com/office/drawing/2014/main" id="{1389C920-EDC9-8FAF-3B3E-B843A63FCC74}"/>
              </a:ext>
            </a:extLst>
          </p:cNvPr>
          <p:cNvGraphicFramePr>
            <a:graphicFrameLocks noGrp="1"/>
          </p:cNvGraphicFramePr>
          <p:nvPr>
            <p:ph/>
          </p:nvPr>
        </p:nvGraphicFramePr>
        <p:xfrm>
          <a:off x="692150" y="1490663"/>
          <a:ext cx="8224838" cy="4257675"/>
        </p:xfrm>
        <a:graphic>
          <a:graphicData uri="http://schemas.openxmlformats.org/drawingml/2006/table">
            <a:tbl>
              <a:tblPr/>
              <a:tblGrid>
                <a:gridCol w="1800225">
                  <a:extLst>
                    <a:ext uri="{9D8B030D-6E8A-4147-A177-3AD203B41FA5}">
                      <a16:colId xmlns:a16="http://schemas.microsoft.com/office/drawing/2014/main" val="20000"/>
                    </a:ext>
                  </a:extLst>
                </a:gridCol>
                <a:gridCol w="2968625">
                  <a:extLst>
                    <a:ext uri="{9D8B030D-6E8A-4147-A177-3AD203B41FA5}">
                      <a16:colId xmlns:a16="http://schemas.microsoft.com/office/drawing/2014/main" val="20001"/>
                    </a:ext>
                  </a:extLst>
                </a:gridCol>
                <a:gridCol w="3455988">
                  <a:extLst>
                    <a:ext uri="{9D8B030D-6E8A-4147-A177-3AD203B41FA5}">
                      <a16:colId xmlns:a16="http://schemas.microsoft.com/office/drawing/2014/main" val="20002"/>
                    </a:ext>
                  </a:extLst>
                </a:gridCol>
              </a:tblGrid>
              <a:tr h="600075">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CN" altLang="zh-CN" sz="24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     </a:t>
                      </a:r>
                      <a:r>
                        <a:rPr kumimoji="1" lang="zh-TW" altLang="en-US" sz="2400" b="1"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觸景生情</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       </a:t>
                      </a:r>
                      <a:r>
                        <a:rPr kumimoji="1" lang="zh-TW" altLang="en-US" sz="2400" b="1"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緣情寫景</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9463">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400" b="1" i="0" u="none" strike="noStrike" cap="none" normalizeH="0" baseline="0">
                          <a:ln>
                            <a:noFill/>
                          </a:ln>
                          <a:solidFill>
                            <a:schemeClr val="tx1"/>
                          </a:solidFill>
                          <a:effectLst/>
                          <a:latin typeface="Arial" panose="020B0604020202020204" pitchFamily="34" charset="0"/>
                          <a:ea typeface="標楷體" panose="03000509000000000000" pitchFamily="65" charset="-120"/>
                        </a:rPr>
                        <a:t>情感來源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情感是由眼前的景物所引起。</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作者本身就具有很強烈的情感。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B687"/>
                    </a:solidFill>
                  </a:tcPr>
                </a:tc>
                <a:extLst>
                  <a:ext uri="{0D108BD9-81ED-4DB2-BD59-A6C34878D82A}">
                    <a16:rowId xmlns:a16="http://schemas.microsoft.com/office/drawing/2014/main" val="10001"/>
                  </a:ext>
                </a:extLst>
              </a:tr>
              <a:tr h="730250">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400" b="1" i="0" u="none" strike="noStrike" cap="none" normalizeH="0" baseline="0">
                          <a:ln>
                            <a:noFill/>
                          </a:ln>
                          <a:solidFill>
                            <a:schemeClr val="tx1"/>
                          </a:solidFill>
                          <a:effectLst/>
                          <a:latin typeface="Arial" panose="020B0604020202020204" pitchFamily="34" charset="0"/>
                          <a:ea typeface="標楷體" panose="03000509000000000000" pitchFamily="65" charset="-120"/>
                        </a:rPr>
                        <a:t>景物的描寫</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通過客觀真實的角度對景物進行描寫。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將主觀思想和情感融入對景物的描寫中。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B687"/>
                    </a:solidFill>
                  </a:tcPr>
                </a:tc>
                <a:extLst>
                  <a:ext uri="{0D108BD9-81ED-4DB2-BD59-A6C34878D82A}">
                    <a16:rowId xmlns:a16="http://schemas.microsoft.com/office/drawing/2014/main" val="10002"/>
                  </a:ext>
                </a:extLst>
              </a:tr>
              <a:tr h="757238">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400" b="1" i="0" u="none" strike="noStrike" cap="none" normalizeH="0" baseline="0">
                          <a:ln>
                            <a:noFill/>
                          </a:ln>
                          <a:solidFill>
                            <a:schemeClr val="tx1"/>
                          </a:solidFill>
                          <a:effectLst/>
                          <a:latin typeface="Arial" panose="020B0604020202020204" pitchFamily="34" charset="0"/>
                          <a:ea typeface="標楷體" panose="03000509000000000000" pitchFamily="65" charset="-120"/>
                        </a:rPr>
                        <a:t>感情的抒發</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較為直接，在文章當中有所體現。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需品味、挖掘箇中內涵才能體會當中的情思。</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B687"/>
                    </a:solidFill>
                  </a:tcPr>
                </a:tc>
                <a:extLst>
                  <a:ext uri="{0D108BD9-81ED-4DB2-BD59-A6C34878D82A}">
                    <a16:rowId xmlns:a16="http://schemas.microsoft.com/office/drawing/2014/main" val="10003"/>
                  </a:ext>
                </a:extLst>
              </a:tr>
              <a:tr h="787400">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2400" b="1" i="0" u="none" strike="noStrike" cap="none" normalizeH="0" baseline="0">
                        <a:ln>
                          <a:noFill/>
                        </a:ln>
                        <a:solidFill>
                          <a:schemeClr val="tx1"/>
                        </a:solidFill>
                        <a:effectLst/>
                        <a:latin typeface="Arial" panose="020B0604020202020204" pitchFamily="34" charset="0"/>
                        <a:ea typeface="標楷體" panose="03000509000000000000" pitchFamily="65" charset="-12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2400" b="1" i="0" u="none" strike="noStrike" cap="none" normalizeH="0" baseline="0">
                          <a:ln>
                            <a:noFill/>
                          </a:ln>
                          <a:solidFill>
                            <a:schemeClr val="tx1"/>
                          </a:solidFill>
                          <a:effectLst/>
                          <a:latin typeface="Arial" panose="020B0604020202020204" pitchFamily="34" charset="0"/>
                          <a:ea typeface="標楷體" panose="03000509000000000000" pitchFamily="65" charset="-120"/>
                        </a:rPr>
                        <a:t>效果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相同的景物會引起相類似的情感。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algn="l"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algn="l"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algn="l"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由於情感不同，相同的景物會被附上不同的感情色彩。</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B687"/>
                    </a:solidFill>
                  </a:tcPr>
                </a:tc>
                <a:extLst>
                  <a:ext uri="{0D108BD9-81ED-4DB2-BD59-A6C34878D82A}">
                    <a16:rowId xmlns:a16="http://schemas.microsoft.com/office/drawing/2014/main" val="10004"/>
                  </a:ext>
                </a:extLst>
              </a:tr>
            </a:tbl>
          </a:graphicData>
        </a:graphic>
      </p:graphicFrame>
      <p:sp>
        <p:nvSpPr>
          <p:cNvPr id="29725" name="Text Box 101">
            <a:extLst>
              <a:ext uri="{FF2B5EF4-FFF2-40B4-BE49-F238E27FC236}">
                <a16:creationId xmlns:a16="http://schemas.microsoft.com/office/drawing/2014/main" id="{2F430CBF-BA32-6BD7-6CA8-F8EDCE9759D0}"/>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29726" name="Text Box 102">
            <a:extLst>
              <a:ext uri="{FF2B5EF4-FFF2-40B4-BE49-F238E27FC236}">
                <a16:creationId xmlns:a16="http://schemas.microsoft.com/office/drawing/2014/main" id="{F9A30854-6FC6-B35D-02AB-BCE9E7B5D7EB}"/>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CN" altLang="en-US" sz="2800">
                <a:latin typeface="Tahoma" panose="020B0604030504040204" pitchFamily="34" charset="0"/>
              </a:rPr>
              <a:t>第</a:t>
            </a:r>
            <a:r>
              <a:rPr lang="zh-TW" altLang="en-US" sz="2800">
                <a:latin typeface="Tahoma" panose="020B0604030504040204" pitchFamily="34" charset="0"/>
              </a:rPr>
              <a:t>二</a:t>
            </a:r>
            <a:r>
              <a:rPr lang="zh-CN" altLang="en-US" sz="2800">
                <a:latin typeface="Tahoma" panose="020B0604030504040204" pitchFamily="34" charset="0"/>
              </a:rPr>
              <a:t>課</a:t>
            </a:r>
            <a:endParaRPr lang="zh-TW" altLang="en-US" sz="2800">
              <a:latin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a:extLst>
              <a:ext uri="{FF2B5EF4-FFF2-40B4-BE49-F238E27FC236}">
                <a16:creationId xmlns:a16="http://schemas.microsoft.com/office/drawing/2014/main" id="{8CCEC1E8-38E4-3645-BD64-EB0D69EFDE2C}"/>
              </a:ext>
            </a:extLst>
          </p:cNvPr>
          <p:cNvSpPr>
            <a:spLocks noChangeArrowheads="1"/>
          </p:cNvSpPr>
          <p:nvPr/>
        </p:nvSpPr>
        <p:spPr bwMode="auto">
          <a:xfrm>
            <a:off x="228600" y="10668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觸景生情</a:t>
            </a:r>
            <a:endParaRPr lang="zh-TW" altLang="en-US" b="0">
              <a:ea typeface="標楷體" pitchFamily="65" charset="-128"/>
            </a:endParaRPr>
          </a:p>
        </p:txBody>
      </p:sp>
      <p:sp>
        <p:nvSpPr>
          <p:cNvPr id="6147" name="Text Box 14">
            <a:extLst>
              <a:ext uri="{FF2B5EF4-FFF2-40B4-BE49-F238E27FC236}">
                <a16:creationId xmlns:a16="http://schemas.microsoft.com/office/drawing/2014/main" id="{D27FEFF4-7D0F-DCC1-8D59-20D1F9264810}"/>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34834" name="Text Box 18">
            <a:extLst>
              <a:ext uri="{FF2B5EF4-FFF2-40B4-BE49-F238E27FC236}">
                <a16:creationId xmlns:a16="http://schemas.microsoft.com/office/drawing/2014/main" id="{AEE3BC3B-0C64-D2AF-1C9D-0E3DD3F3AABA}"/>
              </a:ext>
            </a:extLst>
          </p:cNvPr>
          <p:cNvSpPr txBox="1">
            <a:spLocks noChangeArrowheads="1"/>
          </p:cNvSpPr>
          <p:nvPr/>
        </p:nvSpPr>
        <p:spPr bwMode="auto">
          <a:xfrm>
            <a:off x="971550" y="2781300"/>
            <a:ext cx="7416800" cy="701675"/>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觸景生情是借景抒情的一種，主要是</a:t>
            </a:r>
            <a:r>
              <a:rPr lang="zh-TW" altLang="en-US" sz="2000" dirty="0">
                <a:solidFill>
                  <a:srgbClr val="FF6600"/>
                </a:solidFill>
                <a:latin typeface="標楷體" panose="03000509000000000000" pitchFamily="65" charset="-120"/>
                <a:ea typeface="標楷體" panose="03000509000000000000" pitchFamily="65" charset="-120"/>
              </a:rPr>
              <a:t>通過描寫景物來抒情</a:t>
            </a:r>
            <a:r>
              <a:rPr lang="zh-TW" altLang="en-US" sz="2000" dirty="0">
                <a:latin typeface="標楷體" panose="03000509000000000000" pitchFamily="65" charset="-120"/>
                <a:ea typeface="標楷體" panose="03000509000000000000" pitchFamily="65" charset="-120"/>
              </a:rPr>
              <a:t>。觸景生情強調的是</a:t>
            </a:r>
            <a:r>
              <a:rPr lang="zh-TW" altLang="en-US" sz="2000" dirty="0">
                <a:solidFill>
                  <a:srgbClr val="FF6600"/>
                </a:solidFill>
                <a:latin typeface="標楷體" panose="03000509000000000000" pitchFamily="65" charset="-120"/>
                <a:ea typeface="標楷體" panose="03000509000000000000" pitchFamily="65" charset="-120"/>
              </a:rPr>
              <a:t>受眼前的景物觸動，</a:t>
            </a:r>
            <a:r>
              <a:rPr lang="zh-CN" altLang="en-US" sz="2000" dirty="0">
                <a:solidFill>
                  <a:srgbClr val="FF6600"/>
                </a:solidFill>
                <a:latin typeface="標楷體" panose="03000509000000000000" pitchFamily="65" charset="-120"/>
                <a:ea typeface="標楷體" panose="03000509000000000000" pitchFamily="65" charset="-120"/>
              </a:rPr>
              <a:t>由</a:t>
            </a:r>
            <a:r>
              <a:rPr lang="zh-TW" altLang="en-US" sz="2000" dirty="0">
                <a:solidFill>
                  <a:srgbClr val="FF6600"/>
                </a:solidFill>
                <a:latin typeface="標楷體" panose="03000509000000000000" pitchFamily="65" charset="-120"/>
                <a:ea typeface="標楷體" panose="03000509000000000000" pitchFamily="65" charset="-120"/>
              </a:rPr>
              <a:t>此引發心中的感情</a:t>
            </a:r>
            <a:r>
              <a:rPr lang="zh-TW" altLang="en-US" sz="2000" dirty="0">
                <a:latin typeface="標楷體" panose="03000509000000000000" pitchFamily="65" charset="-120"/>
                <a:ea typeface="標楷體" panose="03000509000000000000" pitchFamily="65" charset="-120"/>
              </a:rPr>
              <a:t>。</a:t>
            </a:r>
          </a:p>
        </p:txBody>
      </p:sp>
      <p:sp>
        <p:nvSpPr>
          <p:cNvPr id="34836" name="Rectangle 20">
            <a:extLst>
              <a:ext uri="{FF2B5EF4-FFF2-40B4-BE49-F238E27FC236}">
                <a16:creationId xmlns:a16="http://schemas.microsoft.com/office/drawing/2014/main" id="{F213753B-9D57-7CA5-07EB-9FFE4FBC627D}"/>
              </a:ext>
            </a:extLst>
          </p:cNvPr>
          <p:cNvSpPr>
            <a:spLocks noChangeArrowheads="1"/>
          </p:cNvSpPr>
          <p:nvPr/>
        </p:nvSpPr>
        <p:spPr bwMode="auto">
          <a:xfrm>
            <a:off x="5902325" y="3167063"/>
            <a:ext cx="1800225" cy="287337"/>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34837" name="Line 21">
            <a:extLst>
              <a:ext uri="{FF2B5EF4-FFF2-40B4-BE49-F238E27FC236}">
                <a16:creationId xmlns:a16="http://schemas.microsoft.com/office/drawing/2014/main" id="{1DC581BF-C77A-1DC0-18D7-46B54CCAE7A0}"/>
              </a:ext>
            </a:extLst>
          </p:cNvPr>
          <p:cNvSpPr>
            <a:spLocks noChangeShapeType="1"/>
          </p:cNvSpPr>
          <p:nvPr/>
        </p:nvSpPr>
        <p:spPr bwMode="auto">
          <a:xfrm flipH="1">
            <a:off x="6588125" y="3573463"/>
            <a:ext cx="0" cy="431800"/>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38" name="Text Box 22">
            <a:extLst>
              <a:ext uri="{FF2B5EF4-FFF2-40B4-BE49-F238E27FC236}">
                <a16:creationId xmlns:a16="http://schemas.microsoft.com/office/drawing/2014/main" id="{D6A933C7-B897-6477-7602-9D87D6C95726}"/>
              </a:ext>
            </a:extLst>
          </p:cNvPr>
          <p:cNvSpPr txBox="1">
            <a:spLocks noChangeArrowheads="1"/>
          </p:cNvSpPr>
          <p:nvPr/>
        </p:nvSpPr>
        <p:spPr bwMode="auto">
          <a:xfrm>
            <a:off x="4140200" y="4005263"/>
            <a:ext cx="4176713"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kumimoji="0" lang="zh-TW" altLang="en-US" sz="1800">
                <a:solidFill>
                  <a:srgbClr val="FF0000"/>
                </a:solidFill>
                <a:ea typeface="標楷體" pitchFamily="65" charset="-128"/>
              </a:rPr>
              <a:t>僅抒發一時湧上心頭的情感未免過於淺薄，因而觸景生情應發揮聯想，使情感變得更加深沉、豐富。</a:t>
            </a:r>
          </a:p>
        </p:txBody>
      </p:sp>
      <p:sp>
        <p:nvSpPr>
          <p:cNvPr id="34839" name="Text Box 23">
            <a:extLst>
              <a:ext uri="{FF2B5EF4-FFF2-40B4-BE49-F238E27FC236}">
                <a16:creationId xmlns:a16="http://schemas.microsoft.com/office/drawing/2014/main" id="{C46189A4-2565-C862-DBCD-DCF8EF07CBF6}"/>
              </a:ext>
            </a:extLst>
          </p:cNvPr>
          <p:cNvSpPr txBox="1">
            <a:spLocks noChangeArrowheads="1"/>
          </p:cNvSpPr>
          <p:nvPr/>
        </p:nvSpPr>
        <p:spPr bwMode="auto">
          <a:xfrm>
            <a:off x="755650" y="1603375"/>
            <a:ext cx="4248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a:solidFill>
                  <a:srgbClr val="FF0000"/>
                </a:solidFill>
                <a:ea typeface="標楷體" pitchFamily="65" charset="-128"/>
              </a:rPr>
              <a:t>運用觸景生情的方法時，通常會以「我」的角度出發，這樣可以給予讀者親切感和真實感</a:t>
            </a:r>
            <a:r>
              <a:rPr lang="zh-CN" altLang="en-US" sz="1800">
                <a:solidFill>
                  <a:srgbClr val="FF0000"/>
                </a:solidFill>
                <a:ea typeface="標楷體" pitchFamily="65" charset="-128"/>
              </a:rPr>
              <a:t>。</a:t>
            </a:r>
            <a:endParaRPr lang="zh-TW" altLang="en-US" sz="1800">
              <a:solidFill>
                <a:srgbClr val="FF0000"/>
              </a:solidFill>
              <a:ea typeface="標楷體" pitchFamily="65" charset="-128"/>
            </a:endParaRPr>
          </a:p>
        </p:txBody>
      </p:sp>
      <p:sp>
        <p:nvSpPr>
          <p:cNvPr id="34840" name="Rectangle 24">
            <a:extLst>
              <a:ext uri="{FF2B5EF4-FFF2-40B4-BE49-F238E27FC236}">
                <a16:creationId xmlns:a16="http://schemas.microsoft.com/office/drawing/2014/main" id="{40825CCC-20DA-69D9-B27D-2491579587A8}"/>
              </a:ext>
            </a:extLst>
          </p:cNvPr>
          <p:cNvSpPr>
            <a:spLocks noChangeArrowheads="1"/>
          </p:cNvSpPr>
          <p:nvPr/>
        </p:nvSpPr>
        <p:spPr bwMode="auto">
          <a:xfrm>
            <a:off x="6156325" y="2857500"/>
            <a:ext cx="1800225" cy="265113"/>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34841" name="Line 25">
            <a:extLst>
              <a:ext uri="{FF2B5EF4-FFF2-40B4-BE49-F238E27FC236}">
                <a16:creationId xmlns:a16="http://schemas.microsoft.com/office/drawing/2014/main" id="{15725F36-BF18-4F3F-4684-D61F6B91D4B3}"/>
              </a:ext>
            </a:extLst>
          </p:cNvPr>
          <p:cNvSpPr>
            <a:spLocks noChangeShapeType="1"/>
          </p:cNvSpPr>
          <p:nvPr/>
        </p:nvSpPr>
        <p:spPr bwMode="auto">
          <a:xfrm flipH="1">
            <a:off x="6877050" y="2420938"/>
            <a:ext cx="287338" cy="36036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2" name="Text Box 26">
            <a:extLst>
              <a:ext uri="{FF2B5EF4-FFF2-40B4-BE49-F238E27FC236}">
                <a16:creationId xmlns:a16="http://schemas.microsoft.com/office/drawing/2014/main" id="{4CBB291E-8A38-42E9-01E6-864C3CC829F0}"/>
              </a:ext>
            </a:extLst>
          </p:cNvPr>
          <p:cNvSpPr txBox="1">
            <a:spLocks noChangeArrowheads="1"/>
          </p:cNvSpPr>
          <p:nvPr/>
        </p:nvSpPr>
        <p:spPr bwMode="auto">
          <a:xfrm>
            <a:off x="5076825" y="1700213"/>
            <a:ext cx="3887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a:solidFill>
                  <a:srgbClr val="FF0000"/>
                </a:solidFill>
                <a:ea typeface="標楷體" pitchFamily="65" charset="-128"/>
              </a:rPr>
              <a:t>寫景只是抒發情感的一個途徑，因此應以「情」為主，「景」為輔。</a:t>
            </a:r>
          </a:p>
        </p:txBody>
      </p:sp>
      <p:sp>
        <p:nvSpPr>
          <p:cNvPr id="6156" name="Text Box 27">
            <a:extLst>
              <a:ext uri="{FF2B5EF4-FFF2-40B4-BE49-F238E27FC236}">
                <a16:creationId xmlns:a16="http://schemas.microsoft.com/office/drawing/2014/main" id="{895BBFF3-55A6-6A1E-4861-8CA0FEBB3F29}"/>
              </a:ext>
            </a:extLst>
          </p:cNvPr>
          <p:cNvSpPr txBox="1">
            <a:spLocks noChangeArrowheads="1"/>
          </p:cNvSpPr>
          <p:nvPr/>
        </p:nvSpPr>
        <p:spPr bwMode="auto">
          <a:xfrm>
            <a:off x="827088" y="1700213"/>
            <a:ext cx="4391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endParaRPr lang="zh-CN" altLang="zh-CN" sz="1800">
              <a:ea typeface="MS PMincho" panose="02020600040205080304" pitchFamily="18" charset="-128"/>
            </a:endParaRPr>
          </a:p>
        </p:txBody>
      </p:sp>
      <p:sp>
        <p:nvSpPr>
          <p:cNvPr id="34844" name="Rectangle 28">
            <a:extLst>
              <a:ext uri="{FF2B5EF4-FFF2-40B4-BE49-F238E27FC236}">
                <a16:creationId xmlns:a16="http://schemas.microsoft.com/office/drawing/2014/main" id="{04EDD05D-4EFE-BD91-8434-40B889C6C4DB}"/>
              </a:ext>
            </a:extLst>
          </p:cNvPr>
          <p:cNvSpPr>
            <a:spLocks noChangeArrowheads="1"/>
          </p:cNvSpPr>
          <p:nvPr/>
        </p:nvSpPr>
        <p:spPr bwMode="auto">
          <a:xfrm>
            <a:off x="1547813" y="2852738"/>
            <a:ext cx="1079500" cy="287337"/>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34845" name="Line 29">
            <a:extLst>
              <a:ext uri="{FF2B5EF4-FFF2-40B4-BE49-F238E27FC236}">
                <a16:creationId xmlns:a16="http://schemas.microsoft.com/office/drawing/2014/main" id="{C1AF18AF-08EA-13F0-9FB1-67372A52EA9A}"/>
              </a:ext>
            </a:extLst>
          </p:cNvPr>
          <p:cNvSpPr>
            <a:spLocks noChangeShapeType="1"/>
          </p:cNvSpPr>
          <p:nvPr/>
        </p:nvSpPr>
        <p:spPr bwMode="auto">
          <a:xfrm flipH="1">
            <a:off x="2195513" y="2565400"/>
            <a:ext cx="73025" cy="2159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9" name="Text Box 30">
            <a:extLst>
              <a:ext uri="{FF2B5EF4-FFF2-40B4-BE49-F238E27FC236}">
                <a16:creationId xmlns:a16="http://schemas.microsoft.com/office/drawing/2014/main" id="{59D0A603-069A-DF8A-7F45-3EDAF8FA5CF4}"/>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第一課</a:t>
            </a:r>
            <a:endParaRPr lang="zh-TW" altLang="en-US" sz="2800">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44"/>
                                        </p:tgtEl>
                                        <p:attrNameLst>
                                          <p:attrName>style.visibility</p:attrName>
                                        </p:attrNameLst>
                                      </p:cBhvr>
                                      <p:to>
                                        <p:strVal val="visible"/>
                                      </p:to>
                                    </p:set>
                                    <p:animEffect transition="in" filter="dissolve">
                                      <p:cBhvr>
                                        <p:cTn id="7" dur="500"/>
                                        <p:tgtEl>
                                          <p:spTgt spid="34844"/>
                                        </p:tgtEl>
                                      </p:cBhvr>
                                    </p:animEffect>
                                  </p:childTnLst>
                                </p:cTn>
                              </p:par>
                              <p:par>
                                <p:cTn id="8" presetID="9" presetClass="entr" presetSubtype="0" fill="hold" nodeType="withEffect">
                                  <p:stCondLst>
                                    <p:cond delay="0"/>
                                  </p:stCondLst>
                                  <p:childTnLst>
                                    <p:set>
                                      <p:cBhvr>
                                        <p:cTn id="9" dur="1" fill="hold">
                                          <p:stCondLst>
                                            <p:cond delay="0"/>
                                          </p:stCondLst>
                                        </p:cTn>
                                        <p:tgtEl>
                                          <p:spTgt spid="34845"/>
                                        </p:tgtEl>
                                        <p:attrNameLst>
                                          <p:attrName>style.visibility</p:attrName>
                                        </p:attrNameLst>
                                      </p:cBhvr>
                                      <p:to>
                                        <p:strVal val="visible"/>
                                      </p:to>
                                    </p:set>
                                    <p:animEffect transition="in" filter="dissolve">
                                      <p:cBhvr>
                                        <p:cTn id="10" dur="500"/>
                                        <p:tgtEl>
                                          <p:spTgt spid="348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839"/>
                                        </p:tgtEl>
                                        <p:attrNameLst>
                                          <p:attrName>style.visibility</p:attrName>
                                        </p:attrNameLst>
                                      </p:cBhvr>
                                      <p:to>
                                        <p:strVal val="visible"/>
                                      </p:to>
                                    </p:set>
                                    <p:animEffect transition="in" filter="dissolve">
                                      <p:cBhvr>
                                        <p:cTn id="15" dur="500"/>
                                        <p:tgtEl>
                                          <p:spTgt spid="348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4840"/>
                                        </p:tgtEl>
                                        <p:attrNameLst>
                                          <p:attrName>style.visibility</p:attrName>
                                        </p:attrNameLst>
                                      </p:cBhvr>
                                      <p:to>
                                        <p:strVal val="visible"/>
                                      </p:to>
                                    </p:set>
                                    <p:animEffect transition="in" filter="dissolve">
                                      <p:cBhvr>
                                        <p:cTn id="20" dur="500"/>
                                        <p:tgtEl>
                                          <p:spTgt spid="34840"/>
                                        </p:tgtEl>
                                      </p:cBhvr>
                                    </p:animEffect>
                                  </p:childTnLst>
                                </p:cTn>
                              </p:par>
                              <p:par>
                                <p:cTn id="21" presetID="9" presetClass="entr" presetSubtype="0" fill="hold" nodeType="withEffect">
                                  <p:stCondLst>
                                    <p:cond delay="0"/>
                                  </p:stCondLst>
                                  <p:childTnLst>
                                    <p:set>
                                      <p:cBhvr>
                                        <p:cTn id="22" dur="1" fill="hold">
                                          <p:stCondLst>
                                            <p:cond delay="0"/>
                                          </p:stCondLst>
                                        </p:cTn>
                                        <p:tgtEl>
                                          <p:spTgt spid="34841"/>
                                        </p:tgtEl>
                                        <p:attrNameLst>
                                          <p:attrName>style.visibility</p:attrName>
                                        </p:attrNameLst>
                                      </p:cBhvr>
                                      <p:to>
                                        <p:strVal val="visible"/>
                                      </p:to>
                                    </p:set>
                                    <p:animEffect transition="in" filter="dissolve">
                                      <p:cBhvr>
                                        <p:cTn id="23" dur="500"/>
                                        <p:tgtEl>
                                          <p:spTgt spid="348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4842"/>
                                        </p:tgtEl>
                                        <p:attrNameLst>
                                          <p:attrName>style.visibility</p:attrName>
                                        </p:attrNameLst>
                                      </p:cBhvr>
                                      <p:to>
                                        <p:strVal val="visible"/>
                                      </p:to>
                                    </p:set>
                                    <p:animEffect transition="in" filter="dissolve">
                                      <p:cBhvr>
                                        <p:cTn id="28" dur="500"/>
                                        <p:tgtEl>
                                          <p:spTgt spid="348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34836"/>
                                        </p:tgtEl>
                                        <p:attrNameLst>
                                          <p:attrName>style.visibility</p:attrName>
                                        </p:attrNameLst>
                                      </p:cBhvr>
                                      <p:to>
                                        <p:strVal val="visible"/>
                                      </p:to>
                                    </p:set>
                                    <p:animEffect transition="in" filter="dissolve">
                                      <p:cBhvr>
                                        <p:cTn id="33" dur="500"/>
                                        <p:tgtEl>
                                          <p:spTgt spid="34836"/>
                                        </p:tgtEl>
                                      </p:cBhvr>
                                    </p:animEffect>
                                  </p:childTnLst>
                                </p:cTn>
                              </p:par>
                              <p:par>
                                <p:cTn id="34" presetID="9" presetClass="entr" presetSubtype="0" fill="hold" nodeType="withEffect">
                                  <p:stCondLst>
                                    <p:cond delay="0"/>
                                  </p:stCondLst>
                                  <p:childTnLst>
                                    <p:set>
                                      <p:cBhvr>
                                        <p:cTn id="35" dur="1" fill="hold">
                                          <p:stCondLst>
                                            <p:cond delay="0"/>
                                          </p:stCondLst>
                                        </p:cTn>
                                        <p:tgtEl>
                                          <p:spTgt spid="34837"/>
                                        </p:tgtEl>
                                        <p:attrNameLst>
                                          <p:attrName>style.visibility</p:attrName>
                                        </p:attrNameLst>
                                      </p:cBhvr>
                                      <p:to>
                                        <p:strVal val="visible"/>
                                      </p:to>
                                    </p:set>
                                    <p:animEffect transition="in" filter="dissolve">
                                      <p:cBhvr>
                                        <p:cTn id="36" dur="500"/>
                                        <p:tgtEl>
                                          <p:spTgt spid="3483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4838"/>
                                        </p:tgtEl>
                                        <p:attrNameLst>
                                          <p:attrName>style.visibility</p:attrName>
                                        </p:attrNameLst>
                                      </p:cBhvr>
                                      <p:to>
                                        <p:strVal val="visible"/>
                                      </p:to>
                                    </p:set>
                                    <p:animEffect transition="in" filter="dissolve">
                                      <p:cBhvr>
                                        <p:cTn id="41" dur="500"/>
                                        <p:tgtEl>
                                          <p:spTgt spid="34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8" grpId="0"/>
      <p:bldP spid="34839" grpId="0"/>
      <p:bldP spid="348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1">
            <a:extLst>
              <a:ext uri="{FF2B5EF4-FFF2-40B4-BE49-F238E27FC236}">
                <a16:creationId xmlns:a16="http://schemas.microsoft.com/office/drawing/2014/main" id="{3F12A61B-28A1-9B54-F8B3-AC085DA09300}"/>
              </a:ext>
            </a:extLst>
          </p:cNvPr>
          <p:cNvSpPr>
            <a:spLocks noChangeArrowheads="1"/>
          </p:cNvSpPr>
          <p:nvPr/>
        </p:nvSpPr>
        <p:spPr bwMode="auto">
          <a:xfrm>
            <a:off x="611188" y="3644900"/>
            <a:ext cx="74898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200">
                <a:ea typeface="標楷體" pitchFamily="65" charset="-128"/>
              </a:rPr>
              <a:t>　　一些景物往往含有</a:t>
            </a:r>
            <a:r>
              <a:rPr lang="zh-TW" altLang="en-US" sz="2200">
                <a:solidFill>
                  <a:srgbClr val="FF6600"/>
                </a:solidFill>
                <a:ea typeface="標楷體" pitchFamily="65" charset="-128"/>
              </a:rPr>
              <a:t>特定的意思或感情</a:t>
            </a:r>
            <a:r>
              <a:rPr lang="zh-TW" altLang="en-US" sz="2200">
                <a:ea typeface="標楷體" pitchFamily="65" charset="-128"/>
              </a:rPr>
              <a:t>。只要看到這些景</a:t>
            </a:r>
          </a:p>
          <a:p>
            <a:pPr eaLnBrk="1" hangingPunct="1">
              <a:spcBef>
                <a:spcPct val="0"/>
              </a:spcBef>
              <a:buFontTx/>
              <a:buNone/>
            </a:pPr>
            <a:r>
              <a:rPr lang="zh-TW" altLang="en-US" sz="2200">
                <a:ea typeface="標楷體" pitchFamily="65" charset="-128"/>
              </a:rPr>
              <a:t>物，人便會自然地想起這些景物背後所藴藏的特定意義。</a:t>
            </a:r>
          </a:p>
        </p:txBody>
      </p:sp>
      <p:sp>
        <p:nvSpPr>
          <p:cNvPr id="8195" name="Rectangle 12">
            <a:extLst>
              <a:ext uri="{FF2B5EF4-FFF2-40B4-BE49-F238E27FC236}">
                <a16:creationId xmlns:a16="http://schemas.microsoft.com/office/drawing/2014/main" id="{B6F8B669-D886-77BD-1841-EA991C8F1ACC}"/>
              </a:ext>
            </a:extLst>
          </p:cNvPr>
          <p:cNvSpPr>
            <a:spLocks noChangeArrowheads="1"/>
          </p:cNvSpPr>
          <p:nvPr/>
        </p:nvSpPr>
        <p:spPr bwMode="auto">
          <a:xfrm>
            <a:off x="222250" y="90805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觸景生情</a:t>
            </a:r>
            <a:endParaRPr lang="zh-TW" altLang="en-US" b="0">
              <a:ea typeface="標楷體" pitchFamily="65" charset="-128"/>
            </a:endParaRPr>
          </a:p>
        </p:txBody>
      </p:sp>
      <p:sp>
        <p:nvSpPr>
          <p:cNvPr id="8196" name="Text Box 13">
            <a:extLst>
              <a:ext uri="{FF2B5EF4-FFF2-40B4-BE49-F238E27FC236}">
                <a16:creationId xmlns:a16="http://schemas.microsoft.com/office/drawing/2014/main" id="{E066E380-05B9-8CE8-255E-8352DB034FE7}"/>
              </a:ext>
            </a:extLst>
          </p:cNvPr>
          <p:cNvSpPr txBox="1">
            <a:spLocks noChangeArrowheads="1"/>
          </p:cNvSpPr>
          <p:nvPr/>
        </p:nvSpPr>
        <p:spPr bwMode="auto">
          <a:xfrm>
            <a:off x="250825" y="1773238"/>
            <a:ext cx="4995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2400">
                <a:latin typeface="Times New Roman" panose="02020603050405020304" pitchFamily="18" charset="0"/>
              </a:rPr>
              <a:t>1. </a:t>
            </a:r>
            <a:r>
              <a:rPr lang="zh-TW" altLang="en-US" sz="2400">
                <a:latin typeface="Times New Roman" panose="02020603050405020304" pitchFamily="18" charset="0"/>
              </a:rPr>
              <a:t>由「景」聯想到「情」</a:t>
            </a:r>
          </a:p>
        </p:txBody>
      </p:sp>
      <p:sp>
        <p:nvSpPr>
          <p:cNvPr id="8197" name="Text Box 14">
            <a:extLst>
              <a:ext uri="{FF2B5EF4-FFF2-40B4-BE49-F238E27FC236}">
                <a16:creationId xmlns:a16="http://schemas.microsoft.com/office/drawing/2014/main" id="{8BDB61DC-AD93-A662-C39D-BE1E3F2AD2BC}"/>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8198" name="Text Box 17">
            <a:extLst>
              <a:ext uri="{FF2B5EF4-FFF2-40B4-BE49-F238E27FC236}">
                <a16:creationId xmlns:a16="http://schemas.microsoft.com/office/drawing/2014/main" id="{ADFAE5A7-2D43-2DC5-1306-5EB9E64B47AF}"/>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第一課</a:t>
            </a:r>
            <a:endParaRPr lang="zh-TW" altLang="en-US" sz="2800">
              <a:latin typeface="Tahoma" panose="020B0604030504040204" pitchFamily="34" charset="0"/>
            </a:endParaRPr>
          </a:p>
        </p:txBody>
      </p:sp>
      <p:sp>
        <p:nvSpPr>
          <p:cNvPr id="36885" name="Text Box 21">
            <a:extLst>
              <a:ext uri="{FF2B5EF4-FFF2-40B4-BE49-F238E27FC236}">
                <a16:creationId xmlns:a16="http://schemas.microsoft.com/office/drawing/2014/main" id="{4FE1919F-0AEF-717C-9138-44183F1023B0}"/>
              </a:ext>
            </a:extLst>
          </p:cNvPr>
          <p:cNvSpPr txBox="1">
            <a:spLocks noChangeArrowheads="1"/>
          </p:cNvSpPr>
          <p:nvPr/>
        </p:nvSpPr>
        <p:spPr bwMode="auto">
          <a:xfrm>
            <a:off x="2555875" y="1052513"/>
            <a:ext cx="5329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a:solidFill>
                  <a:srgbClr val="FF0000"/>
                </a:solidFill>
                <a:ea typeface="標楷體" pitchFamily="65" charset="-128"/>
              </a:rPr>
              <a:t>只有運用恰當的聯想，才能讓讀者領會到作者原有的情感。</a:t>
            </a:r>
          </a:p>
        </p:txBody>
      </p:sp>
      <p:grpSp>
        <p:nvGrpSpPr>
          <p:cNvPr id="36898" name="Group 34">
            <a:extLst>
              <a:ext uri="{FF2B5EF4-FFF2-40B4-BE49-F238E27FC236}">
                <a16:creationId xmlns:a16="http://schemas.microsoft.com/office/drawing/2014/main" id="{19C5DEB9-461A-7E7A-D878-91AB8F9A76E7}"/>
              </a:ext>
            </a:extLst>
          </p:cNvPr>
          <p:cNvGrpSpPr>
            <a:grpSpLocks/>
          </p:cNvGrpSpPr>
          <p:nvPr/>
        </p:nvGrpSpPr>
        <p:grpSpPr bwMode="auto">
          <a:xfrm>
            <a:off x="1849438" y="1484313"/>
            <a:ext cx="792162" cy="685800"/>
            <a:chOff x="1332" y="858"/>
            <a:chExt cx="579" cy="568"/>
          </a:xfrm>
        </p:grpSpPr>
        <p:sp>
          <p:nvSpPr>
            <p:cNvPr id="8213" name="Rectangle 22">
              <a:extLst>
                <a:ext uri="{FF2B5EF4-FFF2-40B4-BE49-F238E27FC236}">
                  <a16:creationId xmlns:a16="http://schemas.microsoft.com/office/drawing/2014/main" id="{2B5C2CC8-75B3-24D7-ED56-3F980D2D74EE}"/>
                </a:ext>
              </a:extLst>
            </p:cNvPr>
            <p:cNvSpPr>
              <a:spLocks noChangeArrowheads="1"/>
            </p:cNvSpPr>
            <p:nvPr/>
          </p:nvSpPr>
          <p:spPr bwMode="auto">
            <a:xfrm>
              <a:off x="1332" y="1154"/>
              <a:ext cx="453" cy="272"/>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8214" name="Line 23">
              <a:extLst>
                <a:ext uri="{FF2B5EF4-FFF2-40B4-BE49-F238E27FC236}">
                  <a16:creationId xmlns:a16="http://schemas.microsoft.com/office/drawing/2014/main" id="{E2F75292-E89E-16EE-C5ED-0EE1BC24D7DA}"/>
                </a:ext>
              </a:extLst>
            </p:cNvPr>
            <p:cNvSpPr>
              <a:spLocks noChangeShapeType="1"/>
            </p:cNvSpPr>
            <p:nvPr/>
          </p:nvSpPr>
          <p:spPr bwMode="auto">
            <a:xfrm flipV="1">
              <a:off x="1549" y="858"/>
              <a:ext cx="362" cy="2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6897" name="Group 33">
            <a:extLst>
              <a:ext uri="{FF2B5EF4-FFF2-40B4-BE49-F238E27FC236}">
                <a16:creationId xmlns:a16="http://schemas.microsoft.com/office/drawing/2014/main" id="{89A5DE2F-7250-13B2-D759-011EBDEAF8CB}"/>
              </a:ext>
            </a:extLst>
          </p:cNvPr>
          <p:cNvGrpSpPr>
            <a:grpSpLocks/>
          </p:cNvGrpSpPr>
          <p:nvPr/>
        </p:nvGrpSpPr>
        <p:grpSpPr bwMode="auto">
          <a:xfrm>
            <a:off x="2660650" y="3330575"/>
            <a:ext cx="949325" cy="360363"/>
            <a:chOff x="1239" y="2112"/>
            <a:chExt cx="507" cy="181"/>
          </a:xfrm>
        </p:grpSpPr>
        <p:sp>
          <p:nvSpPr>
            <p:cNvPr id="8211" name="Rectangle 24">
              <a:extLst>
                <a:ext uri="{FF2B5EF4-FFF2-40B4-BE49-F238E27FC236}">
                  <a16:creationId xmlns:a16="http://schemas.microsoft.com/office/drawing/2014/main" id="{425DAA1C-0A57-6AF0-C897-53776A4FF132}"/>
                </a:ext>
              </a:extLst>
            </p:cNvPr>
            <p:cNvSpPr>
              <a:spLocks noChangeArrowheads="1"/>
            </p:cNvSpPr>
            <p:nvPr/>
          </p:nvSpPr>
          <p:spPr bwMode="auto">
            <a:xfrm>
              <a:off x="1239" y="2112"/>
              <a:ext cx="272" cy="181"/>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8212" name="Line 25">
              <a:extLst>
                <a:ext uri="{FF2B5EF4-FFF2-40B4-BE49-F238E27FC236}">
                  <a16:creationId xmlns:a16="http://schemas.microsoft.com/office/drawing/2014/main" id="{9A9F668B-5614-40B9-D6E7-5CD624734DD2}"/>
                </a:ext>
              </a:extLst>
            </p:cNvPr>
            <p:cNvSpPr>
              <a:spLocks noChangeShapeType="1"/>
            </p:cNvSpPr>
            <p:nvPr/>
          </p:nvSpPr>
          <p:spPr bwMode="auto">
            <a:xfrm>
              <a:off x="1519" y="2205"/>
              <a:ext cx="227"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202" name="Text Box 27">
            <a:extLst>
              <a:ext uri="{FF2B5EF4-FFF2-40B4-BE49-F238E27FC236}">
                <a16:creationId xmlns:a16="http://schemas.microsoft.com/office/drawing/2014/main" id="{89392DC1-EE00-C2B4-A0C2-C3C6B8A8AA8A}"/>
              </a:ext>
            </a:extLst>
          </p:cNvPr>
          <p:cNvSpPr txBox="1">
            <a:spLocks noChangeArrowheads="1"/>
          </p:cNvSpPr>
          <p:nvPr/>
        </p:nvSpPr>
        <p:spPr bwMode="auto">
          <a:xfrm>
            <a:off x="3492500" y="3265488"/>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endParaRPr lang="zh-CN" altLang="zh-CN" sz="1800">
              <a:ea typeface="MS PMincho" panose="02020600040205080304" pitchFamily="18" charset="-128"/>
            </a:endParaRPr>
          </a:p>
        </p:txBody>
      </p:sp>
      <p:sp>
        <p:nvSpPr>
          <p:cNvPr id="36893" name="Text Box 29">
            <a:extLst>
              <a:ext uri="{FF2B5EF4-FFF2-40B4-BE49-F238E27FC236}">
                <a16:creationId xmlns:a16="http://schemas.microsoft.com/office/drawing/2014/main" id="{8D763DCB-F39D-5925-FDC5-F5AB6E8EBEDF}"/>
              </a:ext>
            </a:extLst>
          </p:cNvPr>
          <p:cNvSpPr txBox="1">
            <a:spLocks noChangeArrowheads="1"/>
          </p:cNvSpPr>
          <p:nvPr/>
        </p:nvSpPr>
        <p:spPr bwMode="auto">
          <a:xfrm>
            <a:off x="3490913" y="3297238"/>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kumimoji="0" lang="zh-TW" altLang="en-US" sz="2000">
                <a:solidFill>
                  <a:srgbClr val="FF0000"/>
                </a:solidFill>
                <a:ea typeface="標楷體" pitchFamily="65" charset="-128"/>
              </a:rPr>
              <a:t>用具體的實物來表現出特定的情感。</a:t>
            </a:r>
            <a:endParaRPr lang="zh-TW" altLang="en-US" sz="2000">
              <a:solidFill>
                <a:srgbClr val="FF0000"/>
              </a:solidFill>
              <a:ea typeface="標楷體" pitchFamily="65" charset="-128"/>
            </a:endParaRPr>
          </a:p>
        </p:txBody>
      </p:sp>
      <p:grpSp>
        <p:nvGrpSpPr>
          <p:cNvPr id="36899" name="Group 35">
            <a:extLst>
              <a:ext uri="{FF2B5EF4-FFF2-40B4-BE49-F238E27FC236}">
                <a16:creationId xmlns:a16="http://schemas.microsoft.com/office/drawing/2014/main" id="{9BF724E9-776C-6071-E56A-131C90D97496}"/>
              </a:ext>
            </a:extLst>
          </p:cNvPr>
          <p:cNvGrpSpPr>
            <a:grpSpLocks/>
          </p:cNvGrpSpPr>
          <p:nvPr/>
        </p:nvGrpSpPr>
        <p:grpSpPr bwMode="auto">
          <a:xfrm>
            <a:off x="3492500" y="3824288"/>
            <a:ext cx="2374900" cy="935037"/>
            <a:chOff x="1631" y="2424"/>
            <a:chExt cx="1067" cy="598"/>
          </a:xfrm>
        </p:grpSpPr>
        <p:sp>
          <p:nvSpPr>
            <p:cNvPr id="8209" name="Rectangle 30">
              <a:extLst>
                <a:ext uri="{FF2B5EF4-FFF2-40B4-BE49-F238E27FC236}">
                  <a16:creationId xmlns:a16="http://schemas.microsoft.com/office/drawing/2014/main" id="{EEB9DC56-9079-478D-F822-F11D8B1725DD}"/>
                </a:ext>
              </a:extLst>
            </p:cNvPr>
            <p:cNvSpPr>
              <a:spLocks noChangeArrowheads="1"/>
            </p:cNvSpPr>
            <p:nvPr/>
          </p:nvSpPr>
          <p:spPr bwMode="auto">
            <a:xfrm>
              <a:off x="1631" y="2424"/>
              <a:ext cx="998" cy="227"/>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8210" name="Line 31">
              <a:extLst>
                <a:ext uri="{FF2B5EF4-FFF2-40B4-BE49-F238E27FC236}">
                  <a16:creationId xmlns:a16="http://schemas.microsoft.com/office/drawing/2014/main" id="{9F00B8F4-C7BE-C888-8119-E9735225BC5D}"/>
                </a:ext>
              </a:extLst>
            </p:cNvPr>
            <p:cNvSpPr>
              <a:spLocks noChangeShapeType="1"/>
            </p:cNvSpPr>
            <p:nvPr/>
          </p:nvSpPr>
          <p:spPr bwMode="auto">
            <a:xfrm>
              <a:off x="2290" y="2659"/>
              <a:ext cx="408" cy="36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6896" name="Text Box 32">
            <a:extLst>
              <a:ext uri="{FF2B5EF4-FFF2-40B4-BE49-F238E27FC236}">
                <a16:creationId xmlns:a16="http://schemas.microsoft.com/office/drawing/2014/main" id="{8FDA507D-FD12-6987-0205-637EB2B77A73}"/>
              </a:ext>
            </a:extLst>
          </p:cNvPr>
          <p:cNvSpPr txBox="1">
            <a:spLocks noChangeArrowheads="1"/>
          </p:cNvSpPr>
          <p:nvPr/>
        </p:nvSpPr>
        <p:spPr bwMode="auto">
          <a:xfrm>
            <a:off x="3059113" y="4724400"/>
            <a:ext cx="5905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800100" indent="-34290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257300" indent="-3429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714500" indent="-3429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171700" indent="-3429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a:solidFill>
                  <a:srgbClr val="FF0000"/>
                </a:solidFill>
                <a:latin typeface="標楷體" pitchFamily="65" charset="-128"/>
                <a:ea typeface="標楷體" pitchFamily="65" charset="-128"/>
              </a:rPr>
              <a:t>（</a:t>
            </a:r>
            <a:r>
              <a:rPr lang="en-US" altLang="zh-TW" sz="2000">
                <a:solidFill>
                  <a:srgbClr val="FF0000"/>
                </a:solidFill>
                <a:latin typeface="標楷體" pitchFamily="65" charset="-128"/>
                <a:ea typeface="標楷體" pitchFamily="65" charset="-128"/>
              </a:rPr>
              <a:t>1</a:t>
            </a:r>
            <a:r>
              <a:rPr lang="zh-TW" altLang="en-US" sz="2000">
                <a:solidFill>
                  <a:srgbClr val="FF0000"/>
                </a:solidFill>
                <a:latin typeface="標楷體" pitchFamily="65" charset="-128"/>
                <a:ea typeface="標楷體" pitchFamily="65" charset="-128"/>
              </a:rPr>
              <a:t>）取諧音的含意，如：「柳」與「留」</a:t>
            </a:r>
          </a:p>
          <a:p>
            <a:pPr eaLnBrk="1" hangingPunct="1">
              <a:spcBef>
                <a:spcPct val="50000"/>
              </a:spcBef>
              <a:buFontTx/>
              <a:buNone/>
            </a:pPr>
            <a:r>
              <a:rPr lang="zh-TW" altLang="en-US" sz="2000">
                <a:solidFill>
                  <a:srgbClr val="FF0000"/>
                </a:solidFill>
                <a:latin typeface="標楷體" pitchFamily="65" charset="-128"/>
                <a:ea typeface="標楷體" pitchFamily="65" charset="-128"/>
              </a:rPr>
              <a:t>（</a:t>
            </a:r>
            <a:r>
              <a:rPr lang="en-US" altLang="zh-TW" sz="2000">
                <a:solidFill>
                  <a:srgbClr val="FF0000"/>
                </a:solidFill>
                <a:latin typeface="標楷體" pitchFamily="65" charset="-128"/>
                <a:ea typeface="標楷體" pitchFamily="65" charset="-128"/>
              </a:rPr>
              <a:t>2</a:t>
            </a:r>
            <a:r>
              <a:rPr lang="zh-TW" altLang="en-US" sz="2000">
                <a:solidFill>
                  <a:srgbClr val="FF0000"/>
                </a:solidFill>
                <a:latin typeface="標楷體" pitchFamily="65" charset="-128"/>
                <a:ea typeface="標楷體" pitchFamily="65" charset="-128"/>
              </a:rPr>
              <a:t>）事物的特性，如：「小草」代表堅韌</a:t>
            </a:r>
          </a:p>
        </p:txBody>
      </p:sp>
      <p:sp>
        <p:nvSpPr>
          <p:cNvPr id="8206" name="Text Box 39">
            <a:extLst>
              <a:ext uri="{FF2B5EF4-FFF2-40B4-BE49-F238E27FC236}">
                <a16:creationId xmlns:a16="http://schemas.microsoft.com/office/drawing/2014/main" id="{81A51113-5D45-DA8F-0549-A271AF0CA415}"/>
              </a:ext>
            </a:extLst>
          </p:cNvPr>
          <p:cNvSpPr txBox="1">
            <a:spLocks noChangeArrowheads="1"/>
          </p:cNvSpPr>
          <p:nvPr/>
        </p:nvSpPr>
        <p:spPr bwMode="auto">
          <a:xfrm>
            <a:off x="144463" y="3284538"/>
            <a:ext cx="34194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200"/>
              <a:t>（</a:t>
            </a:r>
            <a:r>
              <a:rPr lang="en-US" altLang="zh-TW" sz="2200"/>
              <a:t>1</a:t>
            </a:r>
            <a:r>
              <a:rPr lang="zh-TW" altLang="en-US" sz="2200"/>
              <a:t>）景物的特定意象</a:t>
            </a:r>
          </a:p>
        </p:txBody>
      </p:sp>
      <p:sp>
        <p:nvSpPr>
          <p:cNvPr id="8207" name="Rectangle 40">
            <a:extLst>
              <a:ext uri="{FF2B5EF4-FFF2-40B4-BE49-F238E27FC236}">
                <a16:creationId xmlns:a16="http://schemas.microsoft.com/office/drawing/2014/main" id="{5902E106-5485-9537-CABA-595E282A30FE}"/>
              </a:ext>
            </a:extLst>
          </p:cNvPr>
          <p:cNvSpPr>
            <a:spLocks noChangeArrowheads="1"/>
          </p:cNvSpPr>
          <p:nvPr/>
        </p:nvSpPr>
        <p:spPr bwMode="auto">
          <a:xfrm>
            <a:off x="585788" y="2276475"/>
            <a:ext cx="74898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200">
                <a:ea typeface="標楷體" pitchFamily="65" charset="-128"/>
              </a:rPr>
              <a:t>　　有些景物本身具有特定的意象，有些景物則對人而言有</a:t>
            </a:r>
            <a:br>
              <a:rPr lang="zh-TW" altLang="en-US" sz="2200">
                <a:ea typeface="標楷體" pitchFamily="65" charset="-128"/>
              </a:rPr>
            </a:br>
            <a:r>
              <a:rPr lang="zh-TW" altLang="en-US" sz="2200">
                <a:ea typeface="標楷體" pitchFamily="65" charset="-128"/>
              </a:rPr>
              <a:t>特別的意義，這些景物均能觸發人心中的情感</a:t>
            </a:r>
            <a:r>
              <a:rPr lang="zh-TW" altLang="en-US" sz="1800"/>
              <a:t>。</a:t>
            </a:r>
          </a:p>
        </p:txBody>
      </p:sp>
      <p:sp>
        <p:nvSpPr>
          <p:cNvPr id="8208" name="AutoShape 42">
            <a:hlinkClick r:id="rId3" action="ppaction://hlinksldjump"/>
            <a:extLst>
              <a:ext uri="{FF2B5EF4-FFF2-40B4-BE49-F238E27FC236}">
                <a16:creationId xmlns:a16="http://schemas.microsoft.com/office/drawing/2014/main" id="{EFAA301C-8B6D-4669-5474-FD512AD42B47}"/>
              </a:ext>
            </a:extLst>
          </p:cNvPr>
          <p:cNvSpPr>
            <a:spLocks noChangeArrowheads="1"/>
          </p:cNvSpPr>
          <p:nvPr/>
        </p:nvSpPr>
        <p:spPr bwMode="auto">
          <a:xfrm>
            <a:off x="250825" y="6308725"/>
            <a:ext cx="663575" cy="388938"/>
          </a:xfrm>
          <a:prstGeom prst="flowChartAlternateProcess">
            <a:avLst/>
          </a:prstGeom>
          <a:gradFill rotWithShape="1">
            <a:gsLst>
              <a:gs pos="0">
                <a:srgbClr val="00CCFF"/>
              </a:gs>
              <a:gs pos="50000">
                <a:srgbClr val="FFFFFF"/>
              </a:gs>
              <a:gs pos="100000">
                <a:srgbClr val="00CCFF"/>
              </a:gs>
            </a:gsLst>
            <a:lin ang="5400000" scaled="1"/>
          </a:gradFill>
          <a:ln>
            <a:noFill/>
          </a:ln>
          <a:effectLst>
            <a:prstShdw prst="shdw17" dist="17961" dir="2700000">
              <a:srgbClr val="007A99"/>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1800"/>
              <a:t>返回</a:t>
            </a:r>
            <a:endParaRPr lang="zh-TW" altLang="en-US" sz="1800">
              <a:ea typeface="MS PMincho" panose="02020600040205080304"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898"/>
                                        </p:tgtEl>
                                        <p:attrNameLst>
                                          <p:attrName>style.visibility</p:attrName>
                                        </p:attrNameLst>
                                      </p:cBhvr>
                                      <p:to>
                                        <p:strVal val="visible"/>
                                      </p:to>
                                    </p:set>
                                    <p:animEffect transition="in" filter="dissolve">
                                      <p:cBhvr>
                                        <p:cTn id="7" dur="500"/>
                                        <p:tgtEl>
                                          <p:spTgt spid="36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85"/>
                                        </p:tgtEl>
                                        <p:attrNameLst>
                                          <p:attrName>style.visibility</p:attrName>
                                        </p:attrNameLst>
                                      </p:cBhvr>
                                      <p:to>
                                        <p:strVal val="visible"/>
                                      </p:to>
                                    </p:set>
                                    <p:animEffect transition="in" filter="dissolve">
                                      <p:cBhvr>
                                        <p:cTn id="12" dur="500"/>
                                        <p:tgtEl>
                                          <p:spTgt spid="368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6897"/>
                                        </p:tgtEl>
                                        <p:attrNameLst>
                                          <p:attrName>style.visibility</p:attrName>
                                        </p:attrNameLst>
                                      </p:cBhvr>
                                      <p:to>
                                        <p:strVal val="visible"/>
                                      </p:to>
                                    </p:set>
                                    <p:animEffect transition="in" filter="dissolve">
                                      <p:cBhvr>
                                        <p:cTn id="17" dur="500"/>
                                        <p:tgtEl>
                                          <p:spTgt spid="368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93"/>
                                        </p:tgtEl>
                                        <p:attrNameLst>
                                          <p:attrName>style.visibility</p:attrName>
                                        </p:attrNameLst>
                                      </p:cBhvr>
                                      <p:to>
                                        <p:strVal val="visible"/>
                                      </p:to>
                                    </p:set>
                                    <p:animEffect transition="in" filter="dissolve">
                                      <p:cBhvr>
                                        <p:cTn id="22" dur="500"/>
                                        <p:tgtEl>
                                          <p:spTgt spid="36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6899"/>
                                        </p:tgtEl>
                                        <p:attrNameLst>
                                          <p:attrName>style.visibility</p:attrName>
                                        </p:attrNameLst>
                                      </p:cBhvr>
                                      <p:to>
                                        <p:strVal val="visible"/>
                                      </p:to>
                                    </p:set>
                                    <p:animEffect transition="in" filter="dissolve">
                                      <p:cBhvr>
                                        <p:cTn id="27" dur="500"/>
                                        <p:tgtEl>
                                          <p:spTgt spid="368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96"/>
                                        </p:tgtEl>
                                        <p:attrNameLst>
                                          <p:attrName>style.visibility</p:attrName>
                                        </p:attrNameLst>
                                      </p:cBhvr>
                                      <p:to>
                                        <p:strVal val="visible"/>
                                      </p:to>
                                    </p:set>
                                    <p:animEffect transition="in" filter="dissolve">
                                      <p:cBhvr>
                                        <p:cTn id="32" dur="500"/>
                                        <p:tgtEl>
                                          <p:spTgt spid="36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p:bldP spid="36893" grpId="0"/>
      <p:bldP spid="368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9">
            <a:extLst>
              <a:ext uri="{FF2B5EF4-FFF2-40B4-BE49-F238E27FC236}">
                <a16:creationId xmlns:a16="http://schemas.microsoft.com/office/drawing/2014/main" id="{FECC252A-0D49-CC17-13FB-478A115F527E}"/>
              </a:ext>
            </a:extLst>
          </p:cNvPr>
          <p:cNvSpPr>
            <a:spLocks noChangeArrowheads="1"/>
          </p:cNvSpPr>
          <p:nvPr/>
        </p:nvSpPr>
        <p:spPr bwMode="auto">
          <a:xfrm>
            <a:off x="754063" y="2708275"/>
            <a:ext cx="74898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200">
                <a:ea typeface="標楷體" pitchFamily="65" charset="-128"/>
              </a:rPr>
              <a:t>　　一些景或物曾出現在人過往的經歷或記憶中，只要再次</a:t>
            </a:r>
            <a:br>
              <a:rPr lang="zh-TW" altLang="en-US" sz="2200">
                <a:ea typeface="標楷體" pitchFamily="65" charset="-128"/>
              </a:rPr>
            </a:br>
            <a:r>
              <a:rPr lang="zh-TW" altLang="en-US" sz="2200">
                <a:ea typeface="標楷體" pitchFamily="65" charset="-128"/>
              </a:rPr>
              <a:t>看到這些景物，人自然就會想起</a:t>
            </a:r>
            <a:r>
              <a:rPr lang="zh-TW" altLang="en-US" sz="2200">
                <a:solidFill>
                  <a:srgbClr val="FF6600"/>
                </a:solidFill>
                <a:ea typeface="標楷體" pitchFamily="65" charset="-128"/>
              </a:rPr>
              <a:t>過去的所見</a:t>
            </a:r>
            <a:r>
              <a:rPr lang="zh-TW" altLang="zh-TW" sz="2200">
                <a:solidFill>
                  <a:srgbClr val="FF6600"/>
                </a:solidFill>
                <a:ea typeface="標楷體" pitchFamily="65" charset="-128"/>
              </a:rPr>
              <a:t>、</a:t>
            </a:r>
            <a:r>
              <a:rPr lang="zh-TW" altLang="en-US" sz="2200">
                <a:solidFill>
                  <a:srgbClr val="FF6600"/>
                </a:solidFill>
                <a:ea typeface="標楷體" pitchFamily="65" charset="-128"/>
              </a:rPr>
              <a:t>所聞</a:t>
            </a:r>
            <a:r>
              <a:rPr lang="zh-TW" altLang="en-US" sz="2200">
                <a:ea typeface="標楷體" pitchFamily="65" charset="-128"/>
              </a:rPr>
              <a:t>，從而引</a:t>
            </a:r>
            <a:br>
              <a:rPr lang="zh-TW" altLang="en-US" sz="2200">
                <a:ea typeface="標楷體" pitchFamily="65" charset="-128"/>
              </a:rPr>
            </a:br>
            <a:r>
              <a:rPr lang="zh-TW" altLang="en-US" sz="2200">
                <a:ea typeface="標楷體" pitchFamily="65" charset="-128"/>
              </a:rPr>
              <a:t>發出</a:t>
            </a:r>
            <a:r>
              <a:rPr lang="zh-TW" altLang="en-US" sz="2200">
                <a:solidFill>
                  <a:srgbClr val="FF6600"/>
                </a:solidFill>
                <a:ea typeface="標楷體" pitchFamily="65" charset="-128"/>
              </a:rPr>
              <a:t>個人獨有的感情</a:t>
            </a:r>
            <a:r>
              <a:rPr lang="zh-TW" altLang="en-US" sz="2200">
                <a:ea typeface="標楷體" pitchFamily="65" charset="-128"/>
              </a:rPr>
              <a:t>。</a:t>
            </a:r>
          </a:p>
        </p:txBody>
      </p:sp>
      <p:sp>
        <p:nvSpPr>
          <p:cNvPr id="10243" name="Text Box 13">
            <a:extLst>
              <a:ext uri="{FF2B5EF4-FFF2-40B4-BE49-F238E27FC236}">
                <a16:creationId xmlns:a16="http://schemas.microsoft.com/office/drawing/2014/main" id="{04C02083-5775-4BBC-1B52-F368BDC10BAA}"/>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10244" name="Text Box 14">
            <a:extLst>
              <a:ext uri="{FF2B5EF4-FFF2-40B4-BE49-F238E27FC236}">
                <a16:creationId xmlns:a16="http://schemas.microsoft.com/office/drawing/2014/main" id="{FC3C0AF1-0636-9FD0-BEB7-CC5B1FA3A624}"/>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第一課</a:t>
            </a:r>
            <a:endParaRPr lang="zh-TW" altLang="en-US" sz="2800">
              <a:latin typeface="Tahoma" panose="020B0604030504040204" pitchFamily="34" charset="0"/>
            </a:endParaRPr>
          </a:p>
        </p:txBody>
      </p:sp>
      <p:sp>
        <p:nvSpPr>
          <p:cNvPr id="38936" name="Text Box 24">
            <a:extLst>
              <a:ext uri="{FF2B5EF4-FFF2-40B4-BE49-F238E27FC236}">
                <a16:creationId xmlns:a16="http://schemas.microsoft.com/office/drawing/2014/main" id="{788A703A-E3B6-F705-8D6F-6229E97E9185}"/>
              </a:ext>
            </a:extLst>
          </p:cNvPr>
          <p:cNvSpPr txBox="1">
            <a:spLocks noChangeArrowheads="1"/>
          </p:cNvSpPr>
          <p:nvPr/>
        </p:nvSpPr>
        <p:spPr bwMode="auto">
          <a:xfrm>
            <a:off x="827088" y="4149725"/>
            <a:ext cx="496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a:solidFill>
                  <a:srgbClr val="FF0000"/>
                </a:solidFill>
                <a:ea typeface="標楷體" pitchFamily="65" charset="-128"/>
              </a:rPr>
              <a:t>根據回憶的不同而有所改變，可以是懷念、感慨、傷悲或興奮等情感。</a:t>
            </a:r>
          </a:p>
        </p:txBody>
      </p:sp>
      <p:sp>
        <p:nvSpPr>
          <p:cNvPr id="38933" name="Text Box 21">
            <a:extLst>
              <a:ext uri="{FF2B5EF4-FFF2-40B4-BE49-F238E27FC236}">
                <a16:creationId xmlns:a16="http://schemas.microsoft.com/office/drawing/2014/main" id="{5396608C-8781-0790-A5E6-F858285B7BD0}"/>
              </a:ext>
            </a:extLst>
          </p:cNvPr>
          <p:cNvSpPr txBox="1">
            <a:spLocks noChangeArrowheads="1"/>
          </p:cNvSpPr>
          <p:nvPr/>
        </p:nvSpPr>
        <p:spPr bwMode="auto">
          <a:xfrm>
            <a:off x="3203575" y="1719263"/>
            <a:ext cx="5329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a:solidFill>
                  <a:srgbClr val="FF0000"/>
                </a:solidFill>
                <a:ea typeface="標楷體" pitchFamily="65" charset="-128"/>
              </a:rPr>
              <a:t>作為寫作線索，貫穿全文。既出現在眼前的景物之中，又出現在對過去的回憶當中。</a:t>
            </a:r>
          </a:p>
        </p:txBody>
      </p:sp>
      <p:grpSp>
        <p:nvGrpSpPr>
          <p:cNvPr id="38950" name="Group 38">
            <a:extLst>
              <a:ext uri="{FF2B5EF4-FFF2-40B4-BE49-F238E27FC236}">
                <a16:creationId xmlns:a16="http://schemas.microsoft.com/office/drawing/2014/main" id="{C7134D3F-938B-8A12-FCB1-0A16AB4F5203}"/>
              </a:ext>
            </a:extLst>
          </p:cNvPr>
          <p:cNvGrpSpPr>
            <a:grpSpLocks/>
          </p:cNvGrpSpPr>
          <p:nvPr/>
        </p:nvGrpSpPr>
        <p:grpSpPr bwMode="auto">
          <a:xfrm>
            <a:off x="1404938" y="2420938"/>
            <a:ext cx="2662237" cy="647700"/>
            <a:chOff x="703" y="1761"/>
            <a:chExt cx="1179" cy="399"/>
          </a:xfrm>
        </p:grpSpPr>
        <p:sp>
          <p:nvSpPr>
            <p:cNvPr id="10252" name="Rectangle 29">
              <a:extLst>
                <a:ext uri="{FF2B5EF4-FFF2-40B4-BE49-F238E27FC236}">
                  <a16:creationId xmlns:a16="http://schemas.microsoft.com/office/drawing/2014/main" id="{A2EAA03C-C11C-4EAC-09D0-926443CBED20}"/>
                </a:ext>
              </a:extLst>
            </p:cNvPr>
            <p:cNvSpPr>
              <a:spLocks noChangeArrowheads="1"/>
            </p:cNvSpPr>
            <p:nvPr/>
          </p:nvSpPr>
          <p:spPr bwMode="auto">
            <a:xfrm>
              <a:off x="703" y="1888"/>
              <a:ext cx="635" cy="272"/>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10253" name="Line 30">
              <a:extLst>
                <a:ext uri="{FF2B5EF4-FFF2-40B4-BE49-F238E27FC236}">
                  <a16:creationId xmlns:a16="http://schemas.microsoft.com/office/drawing/2014/main" id="{BD103DD4-88F5-712A-612F-963EF0D52C05}"/>
                </a:ext>
              </a:extLst>
            </p:cNvPr>
            <p:cNvSpPr>
              <a:spLocks noChangeShapeType="1"/>
            </p:cNvSpPr>
            <p:nvPr/>
          </p:nvSpPr>
          <p:spPr bwMode="auto">
            <a:xfrm flipH="1">
              <a:off x="1338" y="1761"/>
              <a:ext cx="544" cy="12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8947" name="Group 35">
            <a:extLst>
              <a:ext uri="{FF2B5EF4-FFF2-40B4-BE49-F238E27FC236}">
                <a16:creationId xmlns:a16="http://schemas.microsoft.com/office/drawing/2014/main" id="{D5EBC6B1-05F8-1641-6BA4-0C1FC826E785}"/>
              </a:ext>
            </a:extLst>
          </p:cNvPr>
          <p:cNvGrpSpPr>
            <a:grpSpLocks/>
          </p:cNvGrpSpPr>
          <p:nvPr/>
        </p:nvGrpSpPr>
        <p:grpSpPr bwMode="auto">
          <a:xfrm>
            <a:off x="1403350" y="3357563"/>
            <a:ext cx="2016125" cy="865187"/>
            <a:chOff x="2609" y="1570"/>
            <a:chExt cx="861" cy="545"/>
          </a:xfrm>
        </p:grpSpPr>
        <p:sp>
          <p:nvSpPr>
            <p:cNvPr id="10250" name="Rectangle 28">
              <a:extLst>
                <a:ext uri="{FF2B5EF4-FFF2-40B4-BE49-F238E27FC236}">
                  <a16:creationId xmlns:a16="http://schemas.microsoft.com/office/drawing/2014/main" id="{5E885DAA-D9DA-22F0-FBFD-1532F9E1CAC7}"/>
                </a:ext>
              </a:extLst>
            </p:cNvPr>
            <p:cNvSpPr>
              <a:spLocks noChangeArrowheads="1"/>
            </p:cNvSpPr>
            <p:nvPr/>
          </p:nvSpPr>
          <p:spPr bwMode="auto">
            <a:xfrm>
              <a:off x="2609" y="1570"/>
              <a:ext cx="861" cy="272"/>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10251" name="Line 31">
              <a:extLst>
                <a:ext uri="{FF2B5EF4-FFF2-40B4-BE49-F238E27FC236}">
                  <a16:creationId xmlns:a16="http://schemas.microsoft.com/office/drawing/2014/main" id="{C530AACC-B500-852D-A9A1-0F2BC946A3D1}"/>
                </a:ext>
              </a:extLst>
            </p:cNvPr>
            <p:cNvSpPr>
              <a:spLocks noChangeShapeType="1"/>
            </p:cNvSpPr>
            <p:nvPr/>
          </p:nvSpPr>
          <p:spPr bwMode="auto">
            <a:xfrm>
              <a:off x="3061" y="1842"/>
              <a:ext cx="0" cy="27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0249" name="Text Box 34">
            <a:extLst>
              <a:ext uri="{FF2B5EF4-FFF2-40B4-BE49-F238E27FC236}">
                <a16:creationId xmlns:a16="http://schemas.microsoft.com/office/drawing/2014/main" id="{E0F34E68-A578-5205-9884-7247941886F9}"/>
              </a:ext>
            </a:extLst>
          </p:cNvPr>
          <p:cNvSpPr txBox="1">
            <a:spLocks noChangeArrowheads="1"/>
          </p:cNvSpPr>
          <p:nvPr/>
        </p:nvSpPr>
        <p:spPr bwMode="auto">
          <a:xfrm>
            <a:off x="-36513" y="1052513"/>
            <a:ext cx="38163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400"/>
              <a:t>（</a:t>
            </a:r>
            <a:r>
              <a:rPr lang="en-US" altLang="zh-TW" sz="2400">
                <a:ea typeface="MS PMincho" panose="02020600040205080304" pitchFamily="18" charset="-128"/>
              </a:rPr>
              <a:t>2</a:t>
            </a:r>
            <a:r>
              <a:rPr lang="zh-TW" altLang="en-US" sz="2400"/>
              <a:t>）景物引發個人感情</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8950"/>
                                        </p:tgtEl>
                                        <p:attrNameLst>
                                          <p:attrName>style.visibility</p:attrName>
                                        </p:attrNameLst>
                                      </p:cBhvr>
                                      <p:to>
                                        <p:strVal val="visible"/>
                                      </p:to>
                                    </p:set>
                                    <p:animEffect transition="in" filter="plus(in)">
                                      <p:cBhvr>
                                        <p:cTn id="7" dur="500"/>
                                        <p:tgtEl>
                                          <p:spTgt spid="3895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33"/>
                                        </p:tgtEl>
                                        <p:attrNameLst>
                                          <p:attrName>style.visibility</p:attrName>
                                        </p:attrNameLst>
                                      </p:cBhvr>
                                      <p:to>
                                        <p:strVal val="visible"/>
                                      </p:to>
                                    </p:set>
                                    <p:animEffect transition="in" filter="dissolve">
                                      <p:cBhvr>
                                        <p:cTn id="11" dur="500"/>
                                        <p:tgtEl>
                                          <p:spTgt spid="389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38947"/>
                                        </p:tgtEl>
                                        <p:attrNameLst>
                                          <p:attrName>style.visibility</p:attrName>
                                        </p:attrNameLst>
                                      </p:cBhvr>
                                      <p:to>
                                        <p:strVal val="visible"/>
                                      </p:to>
                                    </p:set>
                                    <p:animEffect transition="in" filter="checkerboard(across)">
                                      <p:cBhvr>
                                        <p:cTn id="16" dur="500"/>
                                        <p:tgtEl>
                                          <p:spTgt spid="38947"/>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8936"/>
                                        </p:tgtEl>
                                        <p:attrNameLst>
                                          <p:attrName>style.visibility</p:attrName>
                                        </p:attrNameLst>
                                      </p:cBhvr>
                                      <p:to>
                                        <p:strVal val="visible"/>
                                      </p:to>
                                    </p:set>
                                    <p:animEffect transition="in" filter="dissolve">
                                      <p:cBhvr>
                                        <p:cTn id="20" dur="500"/>
                                        <p:tgtEl>
                                          <p:spTgt spid="3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6" grpId="0"/>
      <p:bldP spid="389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BFD662ED-87C1-DC1E-7A97-197F54FD7005}"/>
              </a:ext>
            </a:extLst>
          </p:cNvPr>
          <p:cNvSpPr>
            <a:spLocks noChangeArrowheads="1"/>
          </p:cNvSpPr>
          <p:nvPr/>
        </p:nvSpPr>
        <p:spPr bwMode="auto">
          <a:xfrm>
            <a:off x="-36513" y="836613"/>
            <a:ext cx="4775201"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CN" altLang="en-US" b="0">
                <a:ea typeface="標楷體" pitchFamily="65" charset="-128"/>
              </a:rPr>
              <a:t>課堂活動</a:t>
            </a:r>
            <a:endParaRPr lang="en-US" altLang="zh-CN" b="0">
              <a:latin typeface="Times New Roman" panose="02020603050405020304" pitchFamily="18" charset="0"/>
              <a:ea typeface="標楷體" pitchFamily="65" charset="-128"/>
            </a:endParaRPr>
          </a:p>
        </p:txBody>
      </p:sp>
      <p:sp>
        <p:nvSpPr>
          <p:cNvPr id="55302" name="Text Box 6">
            <a:extLst>
              <a:ext uri="{FF2B5EF4-FFF2-40B4-BE49-F238E27FC236}">
                <a16:creationId xmlns:a16="http://schemas.microsoft.com/office/drawing/2014/main" id="{09C70538-846E-2168-DEB4-E103BE90313C}"/>
              </a:ext>
            </a:extLst>
          </p:cNvPr>
          <p:cNvSpPr txBox="1">
            <a:spLocks noChangeArrowheads="1"/>
          </p:cNvSpPr>
          <p:nvPr/>
        </p:nvSpPr>
        <p:spPr bwMode="auto">
          <a:xfrm>
            <a:off x="-180975" y="1412875"/>
            <a:ext cx="4176713" cy="1200150"/>
          </a:xfrm>
          <a:prstGeom prst="rect">
            <a:avLst/>
          </a:prstGeom>
          <a:noFill/>
          <a:ln>
            <a:noFill/>
          </a:ln>
          <a:effectLst>
            <a:prstShdw prst="shdw17" dist="17961" dir="2700000">
              <a:schemeClr val="bg1">
                <a:gamma/>
                <a:shade val="60000"/>
                <a:invGamma/>
              </a:schemeClr>
            </a:prstShdw>
          </a:effectLst>
        </p:spPr>
        <p:txBody>
          <a:bodyPr>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zh-TW" sz="2400" b="0" dirty="0">
                <a:latin typeface="Times New Roman" panose="02020603050405020304" pitchFamily="18" charset="0"/>
                <a:ea typeface="新細明體" panose="02020500000000000000" pitchFamily="18" charset="-120"/>
              </a:rPr>
              <a:t>            </a:t>
            </a:r>
            <a:r>
              <a:rPr lang="zh-TW" altLang="en-US" sz="2400" b="0" dirty="0">
                <a:latin typeface="新細明體" panose="02020500000000000000" pitchFamily="18" charset="-120"/>
                <a:ea typeface="新細明體" panose="02020500000000000000" pitchFamily="18" charset="-120"/>
              </a:rPr>
              <a:t>仔細觀察以下圖片，想想這些景物都藴藏着哪些特定的意義？</a:t>
            </a:r>
          </a:p>
        </p:txBody>
      </p:sp>
      <p:sp>
        <p:nvSpPr>
          <p:cNvPr id="55334" name="Text Box 38">
            <a:extLst>
              <a:ext uri="{FF2B5EF4-FFF2-40B4-BE49-F238E27FC236}">
                <a16:creationId xmlns:a16="http://schemas.microsoft.com/office/drawing/2014/main" id="{524D0F7E-D64A-0EF9-5619-EF5971C0BFF8}"/>
              </a:ext>
            </a:extLst>
          </p:cNvPr>
          <p:cNvSpPr txBox="1">
            <a:spLocks noChangeArrowheads="1"/>
          </p:cNvSpPr>
          <p:nvPr/>
        </p:nvSpPr>
        <p:spPr bwMode="auto">
          <a:xfrm>
            <a:off x="-107950" y="2774950"/>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a:t>（</a:t>
            </a:r>
            <a:r>
              <a:rPr lang="en-US" altLang="zh-TW" sz="1800"/>
              <a:t>1</a:t>
            </a:r>
            <a:r>
              <a:rPr lang="zh-TW" altLang="en-US" sz="1800"/>
              <a:t>）</a:t>
            </a:r>
            <a:endParaRPr lang="zh-TW" altLang="en-US" sz="1800">
              <a:ea typeface="MS PMincho" panose="02020600040205080304" pitchFamily="18" charset="-128"/>
            </a:endParaRPr>
          </a:p>
        </p:txBody>
      </p:sp>
      <p:sp>
        <p:nvSpPr>
          <p:cNvPr id="55335" name="Text Box 39">
            <a:extLst>
              <a:ext uri="{FF2B5EF4-FFF2-40B4-BE49-F238E27FC236}">
                <a16:creationId xmlns:a16="http://schemas.microsoft.com/office/drawing/2014/main" id="{49363724-AFAB-1508-6485-D2F835DBCD43}"/>
              </a:ext>
            </a:extLst>
          </p:cNvPr>
          <p:cNvSpPr txBox="1">
            <a:spLocks noChangeArrowheads="1"/>
          </p:cNvSpPr>
          <p:nvPr/>
        </p:nvSpPr>
        <p:spPr bwMode="auto">
          <a:xfrm>
            <a:off x="2051050" y="227647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a:t>（</a:t>
            </a:r>
            <a:r>
              <a:rPr lang="en-US" altLang="zh-TW" sz="1800"/>
              <a:t>2</a:t>
            </a:r>
            <a:r>
              <a:rPr lang="zh-TW" altLang="en-US" sz="1800"/>
              <a:t>）</a:t>
            </a:r>
            <a:endParaRPr lang="zh-TW" altLang="en-US" sz="1800">
              <a:ea typeface="MS PMincho" panose="02020600040205080304" pitchFamily="18" charset="-128"/>
            </a:endParaRPr>
          </a:p>
        </p:txBody>
      </p:sp>
      <p:sp>
        <p:nvSpPr>
          <p:cNvPr id="55336" name="Text Box 40">
            <a:extLst>
              <a:ext uri="{FF2B5EF4-FFF2-40B4-BE49-F238E27FC236}">
                <a16:creationId xmlns:a16="http://schemas.microsoft.com/office/drawing/2014/main" id="{10DBB768-1AAB-B7DE-E953-1227A37D2C6F}"/>
              </a:ext>
            </a:extLst>
          </p:cNvPr>
          <p:cNvSpPr txBox="1">
            <a:spLocks noChangeArrowheads="1"/>
          </p:cNvSpPr>
          <p:nvPr/>
        </p:nvSpPr>
        <p:spPr bwMode="auto">
          <a:xfrm>
            <a:off x="2332038" y="4721225"/>
            <a:ext cx="935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a:t>（</a:t>
            </a:r>
            <a:r>
              <a:rPr lang="en-US" altLang="zh-TW" sz="1800"/>
              <a:t>3</a:t>
            </a:r>
            <a:r>
              <a:rPr lang="zh-TW" altLang="en-US" sz="1800"/>
              <a:t>）</a:t>
            </a:r>
            <a:endParaRPr lang="zh-TW" altLang="en-US" sz="1800">
              <a:ea typeface="MS PMincho" panose="02020600040205080304" pitchFamily="18" charset="-128"/>
            </a:endParaRPr>
          </a:p>
        </p:txBody>
      </p:sp>
      <p:sp>
        <p:nvSpPr>
          <p:cNvPr id="55337" name="Text Box 41">
            <a:extLst>
              <a:ext uri="{FF2B5EF4-FFF2-40B4-BE49-F238E27FC236}">
                <a16:creationId xmlns:a16="http://schemas.microsoft.com/office/drawing/2014/main" id="{9D0A407B-4524-D79F-CDC0-F767857AE853}"/>
              </a:ext>
            </a:extLst>
          </p:cNvPr>
          <p:cNvSpPr txBox="1">
            <a:spLocks noChangeArrowheads="1"/>
          </p:cNvSpPr>
          <p:nvPr/>
        </p:nvSpPr>
        <p:spPr bwMode="auto">
          <a:xfrm>
            <a:off x="4648200" y="91757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a:t>（</a:t>
            </a:r>
            <a:r>
              <a:rPr lang="en-US" altLang="zh-TW" sz="1800"/>
              <a:t>4</a:t>
            </a:r>
            <a:r>
              <a:rPr lang="zh-TW" altLang="en-US" sz="1800"/>
              <a:t>）</a:t>
            </a:r>
            <a:endParaRPr lang="zh-TW" altLang="en-US" sz="1800">
              <a:ea typeface="MS PMincho" panose="02020600040205080304" pitchFamily="18" charset="-128"/>
            </a:endParaRPr>
          </a:p>
        </p:txBody>
      </p:sp>
      <p:sp>
        <p:nvSpPr>
          <p:cNvPr id="55338" name="Text Box 42">
            <a:extLst>
              <a:ext uri="{FF2B5EF4-FFF2-40B4-BE49-F238E27FC236}">
                <a16:creationId xmlns:a16="http://schemas.microsoft.com/office/drawing/2014/main" id="{BAC90E5C-C0BD-66DC-D195-685D2F7D18D0}"/>
              </a:ext>
            </a:extLst>
          </p:cNvPr>
          <p:cNvSpPr txBox="1">
            <a:spLocks noChangeArrowheads="1"/>
          </p:cNvSpPr>
          <p:nvPr/>
        </p:nvSpPr>
        <p:spPr bwMode="auto">
          <a:xfrm>
            <a:off x="5364163" y="2997200"/>
            <a:ext cx="935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a:t>（</a:t>
            </a:r>
            <a:r>
              <a:rPr lang="en-US" altLang="zh-TW" sz="1800"/>
              <a:t>5</a:t>
            </a:r>
            <a:r>
              <a:rPr lang="zh-TW" altLang="en-US" sz="1800"/>
              <a:t>）</a:t>
            </a:r>
            <a:endParaRPr lang="zh-TW" altLang="en-US" sz="1800">
              <a:ea typeface="MS PMincho" panose="02020600040205080304" pitchFamily="18" charset="-128"/>
            </a:endParaRPr>
          </a:p>
        </p:txBody>
      </p:sp>
      <p:sp>
        <p:nvSpPr>
          <p:cNvPr id="12297" name="Text Box 48">
            <a:extLst>
              <a:ext uri="{FF2B5EF4-FFF2-40B4-BE49-F238E27FC236}">
                <a16:creationId xmlns:a16="http://schemas.microsoft.com/office/drawing/2014/main" id="{B7B725F0-751D-AE66-D437-D4F93F4B137B}"/>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pic>
        <p:nvPicPr>
          <p:cNvPr id="12298" name="Picture 50">
            <a:extLst>
              <a:ext uri="{FF2B5EF4-FFF2-40B4-BE49-F238E27FC236}">
                <a16:creationId xmlns:a16="http://schemas.microsoft.com/office/drawing/2014/main" id="{DC4BEFAD-2561-FA6A-B5B8-3DB68D781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852738"/>
            <a:ext cx="1846262"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51">
            <a:extLst>
              <a:ext uri="{FF2B5EF4-FFF2-40B4-BE49-F238E27FC236}">
                <a16:creationId xmlns:a16="http://schemas.microsoft.com/office/drawing/2014/main" id="{36D736D5-9DE1-712B-F447-B17E47219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314575"/>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52">
            <a:extLst>
              <a:ext uri="{FF2B5EF4-FFF2-40B4-BE49-F238E27FC236}">
                <a16:creationId xmlns:a16="http://schemas.microsoft.com/office/drawing/2014/main" id="{9F60E58D-F42C-1302-4F14-8A9800E5F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800600"/>
            <a:ext cx="2808287"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53">
            <a:extLst>
              <a:ext uri="{FF2B5EF4-FFF2-40B4-BE49-F238E27FC236}">
                <a16:creationId xmlns:a16="http://schemas.microsoft.com/office/drawing/2014/main" id="{EAF5DD50-3F43-6475-7093-1614A8CC9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175" y="979488"/>
            <a:ext cx="270827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54">
            <a:extLst>
              <a:ext uri="{FF2B5EF4-FFF2-40B4-BE49-F238E27FC236}">
                <a16:creationId xmlns:a16="http://schemas.microsoft.com/office/drawing/2014/main" id="{87E3A67C-C0B5-2B2D-0FC5-DF38A399A2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150" y="3068638"/>
            <a:ext cx="28829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5">
            <a:extLst>
              <a:ext uri="{FF2B5EF4-FFF2-40B4-BE49-F238E27FC236}">
                <a16:creationId xmlns:a16="http://schemas.microsoft.com/office/drawing/2014/main" id="{3CD83708-E9A9-6D9E-B987-80B580049048}"/>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第一課</a:t>
            </a:r>
            <a:endParaRPr lang="zh-TW" altLang="en-US" sz="28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34"/>
                                        </p:tgtEl>
                                        <p:attrNameLst>
                                          <p:attrName>style.visibility</p:attrName>
                                        </p:attrNameLst>
                                      </p:cBhvr>
                                      <p:to>
                                        <p:strVal val="visible"/>
                                      </p:to>
                                    </p:set>
                                    <p:animEffect transition="in" filter="dissolve">
                                      <p:cBhvr>
                                        <p:cTn id="7" dur="500"/>
                                        <p:tgtEl>
                                          <p:spTgt spid="55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35"/>
                                        </p:tgtEl>
                                        <p:attrNameLst>
                                          <p:attrName>style.visibility</p:attrName>
                                        </p:attrNameLst>
                                      </p:cBhvr>
                                      <p:to>
                                        <p:strVal val="visible"/>
                                      </p:to>
                                    </p:set>
                                    <p:animEffect transition="in" filter="dissolve">
                                      <p:cBhvr>
                                        <p:cTn id="12" dur="500"/>
                                        <p:tgtEl>
                                          <p:spTgt spid="55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336"/>
                                        </p:tgtEl>
                                        <p:attrNameLst>
                                          <p:attrName>style.visibility</p:attrName>
                                        </p:attrNameLst>
                                      </p:cBhvr>
                                      <p:to>
                                        <p:strVal val="visible"/>
                                      </p:to>
                                    </p:set>
                                    <p:animEffect transition="in" filter="dissolve">
                                      <p:cBhvr>
                                        <p:cTn id="17" dur="500"/>
                                        <p:tgtEl>
                                          <p:spTgt spid="553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337"/>
                                        </p:tgtEl>
                                        <p:attrNameLst>
                                          <p:attrName>style.visibility</p:attrName>
                                        </p:attrNameLst>
                                      </p:cBhvr>
                                      <p:to>
                                        <p:strVal val="visible"/>
                                      </p:to>
                                    </p:set>
                                    <p:animEffect transition="in" filter="dissolve">
                                      <p:cBhvr>
                                        <p:cTn id="22" dur="500"/>
                                        <p:tgtEl>
                                          <p:spTgt spid="55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338"/>
                                        </p:tgtEl>
                                        <p:attrNameLst>
                                          <p:attrName>style.visibility</p:attrName>
                                        </p:attrNameLst>
                                      </p:cBhvr>
                                      <p:to>
                                        <p:strVal val="visible"/>
                                      </p:to>
                                    </p:set>
                                    <p:animEffect transition="in" filter="dissolve">
                                      <p:cBhvr>
                                        <p:cTn id="27" dur="500"/>
                                        <p:tgtEl>
                                          <p:spTgt spid="55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4" grpId="0"/>
      <p:bldP spid="55335" grpId="0"/>
      <p:bldP spid="55336" grpId="0"/>
      <p:bldP spid="55337" grpId="0"/>
      <p:bldP spid="55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5">
            <a:extLst>
              <a:ext uri="{FF2B5EF4-FFF2-40B4-BE49-F238E27FC236}">
                <a16:creationId xmlns:a16="http://schemas.microsoft.com/office/drawing/2014/main" id="{608C7DC0-7665-A3D8-3DAD-FC4CCA988AEE}"/>
              </a:ext>
            </a:extLst>
          </p:cNvPr>
          <p:cNvSpPr>
            <a:spLocks noChangeArrowheads="1"/>
          </p:cNvSpPr>
          <p:nvPr/>
        </p:nvSpPr>
        <p:spPr bwMode="auto">
          <a:xfrm>
            <a:off x="755650" y="2565400"/>
            <a:ext cx="74898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200">
                <a:ea typeface="標楷體" pitchFamily="65" charset="-128"/>
              </a:rPr>
              <a:t>　　描寫景物時，需把自己的感情融於景物之中，即選取</a:t>
            </a:r>
            <a:br>
              <a:rPr lang="zh-TW" altLang="en-US" sz="2200">
                <a:ea typeface="標楷體" pitchFamily="65" charset="-128"/>
              </a:rPr>
            </a:br>
            <a:r>
              <a:rPr lang="zh-TW" altLang="en-US" sz="2200">
                <a:solidFill>
                  <a:srgbClr val="FF6600"/>
                </a:solidFill>
                <a:ea typeface="標楷體" pitchFamily="65" charset="-128"/>
              </a:rPr>
              <a:t>最能體現自己感情的景物的特徵</a:t>
            </a:r>
            <a:r>
              <a:rPr lang="zh-TW" altLang="en-US" sz="2200">
                <a:ea typeface="標楷體" pitchFamily="65" charset="-128"/>
              </a:rPr>
              <a:t>來描寫，從而使景與情相</a:t>
            </a:r>
            <a:br>
              <a:rPr lang="zh-TW" altLang="en-US" sz="2200">
                <a:ea typeface="標楷體" pitchFamily="65" charset="-128"/>
              </a:rPr>
            </a:br>
            <a:r>
              <a:rPr lang="zh-TW" altLang="en-US" sz="2200">
                <a:ea typeface="標楷體" pitchFamily="65" charset="-128"/>
              </a:rPr>
              <a:t>融。</a:t>
            </a:r>
          </a:p>
        </p:txBody>
      </p:sp>
      <p:sp>
        <p:nvSpPr>
          <p:cNvPr id="13315" name="Rectangle 2">
            <a:extLst>
              <a:ext uri="{FF2B5EF4-FFF2-40B4-BE49-F238E27FC236}">
                <a16:creationId xmlns:a16="http://schemas.microsoft.com/office/drawing/2014/main" id="{AAE3676C-5AEF-8B4D-9633-AD50821E3C01}"/>
              </a:ext>
            </a:extLst>
          </p:cNvPr>
          <p:cNvSpPr>
            <a:spLocks noChangeArrowheads="1"/>
          </p:cNvSpPr>
          <p:nvPr/>
        </p:nvSpPr>
        <p:spPr bwMode="auto">
          <a:xfrm>
            <a:off x="228600" y="10668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觸景生情</a:t>
            </a:r>
            <a:endParaRPr lang="zh-TW" altLang="en-US" b="0">
              <a:ea typeface="標楷體" pitchFamily="65" charset="-128"/>
            </a:endParaRPr>
          </a:p>
        </p:txBody>
      </p:sp>
      <p:sp>
        <p:nvSpPr>
          <p:cNvPr id="13316" name="Text Box 3">
            <a:extLst>
              <a:ext uri="{FF2B5EF4-FFF2-40B4-BE49-F238E27FC236}">
                <a16:creationId xmlns:a16="http://schemas.microsoft.com/office/drawing/2014/main" id="{0FF77621-B639-18EF-1472-13B77EAC9F56}"/>
              </a:ext>
            </a:extLst>
          </p:cNvPr>
          <p:cNvSpPr txBox="1">
            <a:spLocks noChangeArrowheads="1"/>
          </p:cNvSpPr>
          <p:nvPr/>
        </p:nvSpPr>
        <p:spPr bwMode="auto">
          <a:xfrm>
            <a:off x="296863" y="1773238"/>
            <a:ext cx="4995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2800">
                <a:latin typeface="Times New Roman" panose="02020603050405020304" pitchFamily="18" charset="0"/>
              </a:rPr>
              <a:t>2. </a:t>
            </a:r>
            <a:r>
              <a:rPr lang="zh-TW" altLang="en-US" sz="2800">
                <a:latin typeface="Times New Roman" panose="02020603050405020304" pitchFamily="18" charset="0"/>
              </a:rPr>
              <a:t>「景」與「情」相融</a:t>
            </a:r>
            <a:endParaRPr lang="zh-TW" altLang="en-US" sz="2400">
              <a:latin typeface="Times New Roman" panose="02020603050405020304" pitchFamily="18" charset="0"/>
            </a:endParaRPr>
          </a:p>
        </p:txBody>
      </p:sp>
      <p:sp>
        <p:nvSpPr>
          <p:cNvPr id="13317" name="Text Box 4">
            <a:extLst>
              <a:ext uri="{FF2B5EF4-FFF2-40B4-BE49-F238E27FC236}">
                <a16:creationId xmlns:a16="http://schemas.microsoft.com/office/drawing/2014/main" id="{B640CD30-E1D6-DDC1-C50C-DC981DF63873}"/>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13318" name="Text Box 5">
            <a:extLst>
              <a:ext uri="{FF2B5EF4-FFF2-40B4-BE49-F238E27FC236}">
                <a16:creationId xmlns:a16="http://schemas.microsoft.com/office/drawing/2014/main" id="{262A7D33-CCE4-F3FF-88D8-ECFD7BE781C5}"/>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第一課</a:t>
            </a:r>
            <a:endParaRPr lang="zh-TW" altLang="en-US" sz="2800">
              <a:latin typeface="Tahoma" panose="020B0604030504040204" pitchFamily="34" charset="0"/>
            </a:endParaRPr>
          </a:p>
        </p:txBody>
      </p:sp>
      <p:sp>
        <p:nvSpPr>
          <p:cNvPr id="13319" name="Text Box 16">
            <a:extLst>
              <a:ext uri="{FF2B5EF4-FFF2-40B4-BE49-F238E27FC236}">
                <a16:creationId xmlns:a16="http://schemas.microsoft.com/office/drawing/2014/main" id="{27E5AA65-961C-F3D0-3999-8AE0E28484C1}"/>
              </a:ext>
            </a:extLst>
          </p:cNvPr>
          <p:cNvSpPr txBox="1">
            <a:spLocks noChangeArrowheads="1"/>
          </p:cNvSpPr>
          <p:nvPr/>
        </p:nvSpPr>
        <p:spPr bwMode="auto">
          <a:xfrm>
            <a:off x="900113" y="2492375"/>
            <a:ext cx="5256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endParaRPr lang="zh-CN" altLang="zh-CN" sz="1800">
              <a:ea typeface="MS PMincho" panose="02020600040205080304" pitchFamily="18" charset="-128"/>
            </a:endParaRPr>
          </a:p>
        </p:txBody>
      </p:sp>
      <p:sp>
        <p:nvSpPr>
          <p:cNvPr id="56349" name="Rectangle 29">
            <a:extLst>
              <a:ext uri="{FF2B5EF4-FFF2-40B4-BE49-F238E27FC236}">
                <a16:creationId xmlns:a16="http://schemas.microsoft.com/office/drawing/2014/main" id="{2921990D-D91F-4FD1-7750-00E6CC4DA291}"/>
              </a:ext>
            </a:extLst>
          </p:cNvPr>
          <p:cNvSpPr>
            <a:spLocks noChangeArrowheads="1"/>
          </p:cNvSpPr>
          <p:nvPr/>
        </p:nvSpPr>
        <p:spPr bwMode="auto">
          <a:xfrm>
            <a:off x="827088" y="2911475"/>
            <a:ext cx="3959225" cy="360363"/>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6350" name="Line 30">
            <a:extLst>
              <a:ext uri="{FF2B5EF4-FFF2-40B4-BE49-F238E27FC236}">
                <a16:creationId xmlns:a16="http://schemas.microsoft.com/office/drawing/2014/main" id="{5B324DC5-9BC8-3E38-6A4A-A6D06CD6473C}"/>
              </a:ext>
            </a:extLst>
          </p:cNvPr>
          <p:cNvSpPr>
            <a:spLocks noChangeShapeType="1"/>
          </p:cNvSpPr>
          <p:nvPr/>
        </p:nvSpPr>
        <p:spPr bwMode="auto">
          <a:xfrm flipH="1">
            <a:off x="2339975" y="3330575"/>
            <a:ext cx="1588" cy="288925"/>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2" name="Text Box 31">
            <a:extLst>
              <a:ext uri="{FF2B5EF4-FFF2-40B4-BE49-F238E27FC236}">
                <a16:creationId xmlns:a16="http://schemas.microsoft.com/office/drawing/2014/main" id="{88EDFDDD-085B-36F4-69EE-4F981E626ED2}"/>
              </a:ext>
            </a:extLst>
          </p:cNvPr>
          <p:cNvSpPr txBox="1">
            <a:spLocks noChangeArrowheads="1"/>
          </p:cNvSpPr>
          <p:nvPr/>
        </p:nvSpPr>
        <p:spPr bwMode="auto">
          <a:xfrm>
            <a:off x="5148263" y="371633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endParaRPr lang="zh-CN" altLang="zh-CN" sz="1800">
              <a:ea typeface="MS PMincho" panose="02020600040205080304" pitchFamily="18" charset="-128"/>
            </a:endParaRPr>
          </a:p>
        </p:txBody>
      </p:sp>
      <p:sp>
        <p:nvSpPr>
          <p:cNvPr id="56352" name="Text Box 32">
            <a:extLst>
              <a:ext uri="{FF2B5EF4-FFF2-40B4-BE49-F238E27FC236}">
                <a16:creationId xmlns:a16="http://schemas.microsoft.com/office/drawing/2014/main" id="{9FAD6D2F-8D60-FE56-3AD7-C1FF629BD9BD}"/>
              </a:ext>
            </a:extLst>
          </p:cNvPr>
          <p:cNvSpPr txBox="1">
            <a:spLocks noChangeArrowheads="1"/>
          </p:cNvSpPr>
          <p:nvPr/>
        </p:nvSpPr>
        <p:spPr bwMode="auto">
          <a:xfrm>
            <a:off x="971550" y="3573463"/>
            <a:ext cx="46085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a:solidFill>
                  <a:srgbClr val="FF0000"/>
                </a:solidFill>
                <a:ea typeface="標楷體" pitchFamily="65" charset="-128"/>
              </a:rPr>
              <a:t>描寫景物時，不必面面俱到。選取一至兩個讓人印象最深或是感觸最深的部分進行詳細描述即可達到效果。</a:t>
            </a:r>
          </a:p>
        </p:txBody>
      </p:sp>
      <p:sp>
        <p:nvSpPr>
          <p:cNvPr id="56353" name="Text Box 33">
            <a:extLst>
              <a:ext uri="{FF2B5EF4-FFF2-40B4-BE49-F238E27FC236}">
                <a16:creationId xmlns:a16="http://schemas.microsoft.com/office/drawing/2014/main" id="{CD6914E0-1792-FDE6-2020-E2F6AA06F45A}"/>
              </a:ext>
            </a:extLst>
          </p:cNvPr>
          <p:cNvSpPr txBox="1">
            <a:spLocks noChangeArrowheads="1"/>
          </p:cNvSpPr>
          <p:nvPr/>
        </p:nvSpPr>
        <p:spPr bwMode="auto">
          <a:xfrm>
            <a:off x="684213" y="4797425"/>
            <a:ext cx="65516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200"/>
              <a:t>要想做到情景交融，一般可以有以下三種方法：</a:t>
            </a:r>
          </a:p>
        </p:txBody>
      </p:sp>
      <p:sp>
        <p:nvSpPr>
          <p:cNvPr id="13325" name="AutoShape 37">
            <a:hlinkClick r:id="rId3" action="ppaction://hlinksldjump"/>
            <a:extLst>
              <a:ext uri="{FF2B5EF4-FFF2-40B4-BE49-F238E27FC236}">
                <a16:creationId xmlns:a16="http://schemas.microsoft.com/office/drawing/2014/main" id="{D557EADF-E427-6CA4-FC87-85D21C06E4CE}"/>
              </a:ext>
            </a:extLst>
          </p:cNvPr>
          <p:cNvSpPr>
            <a:spLocks noChangeArrowheads="1"/>
          </p:cNvSpPr>
          <p:nvPr/>
        </p:nvSpPr>
        <p:spPr bwMode="auto">
          <a:xfrm>
            <a:off x="250825" y="6308725"/>
            <a:ext cx="663575" cy="388938"/>
          </a:xfrm>
          <a:prstGeom prst="flowChartAlternateProcess">
            <a:avLst/>
          </a:prstGeom>
          <a:gradFill rotWithShape="1">
            <a:gsLst>
              <a:gs pos="0">
                <a:srgbClr val="00CCFF"/>
              </a:gs>
              <a:gs pos="50000">
                <a:srgbClr val="FFFFFF"/>
              </a:gs>
              <a:gs pos="100000">
                <a:srgbClr val="00CCFF"/>
              </a:gs>
            </a:gsLst>
            <a:lin ang="5400000" scaled="1"/>
          </a:gradFill>
          <a:ln>
            <a:noFill/>
          </a:ln>
          <a:effectLst>
            <a:prstShdw prst="shdw17" dist="17961" dir="2700000">
              <a:srgbClr val="007A99"/>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1800"/>
              <a:t>返回</a:t>
            </a:r>
            <a:endParaRPr lang="zh-TW" altLang="en-US" sz="1800">
              <a:ea typeface="MS PMincho" panose="02020600040205080304"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6349"/>
                                        </p:tgtEl>
                                        <p:attrNameLst>
                                          <p:attrName>style.visibility</p:attrName>
                                        </p:attrNameLst>
                                      </p:cBhvr>
                                      <p:to>
                                        <p:strVal val="visible"/>
                                      </p:to>
                                    </p:set>
                                    <p:animEffect transition="in" filter="wedge">
                                      <p:cBhvr>
                                        <p:cTn id="7" dur="1000"/>
                                        <p:tgtEl>
                                          <p:spTgt spid="56349"/>
                                        </p:tgtEl>
                                      </p:cBhvr>
                                    </p:animEffect>
                                  </p:childTnLst>
                                </p:cTn>
                              </p:par>
                              <p:par>
                                <p:cTn id="8" presetID="5" presetClass="entr" presetSubtype="10" fill="hold" nodeType="withEffect">
                                  <p:stCondLst>
                                    <p:cond delay="0"/>
                                  </p:stCondLst>
                                  <p:childTnLst>
                                    <p:set>
                                      <p:cBhvr>
                                        <p:cTn id="9" dur="1" fill="hold">
                                          <p:stCondLst>
                                            <p:cond delay="0"/>
                                          </p:stCondLst>
                                        </p:cTn>
                                        <p:tgtEl>
                                          <p:spTgt spid="56350"/>
                                        </p:tgtEl>
                                        <p:attrNameLst>
                                          <p:attrName>style.visibility</p:attrName>
                                        </p:attrNameLst>
                                      </p:cBhvr>
                                      <p:to>
                                        <p:strVal val="visible"/>
                                      </p:to>
                                    </p:set>
                                    <p:animEffect transition="in" filter="checkerboard(across)">
                                      <p:cBhvr>
                                        <p:cTn id="10" dur="500"/>
                                        <p:tgtEl>
                                          <p:spTgt spid="563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6352"/>
                                        </p:tgtEl>
                                        <p:attrNameLst>
                                          <p:attrName>style.visibility</p:attrName>
                                        </p:attrNameLst>
                                      </p:cBhvr>
                                      <p:to>
                                        <p:strVal val="visible"/>
                                      </p:to>
                                    </p:set>
                                    <p:animEffect transition="in" filter="checkerboard(across)">
                                      <p:cBhvr>
                                        <p:cTn id="15" dur="500"/>
                                        <p:tgtEl>
                                          <p:spTgt spid="563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6353"/>
                                        </p:tgtEl>
                                        <p:attrNameLst>
                                          <p:attrName>style.visibility</p:attrName>
                                        </p:attrNameLst>
                                      </p:cBhvr>
                                      <p:to>
                                        <p:strVal val="visible"/>
                                      </p:to>
                                    </p:set>
                                    <p:animEffect transition="in" filter="dissolve">
                                      <p:cBhvr>
                                        <p:cTn id="20" dur="500"/>
                                        <p:tgtEl>
                                          <p:spTgt spid="56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2" grpId="0"/>
      <p:bldP spid="563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Text Box 9">
            <a:extLst>
              <a:ext uri="{FF2B5EF4-FFF2-40B4-BE49-F238E27FC236}">
                <a16:creationId xmlns:a16="http://schemas.microsoft.com/office/drawing/2014/main" id="{BAEF3B82-1480-489B-9096-11322E53DE28}"/>
              </a:ext>
            </a:extLst>
          </p:cNvPr>
          <p:cNvSpPr txBox="1">
            <a:spLocks noChangeArrowheads="1"/>
          </p:cNvSpPr>
          <p:nvPr/>
        </p:nvSpPr>
        <p:spPr bwMode="auto">
          <a:xfrm>
            <a:off x="3876675" y="1169988"/>
            <a:ext cx="41767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kumimoji="0" lang="zh-TW" altLang="en-US" sz="2000" b="0">
                <a:solidFill>
                  <a:srgbClr val="FF0000"/>
                </a:solidFill>
                <a:ea typeface="標楷體" pitchFamily="65" charset="-128"/>
              </a:rPr>
              <a:t>景物描寫是為感情抒發作舖墊，所以抒</a:t>
            </a:r>
            <a:r>
              <a:rPr lang="zh-TW" altLang="en-US" sz="2000" b="0">
                <a:solidFill>
                  <a:srgbClr val="FF0000"/>
                </a:solidFill>
                <a:ea typeface="標楷體" pitchFamily="65" charset="-128"/>
              </a:rPr>
              <a:t>情的部分應該佔更多的篇幅。</a:t>
            </a:r>
          </a:p>
        </p:txBody>
      </p:sp>
      <p:sp>
        <p:nvSpPr>
          <p:cNvPr id="58386" name="Text Box 18">
            <a:extLst>
              <a:ext uri="{FF2B5EF4-FFF2-40B4-BE49-F238E27FC236}">
                <a16:creationId xmlns:a16="http://schemas.microsoft.com/office/drawing/2014/main" id="{E6AB8E5B-F222-8401-FE2E-C73AA28E1D8C}"/>
              </a:ext>
            </a:extLst>
          </p:cNvPr>
          <p:cNvSpPr txBox="1">
            <a:spLocks noChangeArrowheads="1"/>
          </p:cNvSpPr>
          <p:nvPr/>
        </p:nvSpPr>
        <p:spPr bwMode="auto">
          <a:xfrm>
            <a:off x="3889375" y="3513138"/>
            <a:ext cx="4751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b="0">
                <a:solidFill>
                  <a:srgbClr val="FF0000"/>
                </a:solidFill>
                <a:ea typeface="標楷體" pitchFamily="65" charset="-128"/>
              </a:rPr>
              <a:t>先交代作者的總體感受，然後再對景物進行詳細的描寫，這樣可以加深讀者的印象，同時可以逐步獲得讀者認同。</a:t>
            </a:r>
          </a:p>
        </p:txBody>
      </p:sp>
      <p:sp>
        <p:nvSpPr>
          <p:cNvPr id="58400" name="Rectangle 32">
            <a:extLst>
              <a:ext uri="{FF2B5EF4-FFF2-40B4-BE49-F238E27FC236}">
                <a16:creationId xmlns:a16="http://schemas.microsoft.com/office/drawing/2014/main" id="{BE54DF83-C713-82E8-E4EF-30BC2475EA9F}"/>
              </a:ext>
            </a:extLst>
          </p:cNvPr>
          <p:cNvSpPr>
            <a:spLocks noChangeArrowheads="1"/>
          </p:cNvSpPr>
          <p:nvPr/>
        </p:nvSpPr>
        <p:spPr bwMode="auto">
          <a:xfrm>
            <a:off x="6227763" y="4868863"/>
            <a:ext cx="2376487" cy="360362"/>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8401" name="Line 33">
            <a:extLst>
              <a:ext uri="{FF2B5EF4-FFF2-40B4-BE49-F238E27FC236}">
                <a16:creationId xmlns:a16="http://schemas.microsoft.com/office/drawing/2014/main" id="{DD6CF011-49D6-28F9-1751-6E66F0D016EE}"/>
              </a:ext>
            </a:extLst>
          </p:cNvPr>
          <p:cNvSpPr>
            <a:spLocks noChangeShapeType="1"/>
          </p:cNvSpPr>
          <p:nvPr/>
        </p:nvSpPr>
        <p:spPr bwMode="auto">
          <a:xfrm flipV="1">
            <a:off x="6227763" y="5300663"/>
            <a:ext cx="576262" cy="6477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402" name="Text Box 34">
            <a:extLst>
              <a:ext uri="{FF2B5EF4-FFF2-40B4-BE49-F238E27FC236}">
                <a16:creationId xmlns:a16="http://schemas.microsoft.com/office/drawing/2014/main" id="{DED09626-E821-5B7E-471A-A0131EEBEC1A}"/>
              </a:ext>
            </a:extLst>
          </p:cNvPr>
          <p:cNvSpPr txBox="1">
            <a:spLocks noChangeArrowheads="1"/>
          </p:cNvSpPr>
          <p:nvPr/>
        </p:nvSpPr>
        <p:spPr bwMode="auto">
          <a:xfrm>
            <a:off x="1139825" y="5478463"/>
            <a:ext cx="5011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b="0">
                <a:solidFill>
                  <a:srgbClr val="FF0000"/>
                </a:solidFill>
                <a:ea typeface="標楷體" pitchFamily="65" charset="-128"/>
              </a:rPr>
              <a:t>抒情文講求全文感情基調統一，切忌「一步一情」。如果文章前後情感發生細微變化，則要先作舖墊，使情感轉折得合理自然。</a:t>
            </a:r>
          </a:p>
        </p:txBody>
      </p:sp>
      <p:sp>
        <p:nvSpPr>
          <p:cNvPr id="15367" name="Text Box 39">
            <a:extLst>
              <a:ext uri="{FF2B5EF4-FFF2-40B4-BE49-F238E27FC236}">
                <a16:creationId xmlns:a16="http://schemas.microsoft.com/office/drawing/2014/main" id="{5F73760E-A177-8F71-0AB1-57D47B8591E6}"/>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15368" name="Text Box 44">
            <a:extLst>
              <a:ext uri="{FF2B5EF4-FFF2-40B4-BE49-F238E27FC236}">
                <a16:creationId xmlns:a16="http://schemas.microsoft.com/office/drawing/2014/main" id="{6A5FD2A2-19B5-10FD-40CF-243B91E0E8AB}"/>
              </a:ext>
            </a:extLst>
          </p:cNvPr>
          <p:cNvSpPr txBox="1">
            <a:spLocks noChangeArrowheads="1"/>
          </p:cNvSpPr>
          <p:nvPr/>
        </p:nvSpPr>
        <p:spPr bwMode="auto">
          <a:xfrm>
            <a:off x="180975" y="4051300"/>
            <a:ext cx="3382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400">
                <a:latin typeface="新細明體" panose="02020500000000000000" pitchFamily="18" charset="-120"/>
              </a:rPr>
              <a:t>（</a:t>
            </a:r>
            <a:r>
              <a:rPr lang="en-US" altLang="zh-TW" sz="2400">
                <a:latin typeface="新細明體" panose="02020500000000000000" pitchFamily="18" charset="-120"/>
              </a:rPr>
              <a:t>3</a:t>
            </a:r>
            <a:r>
              <a:rPr lang="zh-TW" altLang="en-US" sz="2400">
                <a:latin typeface="新細明體" panose="02020500000000000000" pitchFamily="18" charset="-120"/>
              </a:rPr>
              <a:t>）邊寫景，邊抒情</a:t>
            </a:r>
          </a:p>
        </p:txBody>
      </p:sp>
      <p:sp>
        <p:nvSpPr>
          <p:cNvPr id="15369" name="Text Box 46">
            <a:extLst>
              <a:ext uri="{FF2B5EF4-FFF2-40B4-BE49-F238E27FC236}">
                <a16:creationId xmlns:a16="http://schemas.microsoft.com/office/drawing/2014/main" id="{62BA0D33-0AFA-BAB6-B514-D2C08555B5A9}"/>
              </a:ext>
            </a:extLst>
          </p:cNvPr>
          <p:cNvSpPr txBox="1">
            <a:spLocks noChangeArrowheads="1"/>
          </p:cNvSpPr>
          <p:nvPr/>
        </p:nvSpPr>
        <p:spPr bwMode="auto">
          <a:xfrm>
            <a:off x="139700" y="2732088"/>
            <a:ext cx="3494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400">
                <a:latin typeface="新細明體" panose="02020500000000000000" pitchFamily="18" charset="-120"/>
              </a:rPr>
              <a:t>（</a:t>
            </a:r>
            <a:r>
              <a:rPr lang="en-US" altLang="zh-TW" sz="2400">
                <a:latin typeface="新細明體" panose="02020500000000000000" pitchFamily="18" charset="-120"/>
              </a:rPr>
              <a:t>2</a:t>
            </a:r>
            <a:r>
              <a:rPr lang="zh-TW" altLang="en-US" sz="2400">
                <a:latin typeface="新細明體" panose="02020500000000000000" pitchFamily="18" charset="-120"/>
              </a:rPr>
              <a:t>）先抒情，後寫景</a:t>
            </a:r>
          </a:p>
        </p:txBody>
      </p:sp>
      <p:sp>
        <p:nvSpPr>
          <p:cNvPr id="15370" name="Text Box 47">
            <a:extLst>
              <a:ext uri="{FF2B5EF4-FFF2-40B4-BE49-F238E27FC236}">
                <a16:creationId xmlns:a16="http://schemas.microsoft.com/office/drawing/2014/main" id="{149E9097-469E-437D-B5AA-B0CA82B7DA99}"/>
              </a:ext>
            </a:extLst>
          </p:cNvPr>
          <p:cNvSpPr txBox="1">
            <a:spLocks noChangeArrowheads="1"/>
          </p:cNvSpPr>
          <p:nvPr/>
        </p:nvSpPr>
        <p:spPr bwMode="auto">
          <a:xfrm>
            <a:off x="0" y="1341438"/>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400">
                <a:latin typeface="新細明體" panose="02020500000000000000" pitchFamily="18" charset="-120"/>
              </a:rPr>
              <a:t>（</a:t>
            </a:r>
            <a:r>
              <a:rPr lang="en-US" altLang="zh-TW" sz="2400">
                <a:latin typeface="新細明體" panose="02020500000000000000" pitchFamily="18" charset="-120"/>
              </a:rPr>
              <a:t>1</a:t>
            </a:r>
            <a:r>
              <a:rPr lang="zh-TW" altLang="en-US" sz="2400">
                <a:latin typeface="新細明體" panose="02020500000000000000" pitchFamily="18" charset="-120"/>
              </a:rPr>
              <a:t>） 先寫景，後抒情</a:t>
            </a:r>
          </a:p>
        </p:txBody>
      </p:sp>
      <p:grpSp>
        <p:nvGrpSpPr>
          <p:cNvPr id="58421" name="Group 53">
            <a:extLst>
              <a:ext uri="{FF2B5EF4-FFF2-40B4-BE49-F238E27FC236}">
                <a16:creationId xmlns:a16="http://schemas.microsoft.com/office/drawing/2014/main" id="{423F2B11-2A8E-688D-1C52-DF856A6EE2C0}"/>
              </a:ext>
            </a:extLst>
          </p:cNvPr>
          <p:cNvGrpSpPr>
            <a:grpSpLocks/>
          </p:cNvGrpSpPr>
          <p:nvPr/>
        </p:nvGrpSpPr>
        <p:grpSpPr bwMode="auto">
          <a:xfrm>
            <a:off x="1182688" y="2730500"/>
            <a:ext cx="2740025" cy="1230313"/>
            <a:chOff x="703" y="1842"/>
            <a:chExt cx="1726" cy="775"/>
          </a:xfrm>
        </p:grpSpPr>
        <p:sp>
          <p:nvSpPr>
            <p:cNvPr id="15379" name="Rectangle 49">
              <a:extLst>
                <a:ext uri="{FF2B5EF4-FFF2-40B4-BE49-F238E27FC236}">
                  <a16:creationId xmlns:a16="http://schemas.microsoft.com/office/drawing/2014/main" id="{552D9172-4C41-564E-BFAC-7FFD0970F0CB}"/>
                </a:ext>
              </a:extLst>
            </p:cNvPr>
            <p:cNvSpPr>
              <a:spLocks noChangeArrowheads="1"/>
            </p:cNvSpPr>
            <p:nvPr/>
          </p:nvSpPr>
          <p:spPr bwMode="auto">
            <a:xfrm>
              <a:off x="703" y="1842"/>
              <a:ext cx="1451" cy="273"/>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15380" name="Line 51">
              <a:extLst>
                <a:ext uri="{FF2B5EF4-FFF2-40B4-BE49-F238E27FC236}">
                  <a16:creationId xmlns:a16="http://schemas.microsoft.com/office/drawing/2014/main" id="{63B778AB-4AAE-C2F4-5820-BBF8C2BD57FE}"/>
                </a:ext>
              </a:extLst>
            </p:cNvPr>
            <p:cNvSpPr>
              <a:spLocks noChangeShapeType="1"/>
            </p:cNvSpPr>
            <p:nvPr/>
          </p:nvSpPr>
          <p:spPr bwMode="auto">
            <a:xfrm flipH="1" flipV="1">
              <a:off x="2200" y="1979"/>
              <a:ext cx="229" cy="63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8422" name="Group 54">
            <a:extLst>
              <a:ext uri="{FF2B5EF4-FFF2-40B4-BE49-F238E27FC236}">
                <a16:creationId xmlns:a16="http://schemas.microsoft.com/office/drawing/2014/main" id="{0DBB6F11-F6BD-85EB-F4C3-925E216A7A72}"/>
              </a:ext>
            </a:extLst>
          </p:cNvPr>
          <p:cNvGrpSpPr>
            <a:grpSpLocks/>
          </p:cNvGrpSpPr>
          <p:nvPr/>
        </p:nvGrpSpPr>
        <p:grpSpPr bwMode="auto">
          <a:xfrm>
            <a:off x="1116013" y="1341438"/>
            <a:ext cx="2879725" cy="433387"/>
            <a:chOff x="703" y="845"/>
            <a:chExt cx="1814" cy="273"/>
          </a:xfrm>
        </p:grpSpPr>
        <p:sp>
          <p:nvSpPr>
            <p:cNvPr id="15377" name="Rectangle 50">
              <a:extLst>
                <a:ext uri="{FF2B5EF4-FFF2-40B4-BE49-F238E27FC236}">
                  <a16:creationId xmlns:a16="http://schemas.microsoft.com/office/drawing/2014/main" id="{EA179DC4-361A-3C5C-F224-8FD6B54870CE}"/>
                </a:ext>
              </a:extLst>
            </p:cNvPr>
            <p:cNvSpPr>
              <a:spLocks noChangeArrowheads="1"/>
            </p:cNvSpPr>
            <p:nvPr/>
          </p:nvSpPr>
          <p:spPr bwMode="auto">
            <a:xfrm>
              <a:off x="703" y="845"/>
              <a:ext cx="1451" cy="273"/>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15378" name="Line 52">
              <a:extLst>
                <a:ext uri="{FF2B5EF4-FFF2-40B4-BE49-F238E27FC236}">
                  <a16:creationId xmlns:a16="http://schemas.microsoft.com/office/drawing/2014/main" id="{379664D8-D205-5F33-0C57-274BE4796ECC}"/>
                </a:ext>
              </a:extLst>
            </p:cNvPr>
            <p:cNvSpPr>
              <a:spLocks noChangeShapeType="1"/>
            </p:cNvSpPr>
            <p:nvPr/>
          </p:nvSpPr>
          <p:spPr bwMode="auto">
            <a:xfrm flipH="1">
              <a:off x="2154" y="845"/>
              <a:ext cx="363" cy="181"/>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373" name="Text Box 58">
            <a:extLst>
              <a:ext uri="{FF2B5EF4-FFF2-40B4-BE49-F238E27FC236}">
                <a16:creationId xmlns:a16="http://schemas.microsoft.com/office/drawing/2014/main" id="{268157D3-9EF6-3FEB-96E3-03AAADCADFF1}"/>
              </a:ext>
            </a:extLst>
          </p:cNvPr>
          <p:cNvSpPr txBox="1">
            <a:spLocks noChangeArrowheads="1"/>
          </p:cNvSpPr>
          <p:nvPr/>
        </p:nvSpPr>
        <p:spPr bwMode="auto">
          <a:xfrm>
            <a:off x="1057275" y="1900238"/>
            <a:ext cx="74168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200">
                <a:ea typeface="標楷體" pitchFamily="65" charset="-128"/>
              </a:rPr>
              <a:t>先在文章</a:t>
            </a:r>
            <a:r>
              <a:rPr lang="zh-CN" altLang="en-US" sz="2200">
                <a:ea typeface="標楷體" pitchFamily="65" charset="-128"/>
              </a:rPr>
              <a:t>的前半部分詳細描寫眼前景物，然後在文章的後半部分抒發感情。</a:t>
            </a:r>
            <a:endParaRPr lang="zh-TW" altLang="en-US" sz="2200">
              <a:ea typeface="標楷體" pitchFamily="65" charset="-128"/>
            </a:endParaRPr>
          </a:p>
        </p:txBody>
      </p:sp>
      <p:sp>
        <p:nvSpPr>
          <p:cNvPr id="15374" name="Text Box 59">
            <a:extLst>
              <a:ext uri="{FF2B5EF4-FFF2-40B4-BE49-F238E27FC236}">
                <a16:creationId xmlns:a16="http://schemas.microsoft.com/office/drawing/2014/main" id="{CA1B6256-4DD4-BC92-7F2F-3A27F7B5C682}"/>
              </a:ext>
            </a:extLst>
          </p:cNvPr>
          <p:cNvSpPr txBox="1">
            <a:spLocks noChangeArrowheads="1"/>
          </p:cNvSpPr>
          <p:nvPr/>
        </p:nvSpPr>
        <p:spPr bwMode="auto">
          <a:xfrm>
            <a:off x="1150938" y="3198813"/>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200">
                <a:ea typeface="標楷體" pitchFamily="65" charset="-128"/>
              </a:rPr>
              <a:t>先在文章開首簡單交代自己對所見景物的感受，然後逐一描寫眼前的景物。</a:t>
            </a:r>
          </a:p>
        </p:txBody>
      </p:sp>
      <p:sp>
        <p:nvSpPr>
          <p:cNvPr id="15375" name="Text Box 60">
            <a:extLst>
              <a:ext uri="{FF2B5EF4-FFF2-40B4-BE49-F238E27FC236}">
                <a16:creationId xmlns:a16="http://schemas.microsoft.com/office/drawing/2014/main" id="{D0B6CFA3-0AD7-838E-2B47-E2ECFF814F3E}"/>
              </a:ext>
            </a:extLst>
          </p:cNvPr>
          <p:cNvSpPr txBox="1">
            <a:spLocks noChangeArrowheads="1"/>
          </p:cNvSpPr>
          <p:nvPr/>
        </p:nvSpPr>
        <p:spPr bwMode="auto">
          <a:xfrm>
            <a:off x="1100138" y="4502150"/>
            <a:ext cx="74882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200">
                <a:ea typeface="標楷體" pitchFamily="65" charset="-128"/>
              </a:rPr>
              <a:t>由於所看到的景物會隨作者的腳步或視線的移動而變化，故可先描寫某處的景物並抒發感情，然後再</a:t>
            </a:r>
            <a:r>
              <a:rPr lang="zh-TW" altLang="en-US" sz="2200">
                <a:solidFill>
                  <a:srgbClr val="FF6600"/>
                </a:solidFill>
                <a:ea typeface="標楷體" pitchFamily="65" charset="-128"/>
              </a:rPr>
              <a:t>隨景物的變動而轉換情感</a:t>
            </a:r>
            <a:r>
              <a:rPr lang="zh-TW" altLang="en-US" sz="2200">
                <a:ea typeface="標楷體" pitchFamily="65" charset="-128"/>
              </a:rPr>
              <a:t>，以達到情隨景生，情景交融。</a:t>
            </a:r>
          </a:p>
        </p:txBody>
      </p:sp>
      <p:sp>
        <p:nvSpPr>
          <p:cNvPr id="15376" name="Text Box 5">
            <a:extLst>
              <a:ext uri="{FF2B5EF4-FFF2-40B4-BE49-F238E27FC236}">
                <a16:creationId xmlns:a16="http://schemas.microsoft.com/office/drawing/2014/main" id="{70DFCCEC-788A-EF44-EF3F-19C0148D47D4}"/>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第一課</a:t>
            </a:r>
            <a:endParaRPr lang="zh-TW" altLang="en-US" sz="28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8422"/>
                                        </p:tgtEl>
                                        <p:attrNameLst>
                                          <p:attrName>style.visibility</p:attrName>
                                        </p:attrNameLst>
                                      </p:cBhvr>
                                      <p:to>
                                        <p:strVal val="visible"/>
                                      </p:to>
                                    </p:set>
                                    <p:animEffect transition="in" filter="dissolve">
                                      <p:cBhvr>
                                        <p:cTn id="7" dur="500"/>
                                        <p:tgtEl>
                                          <p:spTgt spid="58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dissolve">
                                      <p:cBhvr>
                                        <p:cTn id="12" dur="500"/>
                                        <p:tgtEl>
                                          <p:spTgt spid="58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8421"/>
                                        </p:tgtEl>
                                        <p:attrNameLst>
                                          <p:attrName>style.visibility</p:attrName>
                                        </p:attrNameLst>
                                      </p:cBhvr>
                                      <p:to>
                                        <p:strVal val="visible"/>
                                      </p:to>
                                    </p:set>
                                    <p:animEffect transition="in" filter="dissolve">
                                      <p:cBhvr>
                                        <p:cTn id="17" dur="500"/>
                                        <p:tgtEl>
                                          <p:spTgt spid="584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86"/>
                                        </p:tgtEl>
                                        <p:attrNameLst>
                                          <p:attrName>style.visibility</p:attrName>
                                        </p:attrNameLst>
                                      </p:cBhvr>
                                      <p:to>
                                        <p:strVal val="visible"/>
                                      </p:to>
                                    </p:set>
                                    <p:animEffect transition="in" filter="dissolve">
                                      <p:cBhvr>
                                        <p:cTn id="22" dur="500"/>
                                        <p:tgtEl>
                                          <p:spTgt spid="583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8400"/>
                                        </p:tgtEl>
                                        <p:attrNameLst>
                                          <p:attrName>style.visibility</p:attrName>
                                        </p:attrNameLst>
                                      </p:cBhvr>
                                      <p:to>
                                        <p:strVal val="visible"/>
                                      </p:to>
                                    </p:set>
                                    <p:anim calcmode="lin" valueType="num">
                                      <p:cBhvr additive="base">
                                        <p:cTn id="27" dur="500" fill="hold"/>
                                        <p:tgtEl>
                                          <p:spTgt spid="58400"/>
                                        </p:tgtEl>
                                        <p:attrNameLst>
                                          <p:attrName>ppt_x</p:attrName>
                                        </p:attrNameLst>
                                      </p:cBhvr>
                                      <p:tavLst>
                                        <p:tav tm="0">
                                          <p:val>
                                            <p:strVal val="#ppt_x"/>
                                          </p:val>
                                        </p:tav>
                                        <p:tav tm="100000">
                                          <p:val>
                                            <p:strVal val="#ppt_x"/>
                                          </p:val>
                                        </p:tav>
                                      </p:tavLst>
                                    </p:anim>
                                    <p:anim calcmode="lin" valueType="num">
                                      <p:cBhvr additive="base">
                                        <p:cTn id="28" dur="500" fill="hold"/>
                                        <p:tgtEl>
                                          <p:spTgt spid="5840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58401"/>
                                        </p:tgtEl>
                                        <p:attrNameLst>
                                          <p:attrName>style.visibility</p:attrName>
                                        </p:attrNameLst>
                                      </p:cBhvr>
                                      <p:to>
                                        <p:strVal val="visible"/>
                                      </p:to>
                                    </p:set>
                                    <p:animEffect transition="in" filter="box(in)">
                                      <p:cBhvr>
                                        <p:cTn id="33" dur="500"/>
                                        <p:tgtEl>
                                          <p:spTgt spid="584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8402"/>
                                        </p:tgtEl>
                                        <p:attrNameLst>
                                          <p:attrName>style.visibility</p:attrName>
                                        </p:attrNameLst>
                                      </p:cBhvr>
                                      <p:to>
                                        <p:strVal val="visible"/>
                                      </p:to>
                                    </p:set>
                                    <p:animEffect transition="in" filter="dissolve">
                                      <p:cBhvr>
                                        <p:cTn id="38" dur="500"/>
                                        <p:tgtEl>
                                          <p:spTgt spid="5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86" grpId="0"/>
      <p:bldP spid="584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C31CEB1C-A840-8624-1DBC-66CAE619EB0E}"/>
              </a:ext>
            </a:extLst>
          </p:cNvPr>
          <p:cNvSpPr>
            <a:spLocks noChangeArrowheads="1"/>
          </p:cNvSpPr>
          <p:nvPr/>
        </p:nvSpPr>
        <p:spPr bwMode="auto">
          <a:xfrm>
            <a:off x="250825" y="2027238"/>
            <a:ext cx="4572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30000"/>
              </a:lnSpc>
              <a:spcBef>
                <a:spcPct val="0"/>
              </a:spcBef>
              <a:buFontTx/>
              <a:buNone/>
            </a:pPr>
            <a:r>
              <a:rPr lang="zh-TW" altLang="en-US" sz="2400">
                <a:latin typeface="Verdana" panose="020B0604030504040204" pitchFamily="34" charset="0"/>
              </a:rPr>
              <a:t>範文題目一：</a:t>
            </a:r>
          </a:p>
          <a:p>
            <a:pPr eaLnBrk="1" hangingPunct="1">
              <a:lnSpc>
                <a:spcPct val="130000"/>
              </a:lnSpc>
              <a:spcBef>
                <a:spcPct val="0"/>
              </a:spcBef>
              <a:buFontTx/>
              <a:buNone/>
            </a:pPr>
            <a:r>
              <a:rPr lang="zh-TW" altLang="en-US" sz="2400">
                <a:latin typeface="Verdana" panose="020B0604030504040204" pitchFamily="34" charset="0"/>
                <a:ea typeface="標楷體" pitchFamily="65" charset="-128"/>
              </a:rPr>
              <a:t>舊式冰室</a:t>
            </a:r>
          </a:p>
        </p:txBody>
      </p:sp>
      <p:sp>
        <p:nvSpPr>
          <p:cNvPr id="52230" name="Oval 6">
            <a:extLst>
              <a:ext uri="{FF2B5EF4-FFF2-40B4-BE49-F238E27FC236}">
                <a16:creationId xmlns:a16="http://schemas.microsoft.com/office/drawing/2014/main" id="{3C981C04-2C15-924F-3C86-694F23D85016}"/>
              </a:ext>
            </a:extLst>
          </p:cNvPr>
          <p:cNvSpPr>
            <a:spLocks noChangeArrowheads="1"/>
          </p:cNvSpPr>
          <p:nvPr/>
        </p:nvSpPr>
        <p:spPr bwMode="auto">
          <a:xfrm>
            <a:off x="323850" y="2565400"/>
            <a:ext cx="660400" cy="576263"/>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2231" name="AutoShape 7">
            <a:extLst>
              <a:ext uri="{FF2B5EF4-FFF2-40B4-BE49-F238E27FC236}">
                <a16:creationId xmlns:a16="http://schemas.microsoft.com/office/drawing/2014/main" id="{CBDE9EDA-0CC2-56F4-2533-8ADD33AA763A}"/>
              </a:ext>
            </a:extLst>
          </p:cNvPr>
          <p:cNvSpPr>
            <a:spLocks noChangeArrowheads="1"/>
          </p:cNvSpPr>
          <p:nvPr/>
        </p:nvSpPr>
        <p:spPr bwMode="auto">
          <a:xfrm>
            <a:off x="1187450" y="3284538"/>
            <a:ext cx="381000" cy="381000"/>
          </a:xfrm>
          <a:prstGeom prst="downArrow">
            <a:avLst>
              <a:gd name="adj1" fmla="val 50000"/>
              <a:gd name="adj2" fmla="val 25000"/>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2232" name="Text Box 8">
            <a:extLst>
              <a:ext uri="{FF2B5EF4-FFF2-40B4-BE49-F238E27FC236}">
                <a16:creationId xmlns:a16="http://schemas.microsoft.com/office/drawing/2014/main" id="{2F7321A6-4D29-EC52-45C0-FC374932F0DC}"/>
              </a:ext>
            </a:extLst>
          </p:cNvPr>
          <p:cNvSpPr txBox="1">
            <a:spLocks noChangeArrowheads="1"/>
          </p:cNvSpPr>
          <p:nvPr/>
        </p:nvSpPr>
        <p:spPr bwMode="auto">
          <a:xfrm>
            <a:off x="327025" y="36449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400" b="0">
                <a:solidFill>
                  <a:srgbClr val="FF0000"/>
                </a:solidFill>
                <a:latin typeface="Times New Roman" panose="02020603050405020304" pitchFamily="18" charset="0"/>
                <a:ea typeface="標楷體" pitchFamily="65" charset="-128"/>
              </a:rPr>
              <a:t>1.</a:t>
            </a:r>
            <a:r>
              <a:rPr lang="en-US" altLang="zh-TW" sz="2400" b="0">
                <a:solidFill>
                  <a:srgbClr val="FF0000"/>
                </a:solidFill>
                <a:latin typeface="Verdana" panose="020B0604030504040204" pitchFamily="34" charset="0"/>
                <a:ea typeface="標楷體" pitchFamily="65" charset="-128"/>
              </a:rPr>
              <a:t> </a:t>
            </a:r>
            <a:r>
              <a:rPr lang="zh-TW" altLang="en-US" sz="2400" b="0">
                <a:solidFill>
                  <a:srgbClr val="FF0000"/>
                </a:solidFill>
                <a:latin typeface="Verdana" panose="020B0604030504040204" pitchFamily="34" charset="0"/>
                <a:ea typeface="標楷體" pitchFamily="65" charset="-128"/>
              </a:rPr>
              <a:t>找出關鍵字詞：舊式</a:t>
            </a:r>
          </a:p>
        </p:txBody>
      </p:sp>
      <p:sp>
        <p:nvSpPr>
          <p:cNvPr id="52233" name="AutoShape 9">
            <a:extLst>
              <a:ext uri="{FF2B5EF4-FFF2-40B4-BE49-F238E27FC236}">
                <a16:creationId xmlns:a16="http://schemas.microsoft.com/office/drawing/2014/main" id="{B0AA32B0-9B7B-956F-605C-D92FB8E95E70}"/>
              </a:ext>
            </a:extLst>
          </p:cNvPr>
          <p:cNvSpPr>
            <a:spLocks noChangeArrowheads="1"/>
          </p:cNvSpPr>
          <p:nvPr/>
        </p:nvSpPr>
        <p:spPr bwMode="auto">
          <a:xfrm rot="5400000">
            <a:off x="1149350" y="4162425"/>
            <a:ext cx="457200" cy="381000"/>
          </a:xfrm>
          <a:prstGeom prst="rightArrow">
            <a:avLst>
              <a:gd name="adj1" fmla="val 50000"/>
              <a:gd name="adj2" fmla="val 30000"/>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2234" name="Text Box 10">
            <a:extLst>
              <a:ext uri="{FF2B5EF4-FFF2-40B4-BE49-F238E27FC236}">
                <a16:creationId xmlns:a16="http://schemas.microsoft.com/office/drawing/2014/main" id="{7E17326F-0A98-9677-DB69-AE54626306CE}"/>
              </a:ext>
            </a:extLst>
          </p:cNvPr>
          <p:cNvSpPr txBox="1">
            <a:spLocks noChangeArrowheads="1"/>
          </p:cNvSpPr>
          <p:nvPr/>
        </p:nvSpPr>
        <p:spPr bwMode="auto">
          <a:xfrm>
            <a:off x="327025" y="4652963"/>
            <a:ext cx="381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400" b="0">
                <a:solidFill>
                  <a:srgbClr val="FF0000"/>
                </a:solidFill>
                <a:latin typeface="Times New Roman" panose="02020603050405020304" pitchFamily="18" charset="0"/>
                <a:ea typeface="標楷體" pitchFamily="65" charset="-128"/>
              </a:rPr>
              <a:t>2.</a:t>
            </a:r>
            <a:r>
              <a:rPr lang="en-US" altLang="zh-TW" sz="2400" b="0">
                <a:solidFill>
                  <a:srgbClr val="FF0000"/>
                </a:solidFill>
                <a:latin typeface="Verdana" panose="020B0604030504040204" pitchFamily="34" charset="0"/>
                <a:ea typeface="標楷體" pitchFamily="65" charset="-128"/>
              </a:rPr>
              <a:t> </a:t>
            </a:r>
            <a:r>
              <a:rPr lang="zh-TW" altLang="en-US" sz="2400" b="0">
                <a:solidFill>
                  <a:srgbClr val="FF0000"/>
                </a:solidFill>
                <a:latin typeface="Verdana" panose="020B0604030504040204" pitchFamily="34" charset="0"/>
                <a:ea typeface="標楷體" pitchFamily="65" charset="-128"/>
              </a:rPr>
              <a:t>根據</a:t>
            </a:r>
            <a:r>
              <a:rPr lang="zh-CN" altLang="en-US" sz="2400" b="0">
                <a:solidFill>
                  <a:srgbClr val="FF0000"/>
                </a:solidFill>
                <a:latin typeface="Verdana" panose="020B0604030504040204" pitchFamily="34" charset="0"/>
                <a:ea typeface="標楷體" pitchFamily="65" charset="-128"/>
              </a:rPr>
              <a:t>寫作</a:t>
            </a:r>
            <a:r>
              <a:rPr lang="zh-TW" altLang="en-US" sz="2400" b="0">
                <a:solidFill>
                  <a:srgbClr val="FF0000"/>
                </a:solidFill>
                <a:latin typeface="Verdana" panose="020B0604030504040204" pitchFamily="34" charset="0"/>
                <a:ea typeface="標楷體" pitchFamily="65" charset="-128"/>
              </a:rPr>
              <a:t>重點聯想具體</a:t>
            </a:r>
            <a:endParaRPr lang="zh-TW" altLang="zh-CN" sz="2400" b="0">
              <a:solidFill>
                <a:srgbClr val="FF0000"/>
              </a:solidFill>
              <a:latin typeface="Verdana" panose="020B0604030504040204" pitchFamily="34" charset="0"/>
              <a:ea typeface="標楷體" pitchFamily="65" charset="-128"/>
            </a:endParaRPr>
          </a:p>
          <a:p>
            <a:pPr eaLnBrk="1" hangingPunct="1">
              <a:spcBef>
                <a:spcPct val="0"/>
              </a:spcBef>
              <a:buFontTx/>
              <a:buNone/>
            </a:pPr>
            <a:r>
              <a:rPr lang="zh-TW" altLang="zh-CN" sz="2400" b="0">
                <a:solidFill>
                  <a:srgbClr val="FF0000"/>
                </a:solidFill>
                <a:latin typeface="Verdana" panose="020B0604030504040204" pitchFamily="34" charset="0"/>
                <a:ea typeface="標楷體" pitchFamily="65" charset="-128"/>
              </a:rPr>
              <a:t> </a:t>
            </a:r>
            <a:r>
              <a:rPr lang="zh-TW" altLang="en-US" sz="2400" b="0">
                <a:solidFill>
                  <a:srgbClr val="FF0000"/>
                </a:solidFill>
                <a:latin typeface="Verdana" panose="020B0604030504040204" pitchFamily="34" charset="0"/>
                <a:ea typeface="標楷體" pitchFamily="65" charset="-128"/>
              </a:rPr>
              <a:t> </a:t>
            </a:r>
            <a:r>
              <a:rPr lang="zh-TW" altLang="zh-CN" sz="2400" b="0">
                <a:solidFill>
                  <a:srgbClr val="FF0000"/>
                </a:solidFill>
                <a:latin typeface="Verdana" panose="020B0604030504040204" pitchFamily="34" charset="0"/>
                <a:ea typeface="標楷體" pitchFamily="65" charset="-128"/>
              </a:rPr>
              <a:t> </a:t>
            </a:r>
            <a:r>
              <a:rPr lang="zh-TW" altLang="en-US" sz="2400" b="0">
                <a:solidFill>
                  <a:srgbClr val="FF0000"/>
                </a:solidFill>
                <a:latin typeface="Verdana" panose="020B0604030504040204" pitchFamily="34" charset="0"/>
                <a:ea typeface="標楷體" pitchFamily="65" charset="-128"/>
              </a:rPr>
              <a:t>內容</a:t>
            </a:r>
          </a:p>
        </p:txBody>
      </p:sp>
      <p:sp>
        <p:nvSpPr>
          <p:cNvPr id="52235" name="AutoShape 11">
            <a:extLst>
              <a:ext uri="{FF2B5EF4-FFF2-40B4-BE49-F238E27FC236}">
                <a16:creationId xmlns:a16="http://schemas.microsoft.com/office/drawing/2014/main" id="{84ED4FD7-873D-D63C-9110-E574EC0A0D5A}"/>
              </a:ext>
            </a:extLst>
          </p:cNvPr>
          <p:cNvSpPr>
            <a:spLocks/>
          </p:cNvSpPr>
          <p:nvPr/>
        </p:nvSpPr>
        <p:spPr bwMode="auto">
          <a:xfrm>
            <a:off x="4067175" y="1628775"/>
            <a:ext cx="506413" cy="3960813"/>
          </a:xfrm>
          <a:prstGeom prst="leftBrace">
            <a:avLst>
              <a:gd name="adj1" fmla="val 65178"/>
              <a:gd name="adj2" fmla="val 83333"/>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2236" name="Text Box 12">
            <a:extLst>
              <a:ext uri="{FF2B5EF4-FFF2-40B4-BE49-F238E27FC236}">
                <a16:creationId xmlns:a16="http://schemas.microsoft.com/office/drawing/2014/main" id="{377687AE-16E1-64DE-416E-40C6E82566B8}"/>
              </a:ext>
            </a:extLst>
          </p:cNvPr>
          <p:cNvSpPr txBox="1">
            <a:spLocks noChangeArrowheads="1"/>
          </p:cNvSpPr>
          <p:nvPr/>
        </p:nvSpPr>
        <p:spPr bwMode="auto">
          <a:xfrm>
            <a:off x="4572000" y="1557338"/>
            <a:ext cx="42481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30000"/>
              </a:spcBef>
              <a:buFontTx/>
              <a:buNone/>
            </a:pPr>
            <a:r>
              <a:rPr kumimoji="0" lang="zh-TW" altLang="en-US" sz="2000">
                <a:latin typeface="Verdana" panose="020B0604030504040204" pitchFamily="34" charset="0"/>
              </a:rPr>
              <a:t>冰室給人的印象是：</a:t>
            </a:r>
          </a:p>
          <a:p>
            <a:pPr eaLnBrk="1" hangingPunct="1">
              <a:spcBef>
                <a:spcPct val="30000"/>
              </a:spcBef>
              <a:buFontTx/>
              <a:buNone/>
            </a:pPr>
            <a:r>
              <a:rPr kumimoji="0" lang="zh-TW" altLang="en-US" sz="2000" b="0">
                <a:latin typeface="Verdana" panose="020B0604030504040204" pitchFamily="34" charset="0"/>
                <a:ea typeface="標楷體" pitchFamily="65" charset="-128"/>
              </a:rPr>
              <a:t>陳舊的？豪華的？懷舊的</a:t>
            </a:r>
            <a:r>
              <a:rPr kumimoji="0" lang="en-US" altLang="zh-TW" sz="2000" b="0">
                <a:latin typeface="標楷體" pitchFamily="65" charset="-128"/>
                <a:ea typeface="標楷體" pitchFamily="65" charset="-128"/>
              </a:rPr>
              <a:t>·····</a:t>
            </a:r>
            <a:endParaRPr kumimoji="0" lang="en-US" altLang="zh-TW" sz="2000" b="0">
              <a:latin typeface="Verdana" panose="020B0604030504040204" pitchFamily="34" charset="0"/>
              <a:ea typeface="標楷體" pitchFamily="65" charset="-128"/>
            </a:endParaRPr>
          </a:p>
          <a:p>
            <a:pPr eaLnBrk="1" hangingPunct="1">
              <a:spcBef>
                <a:spcPct val="30000"/>
              </a:spcBef>
              <a:buFontTx/>
              <a:buNone/>
            </a:pPr>
            <a:r>
              <a:rPr kumimoji="0" lang="zh-TW" altLang="en-US" sz="2000">
                <a:latin typeface="Verdana" panose="020B0604030504040204" pitchFamily="34" charset="0"/>
              </a:rPr>
              <a:t>能體現冰室懷舊氛圍的事物是</a:t>
            </a:r>
          </a:p>
          <a:p>
            <a:pPr eaLnBrk="1" hangingPunct="1">
              <a:spcBef>
                <a:spcPct val="30000"/>
              </a:spcBef>
              <a:buFontTx/>
              <a:buNone/>
            </a:pPr>
            <a:r>
              <a:rPr kumimoji="0" lang="zh-TW" altLang="en-US" sz="2000" b="0">
                <a:latin typeface="Verdana" panose="020B0604030504040204" pitchFamily="34" charset="0"/>
                <a:ea typeface="標楷體" pitchFamily="65" charset="-128"/>
              </a:rPr>
              <a:t>舊照片？通道？黃銅製電風扇</a:t>
            </a:r>
            <a:r>
              <a:rPr kumimoji="0" lang="en-US" altLang="zh-TW" sz="2000" b="0">
                <a:latin typeface="標楷體" pitchFamily="65" charset="-128"/>
                <a:ea typeface="標楷體" pitchFamily="65" charset="-128"/>
              </a:rPr>
              <a:t>……</a:t>
            </a:r>
            <a:endParaRPr kumimoji="0" lang="en-US" altLang="zh-TW" sz="2000" b="0">
              <a:latin typeface="Verdana" panose="020B0604030504040204" pitchFamily="34" charset="0"/>
              <a:ea typeface="標楷體" pitchFamily="65" charset="-128"/>
            </a:endParaRPr>
          </a:p>
          <a:p>
            <a:pPr eaLnBrk="1" hangingPunct="1">
              <a:spcBef>
                <a:spcPct val="10000"/>
              </a:spcBef>
              <a:buFontTx/>
              <a:buNone/>
            </a:pPr>
            <a:r>
              <a:rPr lang="zh-TW" altLang="en-US" sz="2000">
                <a:latin typeface="Verdana" panose="020B0604030504040204" pitchFamily="34" charset="0"/>
              </a:rPr>
              <a:t>看着舊照片作者的心情如何：</a:t>
            </a:r>
          </a:p>
          <a:p>
            <a:pPr eaLnBrk="1" hangingPunct="1">
              <a:spcBef>
                <a:spcPct val="10000"/>
              </a:spcBef>
              <a:buFontTx/>
              <a:buNone/>
            </a:pPr>
            <a:r>
              <a:rPr kumimoji="0" lang="zh-TW" altLang="en-US" sz="2000" b="0">
                <a:latin typeface="Verdana" panose="020B0604030504040204" pitchFamily="34" charset="0"/>
                <a:ea typeface="標楷體" pitchFamily="65" charset="-128"/>
              </a:rPr>
              <a:t>好奇？喜悅？惆悵？悲傷</a:t>
            </a:r>
            <a:r>
              <a:rPr kumimoji="0" lang="en-US" altLang="zh-TW" sz="2000" b="0">
                <a:latin typeface="標楷體" pitchFamily="65" charset="-128"/>
                <a:ea typeface="標楷體" pitchFamily="65" charset="-128"/>
              </a:rPr>
              <a:t>······</a:t>
            </a:r>
            <a:endParaRPr kumimoji="0" lang="en-US" altLang="zh-TW" sz="2000" b="0">
              <a:latin typeface="Verdana" panose="020B0604030504040204" pitchFamily="34" charset="0"/>
              <a:ea typeface="標楷體" pitchFamily="65" charset="-128"/>
            </a:endParaRPr>
          </a:p>
          <a:p>
            <a:pPr eaLnBrk="1" hangingPunct="1">
              <a:spcBef>
                <a:spcPct val="10000"/>
              </a:spcBef>
              <a:buFontTx/>
              <a:buNone/>
            </a:pPr>
            <a:r>
              <a:rPr kumimoji="0" lang="zh-TW" altLang="en-US" sz="2000">
                <a:latin typeface="Verdana" panose="020B0604030504040204" pitchFamily="34" charset="0"/>
              </a:rPr>
              <a:t>通過對舊冰室的描寫，作者應是抒發何種感情</a:t>
            </a:r>
            <a:r>
              <a:rPr lang="zh-TW" altLang="en-US" sz="1800"/>
              <a:t>：</a:t>
            </a:r>
            <a:endParaRPr kumimoji="0" lang="zh-TW" altLang="en-US" sz="2000">
              <a:latin typeface="Verdana" panose="020B0604030504040204" pitchFamily="34" charset="0"/>
            </a:endParaRPr>
          </a:p>
          <a:p>
            <a:pPr eaLnBrk="1" hangingPunct="1">
              <a:spcBef>
                <a:spcPct val="10000"/>
              </a:spcBef>
              <a:buFontTx/>
              <a:buNone/>
            </a:pPr>
            <a:r>
              <a:rPr kumimoji="0" lang="zh-TW" altLang="en-US" sz="2000" b="0">
                <a:latin typeface="Verdana" panose="020B0604030504040204" pitchFamily="34" charset="0"/>
                <a:ea typeface="標楷體" pitchFamily="65" charset="-128"/>
              </a:rPr>
              <a:t>對舊事物的懷念？對冰室的好奇？</a:t>
            </a:r>
            <a:br>
              <a:rPr kumimoji="0" lang="zh-TW" altLang="en-US" sz="2000" b="0">
                <a:latin typeface="Verdana" panose="020B0604030504040204" pitchFamily="34" charset="0"/>
                <a:ea typeface="標楷體" pitchFamily="65" charset="-128"/>
              </a:rPr>
            </a:br>
            <a:r>
              <a:rPr kumimoji="0" lang="zh-TW" altLang="en-US" sz="2000" b="0">
                <a:latin typeface="Verdana" panose="020B0604030504040204" pitchFamily="34" charset="0"/>
                <a:ea typeface="標楷體" pitchFamily="65" charset="-128"/>
              </a:rPr>
              <a:t>對童年的追憶</a:t>
            </a:r>
            <a:r>
              <a:rPr kumimoji="0" lang="en-US" altLang="zh-TW" sz="2000" b="0">
                <a:latin typeface="標楷體" pitchFamily="65" charset="-128"/>
                <a:ea typeface="標楷體" pitchFamily="65" charset="-128"/>
              </a:rPr>
              <a:t>……</a:t>
            </a:r>
            <a:endParaRPr kumimoji="0" lang="en-US" altLang="zh-TW" sz="2000" b="0">
              <a:latin typeface="Verdana" panose="020B0604030504040204" pitchFamily="34" charset="0"/>
              <a:ea typeface="標楷體" pitchFamily="65" charset="-128"/>
            </a:endParaRPr>
          </a:p>
          <a:p>
            <a:pPr eaLnBrk="1" hangingPunct="1">
              <a:spcBef>
                <a:spcPct val="10000"/>
              </a:spcBef>
              <a:buFontTx/>
              <a:buNone/>
            </a:pPr>
            <a:r>
              <a:rPr lang="zh-TW" altLang="en-US" sz="2000">
                <a:latin typeface="Verdana" panose="020B0604030504040204" pitchFamily="34" charset="0"/>
              </a:rPr>
              <a:t>敍述人稱：</a:t>
            </a:r>
          </a:p>
          <a:p>
            <a:pPr eaLnBrk="1" hangingPunct="1">
              <a:spcBef>
                <a:spcPct val="10000"/>
              </a:spcBef>
              <a:buFontTx/>
              <a:buNone/>
            </a:pPr>
            <a:r>
              <a:rPr kumimoji="0" lang="zh-TW" altLang="en-US" sz="2000" b="0">
                <a:latin typeface="Verdana" panose="020B0604030504040204" pitchFamily="34" charset="0"/>
                <a:ea typeface="標楷體" pitchFamily="65" charset="-128"/>
              </a:rPr>
              <a:t>第一人稱「我」</a:t>
            </a:r>
          </a:p>
        </p:txBody>
      </p:sp>
      <p:sp>
        <p:nvSpPr>
          <p:cNvPr id="16394" name="Text Box 13">
            <a:extLst>
              <a:ext uri="{FF2B5EF4-FFF2-40B4-BE49-F238E27FC236}">
                <a16:creationId xmlns:a16="http://schemas.microsoft.com/office/drawing/2014/main" id="{854197AA-FD66-D6BA-86F2-693D4C758230}"/>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16395" name="Rectangle 15">
            <a:extLst>
              <a:ext uri="{FF2B5EF4-FFF2-40B4-BE49-F238E27FC236}">
                <a16:creationId xmlns:a16="http://schemas.microsoft.com/office/drawing/2014/main" id="{3C20B672-172C-6A7F-CD72-531D9D5681A3}"/>
              </a:ext>
            </a:extLst>
          </p:cNvPr>
          <p:cNvSpPr>
            <a:spLocks noChangeArrowheads="1"/>
          </p:cNvSpPr>
          <p:nvPr/>
        </p:nvSpPr>
        <p:spPr bwMode="auto">
          <a:xfrm>
            <a:off x="228600" y="10668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題目點撥</a:t>
            </a:r>
            <a:endParaRPr lang="zh-TW" altLang="en-US" b="0">
              <a:ea typeface="標楷體" pitchFamily="65" charset="-128"/>
            </a:endParaRPr>
          </a:p>
        </p:txBody>
      </p:sp>
      <p:sp>
        <p:nvSpPr>
          <p:cNvPr id="16396" name="Text Box 16">
            <a:extLst>
              <a:ext uri="{FF2B5EF4-FFF2-40B4-BE49-F238E27FC236}">
                <a16:creationId xmlns:a16="http://schemas.microsoft.com/office/drawing/2014/main" id="{5953FB64-3106-C5CA-16FF-AB74F8C60A04}"/>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第一課</a:t>
            </a:r>
            <a:endParaRPr lang="zh-TW" altLang="en-US" sz="2800">
              <a:latin typeface="Tahoma" panose="020B0604030504040204" pitchFamily="34" charset="0"/>
            </a:endParaRPr>
          </a:p>
        </p:txBody>
      </p:sp>
      <p:sp>
        <p:nvSpPr>
          <p:cNvPr id="16397" name="Rectangle 41">
            <a:extLst>
              <a:ext uri="{FF2B5EF4-FFF2-40B4-BE49-F238E27FC236}">
                <a16:creationId xmlns:a16="http://schemas.microsoft.com/office/drawing/2014/main" id="{05516D8D-0EA8-9610-0DDF-D2310E3BB6EC}"/>
              </a:ext>
            </a:extLst>
          </p:cNvPr>
          <p:cNvSpPr>
            <a:spLocks noChangeArrowheads="1"/>
          </p:cNvSpPr>
          <p:nvPr/>
        </p:nvSpPr>
        <p:spPr bwMode="auto">
          <a:xfrm>
            <a:off x="1951038" y="1196975"/>
            <a:ext cx="2254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CN" altLang="en-US" sz="2000" b="0">
                <a:solidFill>
                  <a:srgbClr val="FF0000"/>
                </a:solidFill>
                <a:latin typeface="Times New Roman" panose="02020603050405020304" pitchFamily="18" charset="0"/>
                <a:ea typeface="標楷體" pitchFamily="65" charset="-128"/>
              </a:rPr>
              <a:t>配合內文Ｐ</a:t>
            </a:r>
            <a:r>
              <a:rPr lang="en-US" altLang="zh-TW" sz="2000" b="0">
                <a:solidFill>
                  <a:srgbClr val="FF0000"/>
                </a:solidFill>
                <a:latin typeface="Times New Roman" panose="02020603050405020304" pitchFamily="18" charset="0"/>
                <a:ea typeface="標楷體" pitchFamily="65" charset="-128"/>
              </a:rPr>
              <a:t>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223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22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233"/>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223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52235"/>
                                        </p:tgtEl>
                                        <p:attrNameLst>
                                          <p:attrName>style.visibility</p:attrName>
                                        </p:attrNameLst>
                                      </p:cBhvr>
                                      <p:to>
                                        <p:strVal val="visible"/>
                                      </p:to>
                                    </p:set>
                                    <p:anim calcmode="lin" valueType="num">
                                      <p:cBhvr additive="base">
                                        <p:cTn id="24" dur="500" fill="hold"/>
                                        <p:tgtEl>
                                          <p:spTgt spid="52235"/>
                                        </p:tgtEl>
                                        <p:attrNameLst>
                                          <p:attrName>ppt_x</p:attrName>
                                        </p:attrNameLst>
                                      </p:cBhvr>
                                      <p:tavLst>
                                        <p:tav tm="0">
                                          <p:val>
                                            <p:strVal val="0-#ppt_w/2"/>
                                          </p:val>
                                        </p:tav>
                                        <p:tav tm="100000">
                                          <p:val>
                                            <p:strVal val="#ppt_x"/>
                                          </p:val>
                                        </p:tav>
                                      </p:tavLst>
                                    </p:anim>
                                    <p:anim calcmode="lin" valueType="num">
                                      <p:cBhvr additive="base">
                                        <p:cTn id="25" dur="500" fill="hold"/>
                                        <p:tgtEl>
                                          <p:spTgt spid="5223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52236"/>
                                        </p:tgtEl>
                                        <p:attrNameLst>
                                          <p:attrName>style.visibility</p:attrName>
                                        </p:attrNameLst>
                                      </p:cBhvr>
                                      <p:to>
                                        <p:strVal val="visible"/>
                                      </p:to>
                                    </p:set>
                                    <p:anim calcmode="lin" valueType="num">
                                      <p:cBhvr additive="base">
                                        <p:cTn id="29" dur="500" fill="hold"/>
                                        <p:tgtEl>
                                          <p:spTgt spid="52236"/>
                                        </p:tgtEl>
                                        <p:attrNameLst>
                                          <p:attrName>ppt_x</p:attrName>
                                        </p:attrNameLst>
                                      </p:cBhvr>
                                      <p:tavLst>
                                        <p:tav tm="0">
                                          <p:val>
                                            <p:strVal val="0-#ppt_w/2"/>
                                          </p:val>
                                        </p:tav>
                                        <p:tav tm="100000">
                                          <p:val>
                                            <p:strVal val="#ppt_x"/>
                                          </p:val>
                                        </p:tav>
                                      </p:tavLst>
                                    </p:anim>
                                    <p:anim calcmode="lin" valueType="num">
                                      <p:cBhvr additive="base">
                                        <p:cTn id="30" dur="500" fill="hold"/>
                                        <p:tgtEl>
                                          <p:spTgt spid="52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P spid="52234" grpId="0"/>
      <p:bldP spid="522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E9F73F90-70A5-9CB9-E0B7-8C0FD28F60D6}"/>
              </a:ext>
            </a:extLst>
          </p:cNvPr>
          <p:cNvSpPr>
            <a:spLocks noChangeArrowheads="1"/>
          </p:cNvSpPr>
          <p:nvPr/>
        </p:nvSpPr>
        <p:spPr bwMode="auto">
          <a:xfrm>
            <a:off x="250825" y="2032000"/>
            <a:ext cx="4572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30000"/>
              </a:lnSpc>
              <a:spcBef>
                <a:spcPct val="0"/>
              </a:spcBef>
              <a:buFontTx/>
              <a:buNone/>
            </a:pPr>
            <a:r>
              <a:rPr lang="zh-TW" altLang="en-US" sz="2400">
                <a:latin typeface="Verdana" panose="020B0604030504040204" pitchFamily="34" charset="0"/>
              </a:rPr>
              <a:t>範文題目二：</a:t>
            </a:r>
          </a:p>
          <a:p>
            <a:pPr eaLnBrk="1" hangingPunct="1">
              <a:lnSpc>
                <a:spcPct val="130000"/>
              </a:lnSpc>
              <a:spcBef>
                <a:spcPct val="0"/>
              </a:spcBef>
              <a:buFontTx/>
              <a:buNone/>
            </a:pPr>
            <a:r>
              <a:rPr lang="zh-TW" altLang="en-US" sz="2400">
                <a:latin typeface="Verdana" panose="020B0604030504040204" pitchFamily="34" charset="0"/>
                <a:ea typeface="標楷體" pitchFamily="65" charset="-128"/>
              </a:rPr>
              <a:t>     看祖母去</a:t>
            </a:r>
          </a:p>
        </p:txBody>
      </p:sp>
      <p:sp>
        <p:nvSpPr>
          <p:cNvPr id="53254" name="Oval 6">
            <a:extLst>
              <a:ext uri="{FF2B5EF4-FFF2-40B4-BE49-F238E27FC236}">
                <a16:creationId xmlns:a16="http://schemas.microsoft.com/office/drawing/2014/main" id="{D0A17A80-B83E-532A-7D4A-7ED1786B234C}"/>
              </a:ext>
            </a:extLst>
          </p:cNvPr>
          <p:cNvSpPr>
            <a:spLocks noChangeArrowheads="1"/>
          </p:cNvSpPr>
          <p:nvPr/>
        </p:nvSpPr>
        <p:spPr bwMode="auto">
          <a:xfrm>
            <a:off x="1187450" y="2636838"/>
            <a:ext cx="647700" cy="431800"/>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3255" name="AutoShape 7">
            <a:extLst>
              <a:ext uri="{FF2B5EF4-FFF2-40B4-BE49-F238E27FC236}">
                <a16:creationId xmlns:a16="http://schemas.microsoft.com/office/drawing/2014/main" id="{5BBFDFC4-C928-06E0-5D7D-9E89C390C460}"/>
              </a:ext>
            </a:extLst>
          </p:cNvPr>
          <p:cNvSpPr>
            <a:spLocks noChangeArrowheads="1"/>
          </p:cNvSpPr>
          <p:nvPr/>
        </p:nvSpPr>
        <p:spPr bwMode="auto">
          <a:xfrm>
            <a:off x="1258888" y="3213100"/>
            <a:ext cx="381000" cy="381000"/>
          </a:xfrm>
          <a:prstGeom prst="downArrow">
            <a:avLst>
              <a:gd name="adj1" fmla="val 50000"/>
              <a:gd name="adj2" fmla="val 25000"/>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3256" name="Text Box 8">
            <a:extLst>
              <a:ext uri="{FF2B5EF4-FFF2-40B4-BE49-F238E27FC236}">
                <a16:creationId xmlns:a16="http://schemas.microsoft.com/office/drawing/2014/main" id="{83788390-CE57-61BA-9664-7782F6FF0001}"/>
              </a:ext>
            </a:extLst>
          </p:cNvPr>
          <p:cNvSpPr txBox="1">
            <a:spLocks noChangeArrowheads="1"/>
          </p:cNvSpPr>
          <p:nvPr/>
        </p:nvSpPr>
        <p:spPr bwMode="auto">
          <a:xfrm>
            <a:off x="327025" y="3573463"/>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400" b="0">
                <a:latin typeface="Times New Roman" panose="02020603050405020304" pitchFamily="18" charset="0"/>
                <a:ea typeface="標楷體" pitchFamily="65" charset="-128"/>
              </a:rPr>
              <a:t>1.</a:t>
            </a:r>
            <a:r>
              <a:rPr lang="en-US" altLang="zh-TW" sz="2400" b="0">
                <a:latin typeface="Verdana" panose="020B0604030504040204" pitchFamily="34" charset="0"/>
                <a:ea typeface="標楷體" pitchFamily="65" charset="-128"/>
              </a:rPr>
              <a:t> </a:t>
            </a:r>
            <a:r>
              <a:rPr lang="zh-TW" altLang="en-US" sz="2400" b="0">
                <a:latin typeface="Verdana" panose="020B0604030504040204" pitchFamily="34" charset="0"/>
                <a:ea typeface="標楷體" pitchFamily="65" charset="-128"/>
              </a:rPr>
              <a:t>找出關鍵字詞：祖母</a:t>
            </a:r>
          </a:p>
        </p:txBody>
      </p:sp>
      <p:sp>
        <p:nvSpPr>
          <p:cNvPr id="53257" name="AutoShape 9">
            <a:extLst>
              <a:ext uri="{FF2B5EF4-FFF2-40B4-BE49-F238E27FC236}">
                <a16:creationId xmlns:a16="http://schemas.microsoft.com/office/drawing/2014/main" id="{1E3A5334-E90B-1569-9D8D-B6F6626ACA2F}"/>
              </a:ext>
            </a:extLst>
          </p:cNvPr>
          <p:cNvSpPr>
            <a:spLocks noChangeArrowheads="1"/>
          </p:cNvSpPr>
          <p:nvPr/>
        </p:nvSpPr>
        <p:spPr bwMode="auto">
          <a:xfrm rot="5400000">
            <a:off x="1220788" y="4043363"/>
            <a:ext cx="457200" cy="381000"/>
          </a:xfrm>
          <a:prstGeom prst="rightArrow">
            <a:avLst>
              <a:gd name="adj1" fmla="val 50000"/>
              <a:gd name="adj2" fmla="val 30000"/>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3258" name="Text Box 10">
            <a:extLst>
              <a:ext uri="{FF2B5EF4-FFF2-40B4-BE49-F238E27FC236}">
                <a16:creationId xmlns:a16="http://schemas.microsoft.com/office/drawing/2014/main" id="{8C01FE67-746E-6941-26D6-584A698C50A0}"/>
              </a:ext>
            </a:extLst>
          </p:cNvPr>
          <p:cNvSpPr txBox="1">
            <a:spLocks noChangeArrowheads="1"/>
          </p:cNvSpPr>
          <p:nvPr/>
        </p:nvSpPr>
        <p:spPr bwMode="auto">
          <a:xfrm>
            <a:off x="327025" y="4508500"/>
            <a:ext cx="381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400" b="0">
                <a:latin typeface="Times New Roman" panose="02020603050405020304" pitchFamily="18" charset="0"/>
                <a:ea typeface="標楷體" pitchFamily="65" charset="-128"/>
              </a:rPr>
              <a:t>2.</a:t>
            </a:r>
            <a:r>
              <a:rPr lang="en-US" altLang="zh-TW" sz="2400" b="0">
                <a:latin typeface="Verdana" panose="020B0604030504040204" pitchFamily="34" charset="0"/>
                <a:ea typeface="標楷體" pitchFamily="65" charset="-128"/>
              </a:rPr>
              <a:t> </a:t>
            </a:r>
            <a:r>
              <a:rPr lang="zh-TW" altLang="en-US" sz="2400" b="0">
                <a:latin typeface="Verdana" panose="020B0604030504040204" pitchFamily="34" charset="0"/>
                <a:ea typeface="標楷體" pitchFamily="65" charset="-128"/>
              </a:rPr>
              <a:t>根據</a:t>
            </a:r>
            <a:r>
              <a:rPr lang="zh-CN" altLang="en-US" sz="2400" b="0">
                <a:latin typeface="Verdana" panose="020B0604030504040204" pitchFamily="34" charset="0"/>
                <a:ea typeface="標楷體" pitchFamily="65" charset="-128"/>
              </a:rPr>
              <a:t>寫作</a:t>
            </a:r>
            <a:r>
              <a:rPr lang="zh-TW" altLang="en-US" sz="2400" b="0">
                <a:latin typeface="Verdana" panose="020B0604030504040204" pitchFamily="34" charset="0"/>
                <a:ea typeface="標楷體" pitchFamily="65" charset="-128"/>
              </a:rPr>
              <a:t>重點聯想具體</a:t>
            </a:r>
            <a:endParaRPr lang="zh-TW" altLang="zh-CN" sz="2400" b="0">
              <a:latin typeface="Verdana" panose="020B0604030504040204" pitchFamily="34" charset="0"/>
              <a:ea typeface="標楷體" pitchFamily="65" charset="-128"/>
            </a:endParaRPr>
          </a:p>
          <a:p>
            <a:pPr eaLnBrk="1" hangingPunct="1">
              <a:spcBef>
                <a:spcPct val="0"/>
              </a:spcBef>
              <a:buFontTx/>
              <a:buNone/>
            </a:pPr>
            <a:r>
              <a:rPr lang="zh-TW" altLang="zh-CN" sz="2400" b="0">
                <a:latin typeface="Verdana" panose="020B0604030504040204" pitchFamily="34" charset="0"/>
                <a:ea typeface="標楷體" pitchFamily="65" charset="-128"/>
              </a:rPr>
              <a:t> </a:t>
            </a:r>
            <a:r>
              <a:rPr lang="zh-TW" altLang="en-US" sz="2400" b="0">
                <a:latin typeface="Verdana" panose="020B0604030504040204" pitchFamily="34" charset="0"/>
                <a:ea typeface="標楷體" pitchFamily="65" charset="-128"/>
              </a:rPr>
              <a:t> </a:t>
            </a:r>
            <a:r>
              <a:rPr lang="zh-TW" altLang="zh-CN" sz="2400" b="0">
                <a:latin typeface="Verdana" panose="020B0604030504040204" pitchFamily="34" charset="0"/>
                <a:ea typeface="標楷體" pitchFamily="65" charset="-128"/>
              </a:rPr>
              <a:t> </a:t>
            </a:r>
            <a:r>
              <a:rPr lang="zh-TW" altLang="en-US" sz="2400" b="0">
                <a:latin typeface="Verdana" panose="020B0604030504040204" pitchFamily="34" charset="0"/>
                <a:ea typeface="標楷體" pitchFamily="65" charset="-128"/>
              </a:rPr>
              <a:t>內容（請填充完整）</a:t>
            </a:r>
          </a:p>
        </p:txBody>
      </p:sp>
      <p:sp>
        <p:nvSpPr>
          <p:cNvPr id="53259" name="AutoShape 11">
            <a:extLst>
              <a:ext uri="{FF2B5EF4-FFF2-40B4-BE49-F238E27FC236}">
                <a16:creationId xmlns:a16="http://schemas.microsoft.com/office/drawing/2014/main" id="{5F1E6FE3-1D4C-A041-91B9-19F16D44BBD3}"/>
              </a:ext>
            </a:extLst>
          </p:cNvPr>
          <p:cNvSpPr>
            <a:spLocks/>
          </p:cNvSpPr>
          <p:nvPr/>
        </p:nvSpPr>
        <p:spPr bwMode="auto">
          <a:xfrm>
            <a:off x="4137025" y="1268413"/>
            <a:ext cx="457200" cy="4419600"/>
          </a:xfrm>
          <a:prstGeom prst="leftBrace">
            <a:avLst>
              <a:gd name="adj1" fmla="val 80556"/>
              <a:gd name="adj2" fmla="val 83333"/>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CN" altLang="en-US" sz="1800">
              <a:ea typeface="MS PMincho" panose="02020600040205080304" pitchFamily="18" charset="-128"/>
            </a:endParaRPr>
          </a:p>
        </p:txBody>
      </p:sp>
      <p:sp>
        <p:nvSpPr>
          <p:cNvPr id="53260" name="Text Box 12">
            <a:extLst>
              <a:ext uri="{FF2B5EF4-FFF2-40B4-BE49-F238E27FC236}">
                <a16:creationId xmlns:a16="http://schemas.microsoft.com/office/drawing/2014/main" id="{175FA730-AD66-18D6-8903-0598E024042B}"/>
              </a:ext>
            </a:extLst>
          </p:cNvPr>
          <p:cNvSpPr txBox="1">
            <a:spLocks noChangeArrowheads="1"/>
          </p:cNvSpPr>
          <p:nvPr/>
        </p:nvSpPr>
        <p:spPr bwMode="auto">
          <a:xfrm>
            <a:off x="4670425" y="1196975"/>
            <a:ext cx="378936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30000"/>
              </a:spcBef>
              <a:buFontTx/>
              <a:buNone/>
            </a:pPr>
            <a:r>
              <a:rPr lang="zh-TW" altLang="en-US" sz="2000">
                <a:latin typeface="Verdana" panose="020B0604030504040204" pitchFamily="34" charset="0"/>
              </a:rPr>
              <a:t>「我」眼前的是什麼景物：</a:t>
            </a:r>
          </a:p>
          <a:p>
            <a:pPr eaLnBrk="1" hangingPunct="1">
              <a:spcBef>
                <a:spcPct val="10000"/>
              </a:spcBef>
              <a:buFontTx/>
              <a:buNone/>
            </a:pPr>
            <a:r>
              <a:rPr lang="zh-TW" altLang="en-US" sz="2000" b="0" u="sng">
                <a:latin typeface="Verdana" panose="020B0604030504040204" pitchFamily="34" charset="0"/>
                <a:ea typeface="標楷體" pitchFamily="65" charset="-128"/>
              </a:rPr>
              <a:t>                                   </a:t>
            </a:r>
          </a:p>
        </p:txBody>
      </p:sp>
      <p:sp>
        <p:nvSpPr>
          <p:cNvPr id="53261" name="Rectangle 13">
            <a:extLst>
              <a:ext uri="{FF2B5EF4-FFF2-40B4-BE49-F238E27FC236}">
                <a16:creationId xmlns:a16="http://schemas.microsoft.com/office/drawing/2014/main" id="{661A9B95-C7A7-1B3E-C37B-27067033386C}"/>
              </a:ext>
            </a:extLst>
          </p:cNvPr>
          <p:cNvSpPr>
            <a:spLocks noChangeArrowheads="1"/>
          </p:cNvSpPr>
          <p:nvPr/>
        </p:nvSpPr>
        <p:spPr bwMode="auto">
          <a:xfrm>
            <a:off x="4670425" y="209073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buFontTx/>
              <a:buNone/>
            </a:pPr>
            <a:r>
              <a:rPr lang="zh-TW" altLang="en-US" sz="2000">
                <a:latin typeface="Verdana" panose="020B0604030504040204" pitchFamily="34" charset="0"/>
              </a:rPr>
              <a:t>景物給「我」怎樣的感受：</a:t>
            </a:r>
          </a:p>
        </p:txBody>
      </p:sp>
      <p:sp>
        <p:nvSpPr>
          <p:cNvPr id="53262" name="Rectangle 14">
            <a:extLst>
              <a:ext uri="{FF2B5EF4-FFF2-40B4-BE49-F238E27FC236}">
                <a16:creationId xmlns:a16="http://schemas.microsoft.com/office/drawing/2014/main" id="{056571AC-BB23-ED4F-5F5F-E00E41900277}"/>
              </a:ext>
            </a:extLst>
          </p:cNvPr>
          <p:cNvSpPr>
            <a:spLocks noChangeArrowheads="1"/>
          </p:cNvSpPr>
          <p:nvPr/>
        </p:nvSpPr>
        <p:spPr bwMode="auto">
          <a:xfrm>
            <a:off x="4716463" y="4076700"/>
            <a:ext cx="400526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buFontTx/>
              <a:buNone/>
            </a:pPr>
            <a:r>
              <a:rPr kumimoji="0" lang="zh-TW" altLang="en-US" sz="2000">
                <a:latin typeface="Verdana" panose="020B0604030504040204" pitchFamily="34" charset="0"/>
              </a:rPr>
              <a:t>景物勾起了「我」怎樣的往事：</a:t>
            </a:r>
            <a:endParaRPr lang="zh-TW" altLang="en-US" sz="2000">
              <a:latin typeface="Verdana" panose="020B0604030504040204" pitchFamily="34" charset="0"/>
            </a:endParaRP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p:txBody>
      </p:sp>
      <p:sp>
        <p:nvSpPr>
          <p:cNvPr id="53264" name="Rectangle 16">
            <a:extLst>
              <a:ext uri="{FF2B5EF4-FFF2-40B4-BE49-F238E27FC236}">
                <a16:creationId xmlns:a16="http://schemas.microsoft.com/office/drawing/2014/main" id="{F517D7F8-932E-F8FC-5E66-FB71DDBB08FF}"/>
              </a:ext>
            </a:extLst>
          </p:cNvPr>
          <p:cNvSpPr>
            <a:spLocks noChangeArrowheads="1"/>
          </p:cNvSpPr>
          <p:nvPr/>
        </p:nvSpPr>
        <p:spPr bwMode="auto">
          <a:xfrm>
            <a:off x="4716463" y="5013325"/>
            <a:ext cx="3505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buFontTx/>
              <a:buNone/>
            </a:pPr>
            <a:r>
              <a:rPr lang="zh-TW" altLang="en-US" sz="2000">
                <a:latin typeface="Verdana" panose="020B0604030504040204" pitchFamily="34" charset="0"/>
              </a:rPr>
              <a:t>回憶引發了</a:t>
            </a:r>
            <a:r>
              <a:rPr lang="zh-CN" altLang="en-US" sz="2000">
                <a:latin typeface="Verdana" panose="020B0604030504040204" pitchFamily="34" charset="0"/>
              </a:rPr>
              <a:t>「我」</a:t>
            </a:r>
            <a:r>
              <a:rPr lang="zh-TW" altLang="en-US" sz="2000">
                <a:latin typeface="Verdana" panose="020B0604030504040204" pitchFamily="34" charset="0"/>
              </a:rPr>
              <a:t>怎樣的情感：</a:t>
            </a: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p:txBody>
      </p:sp>
      <p:sp>
        <p:nvSpPr>
          <p:cNvPr id="53265" name="Line 17">
            <a:extLst>
              <a:ext uri="{FF2B5EF4-FFF2-40B4-BE49-F238E27FC236}">
                <a16:creationId xmlns:a16="http://schemas.microsoft.com/office/drawing/2014/main" id="{3E510BD9-899F-F32E-8F99-3D720230A61F}"/>
              </a:ext>
            </a:extLst>
          </p:cNvPr>
          <p:cNvSpPr>
            <a:spLocks noChangeShapeType="1"/>
          </p:cNvSpPr>
          <p:nvPr/>
        </p:nvSpPr>
        <p:spPr bwMode="auto">
          <a:xfrm>
            <a:off x="4822825" y="1984375"/>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53266" name="Line 18">
            <a:extLst>
              <a:ext uri="{FF2B5EF4-FFF2-40B4-BE49-F238E27FC236}">
                <a16:creationId xmlns:a16="http://schemas.microsoft.com/office/drawing/2014/main" id="{73C3888A-C81E-45E2-3778-D8E582AAC775}"/>
              </a:ext>
            </a:extLst>
          </p:cNvPr>
          <p:cNvSpPr>
            <a:spLocks noChangeShapeType="1"/>
          </p:cNvSpPr>
          <p:nvPr/>
        </p:nvSpPr>
        <p:spPr bwMode="auto">
          <a:xfrm>
            <a:off x="4822825" y="294005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53267" name="Line 19">
            <a:extLst>
              <a:ext uri="{FF2B5EF4-FFF2-40B4-BE49-F238E27FC236}">
                <a16:creationId xmlns:a16="http://schemas.microsoft.com/office/drawing/2014/main" id="{C990D2A1-6F07-D3E2-CD7D-591FC41300E9}"/>
              </a:ext>
            </a:extLst>
          </p:cNvPr>
          <p:cNvSpPr>
            <a:spLocks noChangeShapeType="1"/>
          </p:cNvSpPr>
          <p:nvPr/>
        </p:nvSpPr>
        <p:spPr bwMode="auto">
          <a:xfrm>
            <a:off x="4787900" y="3933825"/>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53269" name="Line 21">
            <a:extLst>
              <a:ext uri="{FF2B5EF4-FFF2-40B4-BE49-F238E27FC236}">
                <a16:creationId xmlns:a16="http://schemas.microsoft.com/office/drawing/2014/main" id="{FD09F610-86E9-16A2-2B92-275ADC67EE5F}"/>
              </a:ext>
            </a:extLst>
          </p:cNvPr>
          <p:cNvSpPr>
            <a:spLocks noChangeShapeType="1"/>
          </p:cNvSpPr>
          <p:nvPr/>
        </p:nvSpPr>
        <p:spPr bwMode="auto">
          <a:xfrm>
            <a:off x="4787900" y="4941888"/>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425" name="Text Box 22">
            <a:extLst>
              <a:ext uri="{FF2B5EF4-FFF2-40B4-BE49-F238E27FC236}">
                <a16:creationId xmlns:a16="http://schemas.microsoft.com/office/drawing/2014/main" id="{0B44AB1B-B94C-82E3-CEB3-ACE3006B39E0}"/>
              </a:ext>
            </a:extLst>
          </p:cNvPr>
          <p:cNvSpPr txBox="1">
            <a:spLocks noChangeArrowheads="1"/>
          </p:cNvSpPr>
          <p:nvPr/>
        </p:nvSpPr>
        <p:spPr bwMode="auto">
          <a:xfrm>
            <a:off x="85725" y="98425"/>
            <a:ext cx="4773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a:latin typeface="Tahoma" panose="020B0604030504040204" pitchFamily="34" charset="0"/>
              </a:rPr>
              <a:t>初中課室作文（中三）</a:t>
            </a:r>
          </a:p>
        </p:txBody>
      </p:sp>
      <p:sp>
        <p:nvSpPr>
          <p:cNvPr id="17426" name="Rectangle 24">
            <a:extLst>
              <a:ext uri="{FF2B5EF4-FFF2-40B4-BE49-F238E27FC236}">
                <a16:creationId xmlns:a16="http://schemas.microsoft.com/office/drawing/2014/main" id="{F55E8F9F-B66E-69FD-6DCA-5CD8D58F4C24}"/>
              </a:ext>
            </a:extLst>
          </p:cNvPr>
          <p:cNvSpPr>
            <a:spLocks noChangeArrowheads="1"/>
          </p:cNvSpPr>
          <p:nvPr/>
        </p:nvSpPr>
        <p:spPr bwMode="auto">
          <a:xfrm>
            <a:off x="228600" y="10668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a:ea typeface="標楷體" pitchFamily="65" charset="-128"/>
              </a:rPr>
              <a:t>題目點撥</a:t>
            </a:r>
            <a:endParaRPr lang="zh-TW" altLang="en-US" b="0">
              <a:ea typeface="標楷體" pitchFamily="65" charset="-128"/>
            </a:endParaRPr>
          </a:p>
        </p:txBody>
      </p:sp>
      <p:sp>
        <p:nvSpPr>
          <p:cNvPr id="17427" name="Text Box 26">
            <a:extLst>
              <a:ext uri="{FF2B5EF4-FFF2-40B4-BE49-F238E27FC236}">
                <a16:creationId xmlns:a16="http://schemas.microsoft.com/office/drawing/2014/main" id="{A7881872-3C70-A75C-9F55-56AF6DBBADB1}"/>
              </a:ext>
            </a:extLst>
          </p:cNvPr>
          <p:cNvSpPr txBox="1">
            <a:spLocks noChangeArrowheads="1"/>
          </p:cNvSpPr>
          <p:nvPr/>
        </p:nvSpPr>
        <p:spPr bwMode="auto">
          <a:xfrm>
            <a:off x="6121400" y="188913"/>
            <a:ext cx="305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latin typeface="Tahoma" panose="020B0604030504040204" pitchFamily="34" charset="0"/>
              </a:rPr>
              <a:t>單元二 </a:t>
            </a:r>
            <a:r>
              <a:rPr lang="zh-TW" altLang="zh-CN" sz="2800">
                <a:latin typeface="Tahoma" panose="020B0604030504040204" pitchFamily="34" charset="0"/>
              </a:rPr>
              <a:t> </a:t>
            </a:r>
            <a:r>
              <a:rPr lang="zh-CN" altLang="en-US" sz="2800">
                <a:latin typeface="Tahoma" panose="020B0604030504040204" pitchFamily="34" charset="0"/>
              </a:rPr>
              <a:t>第一課</a:t>
            </a:r>
            <a:endParaRPr lang="zh-TW" altLang="en-US" sz="2800">
              <a:latin typeface="Tahoma" panose="020B0604030504040204" pitchFamily="34" charset="0"/>
            </a:endParaRPr>
          </a:p>
        </p:txBody>
      </p:sp>
      <p:sp>
        <p:nvSpPr>
          <p:cNvPr id="53275" name="Rectangle 27">
            <a:extLst>
              <a:ext uri="{FF2B5EF4-FFF2-40B4-BE49-F238E27FC236}">
                <a16:creationId xmlns:a16="http://schemas.microsoft.com/office/drawing/2014/main" id="{B78CA8B6-9CA8-CE85-348C-59115ADA52B0}"/>
              </a:ext>
            </a:extLst>
          </p:cNvPr>
          <p:cNvSpPr>
            <a:spLocks noChangeArrowheads="1"/>
          </p:cNvSpPr>
          <p:nvPr/>
        </p:nvSpPr>
        <p:spPr bwMode="auto">
          <a:xfrm>
            <a:off x="4716463" y="2997200"/>
            <a:ext cx="400526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buFontTx/>
              <a:buNone/>
            </a:pPr>
            <a:r>
              <a:rPr kumimoji="0" lang="zh-TW" altLang="en-US" sz="2000">
                <a:latin typeface="Verdana" panose="020B0604030504040204" pitchFamily="34" charset="0"/>
              </a:rPr>
              <a:t>最能引起「我」注意的景物是：</a:t>
            </a:r>
            <a:endParaRPr lang="zh-TW" altLang="en-US" sz="2000">
              <a:latin typeface="Verdana" panose="020B0604030504040204" pitchFamily="34" charset="0"/>
            </a:endParaRPr>
          </a:p>
          <a:p>
            <a:pPr eaLnBrk="1" hangingPunct="1">
              <a:spcBef>
                <a:spcPct val="10000"/>
              </a:spcBef>
              <a:buFontTx/>
              <a:buNone/>
            </a:pPr>
            <a:endParaRPr kumimoji="0" lang="en-US" altLang="zh-TW" sz="2000" b="0">
              <a:latin typeface="Verdana" panose="020B0604030504040204" pitchFamily="34" charset="0"/>
              <a:ea typeface="標楷體" pitchFamily="65" charset="-128"/>
            </a:endParaRPr>
          </a:p>
        </p:txBody>
      </p:sp>
      <p:sp>
        <p:nvSpPr>
          <p:cNvPr id="53276" name="Line 28">
            <a:extLst>
              <a:ext uri="{FF2B5EF4-FFF2-40B4-BE49-F238E27FC236}">
                <a16:creationId xmlns:a16="http://schemas.microsoft.com/office/drawing/2014/main" id="{E6437DB3-86B2-0FAE-4699-DEB89E7A0415}"/>
              </a:ext>
            </a:extLst>
          </p:cNvPr>
          <p:cNvSpPr>
            <a:spLocks noChangeShapeType="1"/>
          </p:cNvSpPr>
          <p:nvPr/>
        </p:nvSpPr>
        <p:spPr bwMode="auto">
          <a:xfrm>
            <a:off x="4787900" y="5805488"/>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430" name="Rectangle 41">
            <a:extLst>
              <a:ext uri="{FF2B5EF4-FFF2-40B4-BE49-F238E27FC236}">
                <a16:creationId xmlns:a16="http://schemas.microsoft.com/office/drawing/2014/main" id="{E0B06714-5D67-A282-E72D-26F988970998}"/>
              </a:ext>
            </a:extLst>
          </p:cNvPr>
          <p:cNvSpPr>
            <a:spLocks noChangeArrowheads="1"/>
          </p:cNvSpPr>
          <p:nvPr/>
        </p:nvSpPr>
        <p:spPr bwMode="auto">
          <a:xfrm>
            <a:off x="1951038" y="1196975"/>
            <a:ext cx="2254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CN" altLang="en-US" sz="2000" b="0">
                <a:solidFill>
                  <a:srgbClr val="FF0000"/>
                </a:solidFill>
                <a:latin typeface="Times New Roman" panose="02020603050405020304" pitchFamily="18" charset="0"/>
                <a:ea typeface="標楷體" pitchFamily="65" charset="-128"/>
              </a:rPr>
              <a:t>配合內文Ｐ</a:t>
            </a:r>
            <a:r>
              <a:rPr lang="en-US" altLang="zh-TW" sz="2000" b="0">
                <a:solidFill>
                  <a:srgbClr val="FF0000"/>
                </a:solidFill>
                <a:latin typeface="Times New Roman" panose="02020603050405020304" pitchFamily="18" charset="0"/>
                <a:ea typeface="標楷體" pitchFamily="65" charset="-128"/>
              </a:rPr>
              <a:t>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dissolve">
                                      <p:cBhvr>
                                        <p:cTn id="7" dur="500"/>
                                        <p:tgtEl>
                                          <p:spTgt spid="53254"/>
                                        </p:tgtEl>
                                      </p:cBhvr>
                                    </p:animEffect>
                                  </p:childTnLst>
                                </p:cTn>
                              </p:par>
                              <p:par>
                                <p:cTn id="8" presetID="9" presetClass="entr" presetSubtype="0" fill="hold" nodeType="withEffect">
                                  <p:stCondLst>
                                    <p:cond delay="0"/>
                                  </p:stCondLst>
                                  <p:childTnLst>
                                    <p:set>
                                      <p:cBhvr>
                                        <p:cTn id="9" dur="1" fill="hold">
                                          <p:stCondLst>
                                            <p:cond delay="0"/>
                                          </p:stCondLst>
                                        </p:cTn>
                                        <p:tgtEl>
                                          <p:spTgt spid="53255"/>
                                        </p:tgtEl>
                                        <p:attrNameLst>
                                          <p:attrName>style.visibility</p:attrName>
                                        </p:attrNameLst>
                                      </p:cBhvr>
                                      <p:to>
                                        <p:strVal val="visible"/>
                                      </p:to>
                                    </p:set>
                                    <p:animEffect transition="in" filter="dissolve">
                                      <p:cBhvr>
                                        <p:cTn id="10" dur="500"/>
                                        <p:tgtEl>
                                          <p:spTgt spid="5325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256"/>
                                        </p:tgtEl>
                                        <p:attrNameLst>
                                          <p:attrName>style.visibility</p:attrName>
                                        </p:attrNameLst>
                                      </p:cBhvr>
                                      <p:to>
                                        <p:strVal val="visible"/>
                                      </p:to>
                                    </p:set>
                                    <p:animEffect transition="in" filter="dissolve">
                                      <p:cBhvr>
                                        <p:cTn id="13" dur="500"/>
                                        <p:tgtEl>
                                          <p:spTgt spid="532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dissolve">
                                      <p:cBhvr>
                                        <p:cTn id="18" dur="500"/>
                                        <p:tgtEl>
                                          <p:spTgt spid="5325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3258"/>
                                        </p:tgtEl>
                                        <p:attrNameLst>
                                          <p:attrName>style.visibility</p:attrName>
                                        </p:attrNameLst>
                                      </p:cBhvr>
                                      <p:to>
                                        <p:strVal val="visible"/>
                                      </p:to>
                                    </p:set>
                                    <p:animEffect transition="in" filter="dissolve">
                                      <p:cBhvr>
                                        <p:cTn id="21" dur="500"/>
                                        <p:tgtEl>
                                          <p:spTgt spid="532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53259"/>
                                        </p:tgtEl>
                                        <p:attrNameLst>
                                          <p:attrName>style.visibility</p:attrName>
                                        </p:attrNameLst>
                                      </p:cBhvr>
                                      <p:to>
                                        <p:strVal val="visible"/>
                                      </p:to>
                                    </p:set>
                                    <p:anim calcmode="lin" valueType="num">
                                      <p:cBhvr additive="base">
                                        <p:cTn id="26" dur="500" fill="hold"/>
                                        <p:tgtEl>
                                          <p:spTgt spid="53259"/>
                                        </p:tgtEl>
                                        <p:attrNameLst>
                                          <p:attrName>ppt_x</p:attrName>
                                        </p:attrNameLst>
                                      </p:cBhvr>
                                      <p:tavLst>
                                        <p:tav tm="0">
                                          <p:val>
                                            <p:strVal val="0-#ppt_w/2"/>
                                          </p:val>
                                        </p:tav>
                                        <p:tav tm="100000">
                                          <p:val>
                                            <p:strVal val="#ppt_x"/>
                                          </p:val>
                                        </p:tav>
                                      </p:tavLst>
                                    </p:anim>
                                    <p:anim calcmode="lin" valueType="num">
                                      <p:cBhvr additive="base">
                                        <p:cTn id="27" dur="500" fill="hold"/>
                                        <p:tgtEl>
                                          <p:spTgt spid="5325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53260"/>
                                        </p:tgtEl>
                                        <p:attrNameLst>
                                          <p:attrName>style.visibility</p:attrName>
                                        </p:attrNameLst>
                                      </p:cBhvr>
                                      <p:to>
                                        <p:strVal val="visible"/>
                                      </p:to>
                                    </p:set>
                                    <p:anim calcmode="lin" valueType="num">
                                      <p:cBhvr additive="base">
                                        <p:cTn id="30" dur="500" fill="hold"/>
                                        <p:tgtEl>
                                          <p:spTgt spid="53260"/>
                                        </p:tgtEl>
                                        <p:attrNameLst>
                                          <p:attrName>ppt_x</p:attrName>
                                        </p:attrNameLst>
                                      </p:cBhvr>
                                      <p:tavLst>
                                        <p:tav tm="0">
                                          <p:val>
                                            <p:strVal val="0-#ppt_w/2"/>
                                          </p:val>
                                        </p:tav>
                                        <p:tav tm="100000">
                                          <p:val>
                                            <p:strVal val="#ppt_x"/>
                                          </p:val>
                                        </p:tav>
                                      </p:tavLst>
                                    </p:anim>
                                    <p:anim calcmode="lin" valueType="num">
                                      <p:cBhvr additive="base">
                                        <p:cTn id="31" dur="500" fill="hold"/>
                                        <p:tgtEl>
                                          <p:spTgt spid="5326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53265"/>
                                        </p:tgtEl>
                                        <p:attrNameLst>
                                          <p:attrName>style.visibility</p:attrName>
                                        </p:attrNameLst>
                                      </p:cBhvr>
                                      <p:to>
                                        <p:strVal val="visible"/>
                                      </p:to>
                                    </p:set>
                                    <p:anim calcmode="lin" valueType="num">
                                      <p:cBhvr additive="base">
                                        <p:cTn id="34" dur="500" fill="hold"/>
                                        <p:tgtEl>
                                          <p:spTgt spid="53265"/>
                                        </p:tgtEl>
                                        <p:attrNameLst>
                                          <p:attrName>ppt_x</p:attrName>
                                        </p:attrNameLst>
                                      </p:cBhvr>
                                      <p:tavLst>
                                        <p:tav tm="0">
                                          <p:val>
                                            <p:strVal val="0-#ppt_w/2"/>
                                          </p:val>
                                        </p:tav>
                                        <p:tav tm="100000">
                                          <p:val>
                                            <p:strVal val="#ppt_x"/>
                                          </p:val>
                                        </p:tav>
                                      </p:tavLst>
                                    </p:anim>
                                    <p:anim calcmode="lin" valueType="num">
                                      <p:cBhvr additive="base">
                                        <p:cTn id="35" dur="500" fill="hold"/>
                                        <p:tgtEl>
                                          <p:spTgt spid="5326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53261"/>
                                        </p:tgtEl>
                                        <p:attrNameLst>
                                          <p:attrName>style.visibility</p:attrName>
                                        </p:attrNameLst>
                                      </p:cBhvr>
                                      <p:to>
                                        <p:strVal val="visible"/>
                                      </p:to>
                                    </p:set>
                                    <p:anim calcmode="lin" valueType="num">
                                      <p:cBhvr additive="base">
                                        <p:cTn id="38" dur="500" fill="hold"/>
                                        <p:tgtEl>
                                          <p:spTgt spid="53261"/>
                                        </p:tgtEl>
                                        <p:attrNameLst>
                                          <p:attrName>ppt_x</p:attrName>
                                        </p:attrNameLst>
                                      </p:cBhvr>
                                      <p:tavLst>
                                        <p:tav tm="0">
                                          <p:val>
                                            <p:strVal val="0-#ppt_w/2"/>
                                          </p:val>
                                        </p:tav>
                                        <p:tav tm="100000">
                                          <p:val>
                                            <p:strVal val="#ppt_x"/>
                                          </p:val>
                                        </p:tav>
                                      </p:tavLst>
                                    </p:anim>
                                    <p:anim calcmode="lin" valueType="num">
                                      <p:cBhvr additive="base">
                                        <p:cTn id="39" dur="500" fill="hold"/>
                                        <p:tgtEl>
                                          <p:spTgt spid="53261"/>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53266"/>
                                        </p:tgtEl>
                                        <p:attrNameLst>
                                          <p:attrName>style.visibility</p:attrName>
                                        </p:attrNameLst>
                                      </p:cBhvr>
                                      <p:to>
                                        <p:strVal val="visible"/>
                                      </p:to>
                                    </p:set>
                                    <p:anim calcmode="lin" valueType="num">
                                      <p:cBhvr additive="base">
                                        <p:cTn id="42" dur="500" fill="hold"/>
                                        <p:tgtEl>
                                          <p:spTgt spid="53266"/>
                                        </p:tgtEl>
                                        <p:attrNameLst>
                                          <p:attrName>ppt_x</p:attrName>
                                        </p:attrNameLst>
                                      </p:cBhvr>
                                      <p:tavLst>
                                        <p:tav tm="0">
                                          <p:val>
                                            <p:strVal val="0-#ppt_w/2"/>
                                          </p:val>
                                        </p:tav>
                                        <p:tav tm="100000">
                                          <p:val>
                                            <p:strVal val="#ppt_x"/>
                                          </p:val>
                                        </p:tav>
                                      </p:tavLst>
                                    </p:anim>
                                    <p:anim calcmode="lin" valueType="num">
                                      <p:cBhvr additive="base">
                                        <p:cTn id="43" dur="500" fill="hold"/>
                                        <p:tgtEl>
                                          <p:spTgt spid="53266"/>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53267"/>
                                        </p:tgtEl>
                                        <p:attrNameLst>
                                          <p:attrName>style.visibility</p:attrName>
                                        </p:attrNameLst>
                                      </p:cBhvr>
                                      <p:to>
                                        <p:strVal val="visible"/>
                                      </p:to>
                                    </p:set>
                                    <p:anim calcmode="lin" valueType="num">
                                      <p:cBhvr additive="base">
                                        <p:cTn id="46" dur="500" fill="hold"/>
                                        <p:tgtEl>
                                          <p:spTgt spid="53267"/>
                                        </p:tgtEl>
                                        <p:attrNameLst>
                                          <p:attrName>ppt_x</p:attrName>
                                        </p:attrNameLst>
                                      </p:cBhvr>
                                      <p:tavLst>
                                        <p:tav tm="0">
                                          <p:val>
                                            <p:strVal val="0-#ppt_w/2"/>
                                          </p:val>
                                        </p:tav>
                                        <p:tav tm="100000">
                                          <p:val>
                                            <p:strVal val="#ppt_x"/>
                                          </p:val>
                                        </p:tav>
                                      </p:tavLst>
                                    </p:anim>
                                    <p:anim calcmode="lin" valueType="num">
                                      <p:cBhvr additive="base">
                                        <p:cTn id="47" dur="500" fill="hold"/>
                                        <p:tgtEl>
                                          <p:spTgt spid="53267"/>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53262"/>
                                        </p:tgtEl>
                                        <p:attrNameLst>
                                          <p:attrName>style.visibility</p:attrName>
                                        </p:attrNameLst>
                                      </p:cBhvr>
                                      <p:to>
                                        <p:strVal val="visible"/>
                                      </p:to>
                                    </p:set>
                                    <p:anim calcmode="lin" valueType="num">
                                      <p:cBhvr additive="base">
                                        <p:cTn id="50" dur="500" fill="hold"/>
                                        <p:tgtEl>
                                          <p:spTgt spid="53262"/>
                                        </p:tgtEl>
                                        <p:attrNameLst>
                                          <p:attrName>ppt_x</p:attrName>
                                        </p:attrNameLst>
                                      </p:cBhvr>
                                      <p:tavLst>
                                        <p:tav tm="0">
                                          <p:val>
                                            <p:strVal val="0-#ppt_w/2"/>
                                          </p:val>
                                        </p:tav>
                                        <p:tav tm="100000">
                                          <p:val>
                                            <p:strVal val="#ppt_x"/>
                                          </p:val>
                                        </p:tav>
                                      </p:tavLst>
                                    </p:anim>
                                    <p:anim calcmode="lin" valueType="num">
                                      <p:cBhvr additive="base">
                                        <p:cTn id="51" dur="500" fill="hold"/>
                                        <p:tgtEl>
                                          <p:spTgt spid="53262"/>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53269"/>
                                        </p:tgtEl>
                                        <p:attrNameLst>
                                          <p:attrName>style.visibility</p:attrName>
                                        </p:attrNameLst>
                                      </p:cBhvr>
                                      <p:to>
                                        <p:strVal val="visible"/>
                                      </p:to>
                                    </p:set>
                                    <p:anim calcmode="lin" valueType="num">
                                      <p:cBhvr additive="base">
                                        <p:cTn id="54" dur="500" fill="hold"/>
                                        <p:tgtEl>
                                          <p:spTgt spid="53269"/>
                                        </p:tgtEl>
                                        <p:attrNameLst>
                                          <p:attrName>ppt_x</p:attrName>
                                        </p:attrNameLst>
                                      </p:cBhvr>
                                      <p:tavLst>
                                        <p:tav tm="0">
                                          <p:val>
                                            <p:strVal val="0-#ppt_w/2"/>
                                          </p:val>
                                        </p:tav>
                                        <p:tav tm="100000">
                                          <p:val>
                                            <p:strVal val="#ppt_x"/>
                                          </p:val>
                                        </p:tav>
                                      </p:tavLst>
                                    </p:anim>
                                    <p:anim calcmode="lin" valueType="num">
                                      <p:cBhvr additive="base">
                                        <p:cTn id="55" dur="500" fill="hold"/>
                                        <p:tgtEl>
                                          <p:spTgt spid="5326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53264"/>
                                        </p:tgtEl>
                                        <p:attrNameLst>
                                          <p:attrName>style.visibility</p:attrName>
                                        </p:attrNameLst>
                                      </p:cBhvr>
                                      <p:to>
                                        <p:strVal val="visible"/>
                                      </p:to>
                                    </p:set>
                                    <p:anim calcmode="lin" valueType="num">
                                      <p:cBhvr additive="base">
                                        <p:cTn id="58" dur="500" fill="hold"/>
                                        <p:tgtEl>
                                          <p:spTgt spid="53264"/>
                                        </p:tgtEl>
                                        <p:attrNameLst>
                                          <p:attrName>ppt_x</p:attrName>
                                        </p:attrNameLst>
                                      </p:cBhvr>
                                      <p:tavLst>
                                        <p:tav tm="0">
                                          <p:val>
                                            <p:strVal val="0-#ppt_w/2"/>
                                          </p:val>
                                        </p:tav>
                                        <p:tav tm="100000">
                                          <p:val>
                                            <p:strVal val="#ppt_x"/>
                                          </p:val>
                                        </p:tav>
                                      </p:tavLst>
                                    </p:anim>
                                    <p:anim calcmode="lin" valueType="num">
                                      <p:cBhvr additive="base">
                                        <p:cTn id="59" dur="500" fill="hold"/>
                                        <p:tgtEl>
                                          <p:spTgt spid="53264"/>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53276"/>
                                        </p:tgtEl>
                                        <p:attrNameLst>
                                          <p:attrName>style.visibility</p:attrName>
                                        </p:attrNameLst>
                                      </p:cBhvr>
                                      <p:to>
                                        <p:strVal val="visible"/>
                                      </p:to>
                                    </p:set>
                                    <p:anim calcmode="lin" valueType="num">
                                      <p:cBhvr additive="base">
                                        <p:cTn id="62" dur="500" fill="hold"/>
                                        <p:tgtEl>
                                          <p:spTgt spid="53276"/>
                                        </p:tgtEl>
                                        <p:attrNameLst>
                                          <p:attrName>ppt_x</p:attrName>
                                        </p:attrNameLst>
                                      </p:cBhvr>
                                      <p:tavLst>
                                        <p:tav tm="0">
                                          <p:val>
                                            <p:strVal val="0-#ppt_w/2"/>
                                          </p:val>
                                        </p:tav>
                                        <p:tav tm="100000">
                                          <p:val>
                                            <p:strVal val="#ppt_x"/>
                                          </p:val>
                                        </p:tav>
                                      </p:tavLst>
                                    </p:anim>
                                    <p:anim calcmode="lin" valueType="num">
                                      <p:cBhvr additive="base">
                                        <p:cTn id="63" dur="500" fill="hold"/>
                                        <p:tgtEl>
                                          <p:spTgt spid="53276"/>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53275"/>
                                        </p:tgtEl>
                                        <p:attrNameLst>
                                          <p:attrName>style.visibility</p:attrName>
                                        </p:attrNameLst>
                                      </p:cBhvr>
                                      <p:to>
                                        <p:strVal val="visible"/>
                                      </p:to>
                                    </p:set>
                                    <p:anim calcmode="lin" valueType="num">
                                      <p:cBhvr additive="base">
                                        <p:cTn id="66" dur="500" fill="hold"/>
                                        <p:tgtEl>
                                          <p:spTgt spid="53275"/>
                                        </p:tgtEl>
                                        <p:attrNameLst>
                                          <p:attrName>ppt_x</p:attrName>
                                        </p:attrNameLst>
                                      </p:cBhvr>
                                      <p:tavLst>
                                        <p:tav tm="0">
                                          <p:val>
                                            <p:strVal val="0-#ppt_w/2"/>
                                          </p:val>
                                        </p:tav>
                                        <p:tav tm="100000">
                                          <p:val>
                                            <p:strVal val="#ppt_x"/>
                                          </p:val>
                                        </p:tav>
                                      </p:tavLst>
                                    </p:anim>
                                    <p:anim calcmode="lin" valueType="num">
                                      <p:cBhvr additive="base">
                                        <p:cTn id="67" dur="500" fill="hold"/>
                                        <p:tgtEl>
                                          <p:spTgt spid="53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53258" grpId="0"/>
      <p:bldP spid="53260" grpId="0"/>
      <p:bldP spid="53261" grpId="0"/>
      <p:bldP spid="53262" grpId="0"/>
      <p:bldP spid="53264" grpId="0"/>
      <p:bldP spid="53275" grpId="0"/>
    </p:bld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panose="020B0604020202020204" pitchFamily="34" charset="0"/>
            <a:ea typeface="MS PMincho" panose="02020600040205080304" pitchFamily="18" charset="-128"/>
            <a:sym typeface="Wingdings" panose="05000000000000000000" pitchFamily="2" charset="2"/>
          </a:defRPr>
        </a:defPPr>
      </a:lstStyle>
    </a:spDef>
    <a:ln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panose="020B0604020202020204" pitchFamily="34" charset="0"/>
            <a:ea typeface="MS PMincho" panose="02020600040205080304" pitchFamily="18" charset="-128"/>
            <a:sym typeface="Wingdings" panose="05000000000000000000" pitchFamily="2" charset="2"/>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2407</Words>
  <Application>Microsoft Office PowerPoint</Application>
  <PresentationFormat>全屏显示(4:3)</PresentationFormat>
  <Paragraphs>209</Paragraphs>
  <Slides>18</Slides>
  <Notes>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MS PMincho</vt:lpstr>
      <vt:lpstr>Wingdings</vt:lpstr>
      <vt:lpstr>新細明體</vt:lpstr>
      <vt:lpstr>Calibri</vt:lpstr>
      <vt:lpstr>Tahoma</vt:lpstr>
      <vt:lpstr>標楷體</vt:lpstr>
      <vt:lpstr>Times New Roman</vt:lpstr>
      <vt:lpstr>Verdana</vt:lpstr>
      <vt:lpstr>預設簡報設計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ocean.chan</dc:creator>
  <cp:lastModifiedBy>lei shi</cp:lastModifiedBy>
  <cp:revision>647</cp:revision>
  <dcterms:created xsi:type="dcterms:W3CDTF">2013-03-11T00:59:07Z</dcterms:created>
  <dcterms:modified xsi:type="dcterms:W3CDTF">2025-07-22T04:15:02Z</dcterms:modified>
</cp:coreProperties>
</file>