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5" r:id="rId4"/>
    <p:sldId id="267" r:id="rId5"/>
    <p:sldId id="270" r:id="rId6"/>
    <p:sldId id="268" r:id="rId7"/>
    <p:sldId id="269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ECFF"/>
    <a:srgbClr val="CDA2FC"/>
    <a:srgbClr val="EFF1AD"/>
    <a:srgbClr val="FF0000"/>
    <a:srgbClr val="CCFFFF"/>
    <a:srgbClr val="7EF2B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11" autoAdjust="0"/>
  </p:normalViewPr>
  <p:slideViewPr>
    <p:cSldViewPr>
      <p:cViewPr varScale="1">
        <p:scale>
          <a:sx n="120" d="100"/>
          <a:sy n="120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137233A-2095-E9E4-A38E-7678BA1BC8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C42FA07-29DA-8325-0705-0497200D65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87046F5-6730-44D6-8BCB-236439A0A837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4DAFE897-E9AF-1D7B-3516-5DFC1E77B93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4144AA1-19C5-FD99-BDD5-B70CB2A399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17034A7-F825-401A-AACA-AB76A49DC9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0483DF9-3406-66A3-2B1D-0AAF923A41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B80E87D-5D95-5E74-3953-BB5B912FD8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E832EC0-3DED-4D95-B4F5-FF2F8864473E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C16599D-45DE-30B0-7D60-1F5A864EE0E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3464FB6-7BD3-5981-56ED-4110BD3483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DBB141AD-ABBA-0CF2-2634-A22E75AA95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51F31E0-8A32-6C9D-1491-6E8BCD72E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D20EE93-B67A-4FC0-B13A-97315AF4E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337467-2FA2-DF3A-FD31-63156EA3EC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FD126FD-9487-2F13-C607-9F290DEF9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C6D1A1-260A-61F4-029B-6512D07D26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BED3183-1CC8-2946-678C-A830A522D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BF0082C-6E40-D0E0-9A66-2D26DD7C57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4669EA0-72D9-6BF3-C666-3CB2CB3BC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F7FD69F-70DB-BE26-6753-2805BE7165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CC227C5-DAEC-781E-F84B-313AA192A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00AC26F-D15B-5316-A50E-5C06301094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B7BF86-4155-7913-5168-16969AB7F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D337172-1D9E-B399-D3B8-E8A755FB57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E2A0536-E08A-D7DE-DD7E-D2D7AB3FD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326615-797D-06D6-A329-5C17E9ACF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B9560B-4580-6BA5-8C1E-1168A3FD4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9928BF-71F0-5CD6-7C54-060BE4FDD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692D-9D67-4529-841F-6B6F070C1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68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EB5EA4-2A06-BA1D-CD90-D37DF20E7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4927BD-4ACC-6841-CE7C-A6956E6C3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8FDA4F-5DFA-CABF-F710-DBFEEF245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3B47-6C85-4556-9C9B-4D1435FCC1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63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51F660-E780-5A08-09E8-EE9019EDD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20F72-C4D9-800B-7146-5510D1DC2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086BB8-0F50-4486-EB94-F360130D1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749F-F36B-48C8-9EF5-F86D365462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221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D9322-EE73-FDAA-0AB4-1CA96C25A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85F40-14D8-A90F-8BB9-13668EC08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EF126-844E-3234-F7EB-734027A55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B16FE-F2A2-408C-83E5-7A99C40620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60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DF6ECD-9633-6EC4-6260-499F99EC3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005A42-C7DF-76A3-170E-FF9BA6D2C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678B0F-CE0F-235A-6371-930D29679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74B0-C778-4BEE-9D28-FB5AE4E820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0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8A8A4B-50B8-C64A-CB95-DA3477C2F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01D661-4E7A-EAF4-2D57-0C9A6E0E4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1064-5B0B-B92F-562E-6602A5E85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DFD1-5241-4FFB-8DC9-4C56F40DEA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017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79C180-8B45-02F3-6F31-E172022A0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02074-F714-0E6A-F41E-B9C4281202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2356F4-2D22-07A0-3EE6-9D60B706B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78C8-762E-4BCC-8B17-51201A3606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241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65C88-D47B-AD5E-E3D7-31E0FE564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19078-6880-452B-6753-D5949551C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A26C0-B870-A925-01D3-6A3B50820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AB52-82E5-4A10-BA4D-A7F88FF496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59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17DE75-B685-C8B8-E841-6D57E5356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C1830B-FB79-6448-CF80-494244DF0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D013D8-E522-67EC-A704-3FCB5BDBA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7604-7F87-4568-A164-1EBFB31D7D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07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E2EC4-8729-6138-15CF-6A5DB0188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C69330-5452-03E8-BB6A-48143A01C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29916B-4870-AFD0-EBBB-6058491FA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2D96-4337-4ADC-A71A-3148ADBA5D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799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EEE26B-6387-0E01-29CD-CAA091866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D712B7-5517-F6D5-3831-3E9711C54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EC13F1-B8F0-D4A8-2008-F6118C284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6934-DEF8-40DC-AF5F-5EBCA5693D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710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28E1F-8C33-B751-31D3-DB823EDA4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84C61-CFC6-D095-F8C6-082817167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812FC-0978-93E8-10A2-10C334857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602F-3E81-4257-93F7-684565DA3A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52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74212-E6A3-AC48-7202-F8B623BB0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18615-E71B-BC55-43A8-E0C3546AC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5D9252-6951-619C-B51A-7F716168D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91C6-C930-47CB-A24C-2E4ACF9A98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79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11E10D-53C6-4008-1DE0-B22F661D1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C9DA6A-EB18-5492-9F76-2A0ECE017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8DA65D-A34E-4EBD-2CEE-8D5523D251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61D10B-90D2-24D8-72DF-850E35CC51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E19F53-E996-5D12-B371-BD0E2E31EF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E05CCF9B-3EC4-4019-A61C-4BF7A40AA0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D56FFD9C-2F91-E132-C245-CCA3B0611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46529ABA-D5EF-6046-D055-614924F5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222DA0FD-19B0-891F-5733-BB9CAAF25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單元三</a:t>
            </a:r>
          </a:p>
        </p:txBody>
      </p:sp>
      <p:grpSp>
        <p:nvGrpSpPr>
          <p:cNvPr id="4100" name="Group 21">
            <a:extLst>
              <a:ext uri="{FF2B5EF4-FFF2-40B4-BE49-F238E27FC236}">
                <a16:creationId xmlns:a16="http://schemas.microsoft.com/office/drawing/2014/main" id="{39382B84-E5E1-26AE-BAB7-914AAFAD6F9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81300"/>
            <a:ext cx="7405687" cy="1296988"/>
            <a:chOff x="340" y="1842"/>
            <a:chExt cx="4665" cy="817"/>
          </a:xfrm>
        </p:grpSpPr>
        <p:sp>
          <p:nvSpPr>
            <p:cNvPr id="4109" name="Rectangle 47">
              <a:hlinkClick r:id="rId3" action="ppaction://hlinksldjump"/>
              <a:extLst>
                <a:ext uri="{FF2B5EF4-FFF2-40B4-BE49-F238E27FC236}">
                  <a16:creationId xmlns:a16="http://schemas.microsoft.com/office/drawing/2014/main" id="{1C6FAF0E-5B15-A632-8773-3DEF44E33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2251"/>
              <a:ext cx="229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</a:t>
              </a:r>
              <a:r>
                <a:rPr lang="en-US" altLang="zh-CN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r>
                <a:rPr lang="zh-TW" altLang="en-US" sz="2800">
                  <a:latin typeface="Times New Roman" panose="02020603050405020304" pitchFamily="18" charset="0"/>
                  <a:ea typeface="標楷體" pitchFamily="65" charset="-128"/>
                </a:rPr>
                <a:t>選擇適當的觀察點</a:t>
              </a:r>
            </a:p>
          </p:txBody>
        </p:sp>
        <p:sp>
          <p:nvSpPr>
            <p:cNvPr id="4110" name="Rectangle 47">
              <a:hlinkClick r:id="rId3" action="ppaction://hlinksldjump"/>
              <a:extLst>
                <a:ext uri="{FF2B5EF4-FFF2-40B4-BE49-F238E27FC236}">
                  <a16:creationId xmlns:a16="http://schemas.microsoft.com/office/drawing/2014/main" id="{22E034F1-FF25-0391-5E45-290D89F01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2251"/>
              <a:ext cx="229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</a:t>
              </a:r>
              <a:r>
                <a:rPr lang="en-US" altLang="zh-CN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r>
                <a:rPr lang="zh-TW" altLang="en-US" sz="2800">
                  <a:latin typeface="Times New Roman" panose="02020603050405020304" pitchFamily="18" charset="0"/>
                  <a:ea typeface="標楷體" pitchFamily="65" charset="-128"/>
                </a:rPr>
                <a:t>確定合理的順序</a:t>
              </a:r>
            </a:p>
          </p:txBody>
        </p:sp>
        <p:sp>
          <p:nvSpPr>
            <p:cNvPr id="4111" name="Text Box 18">
              <a:extLst>
                <a:ext uri="{FF2B5EF4-FFF2-40B4-BE49-F238E27FC236}">
                  <a16:creationId xmlns:a16="http://schemas.microsoft.com/office/drawing/2014/main" id="{326C5438-433C-1F42-8B76-20643DEB3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842"/>
              <a:ext cx="3946" cy="40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995C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800100" indent="-3429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257300" indent="-3429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171700" indent="-3429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3600" b="1">
                  <a:latin typeface="標楷體" pitchFamily="65" charset="-128"/>
                  <a:ea typeface="標楷體" pitchFamily="65" charset="-128"/>
                </a:rPr>
                <a:t>第</a:t>
              </a:r>
              <a:r>
                <a:rPr lang="zh-CN" altLang="en-US" sz="3600" b="1">
                  <a:latin typeface="標楷體" pitchFamily="65" charset="-128"/>
                  <a:ea typeface="標楷體" pitchFamily="65" charset="-128"/>
                </a:rPr>
                <a:t>二</a:t>
              </a:r>
              <a:r>
                <a:rPr lang="zh-TW" altLang="en-US" sz="3600" b="1">
                  <a:latin typeface="標楷體" pitchFamily="65" charset="-128"/>
                  <a:ea typeface="標楷體" pitchFamily="65" charset="-128"/>
                </a:rPr>
                <a:t>課：定點描寫</a:t>
              </a:r>
            </a:p>
          </p:txBody>
        </p:sp>
      </p:grpSp>
      <p:grpSp>
        <p:nvGrpSpPr>
          <p:cNvPr id="4101" name="Group 27">
            <a:extLst>
              <a:ext uri="{FF2B5EF4-FFF2-40B4-BE49-F238E27FC236}">
                <a16:creationId xmlns:a16="http://schemas.microsoft.com/office/drawing/2014/main" id="{F3962C28-FC24-E082-F77E-E9F9658CAA6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908050"/>
            <a:ext cx="7488237" cy="1930400"/>
            <a:chOff x="340" y="754"/>
            <a:chExt cx="4717" cy="1216"/>
          </a:xfrm>
        </p:grpSpPr>
        <p:sp>
          <p:nvSpPr>
            <p:cNvPr id="4105" name="Text Box 11">
              <a:extLst>
                <a:ext uri="{FF2B5EF4-FFF2-40B4-BE49-F238E27FC236}">
                  <a16:creationId xmlns:a16="http://schemas.microsoft.com/office/drawing/2014/main" id="{2E002AE9-D8FB-9BDE-E13B-64315BB85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754"/>
              <a:ext cx="4354" cy="40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995C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800100" indent="-3429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257300" indent="-3429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171700" indent="-3429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3600" b="1">
                  <a:latin typeface="標楷體" pitchFamily="65" charset="-128"/>
                  <a:ea typeface="標楷體" pitchFamily="65" charset="-128"/>
                </a:rPr>
                <a:t>第一課：步移法</a:t>
              </a:r>
            </a:p>
          </p:txBody>
        </p:sp>
        <p:sp>
          <p:nvSpPr>
            <p:cNvPr id="4106" name="Rectangle 47">
              <a:hlinkClick r:id="rId4" action="ppaction://hlinksldjump"/>
              <a:extLst>
                <a:ext uri="{FF2B5EF4-FFF2-40B4-BE49-F238E27FC236}">
                  <a16:creationId xmlns:a16="http://schemas.microsoft.com/office/drawing/2014/main" id="{7132A0D9-C30D-0401-9F87-9AC7D35FC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" y="1071"/>
              <a:ext cx="189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</a:t>
              </a:r>
              <a:r>
                <a:rPr lang="en-US" altLang="zh-CN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r>
                <a:rPr lang="zh-TW" altLang="en-US" sz="2800">
                  <a:latin typeface="Times New Roman" panose="02020603050405020304" pitchFamily="18" charset="0"/>
                  <a:ea typeface="標楷體" pitchFamily="65" charset="-128"/>
                </a:rPr>
                <a:t>選擇合理的描寫路線</a:t>
              </a:r>
              <a:r>
                <a:rPr lang="zh-TW" altLang="en-US" sz="2800">
                  <a:solidFill>
                    <a:srgbClr val="C00000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endParaRPr lang="zh-TW" altLang="en-US" sz="2800" b="1">
                <a:solidFill>
                  <a:srgbClr val="6600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7" name="Rectangle 47">
              <a:hlinkClick r:id="rId4" action="ppaction://hlinksldjump"/>
              <a:extLst>
                <a:ext uri="{FF2B5EF4-FFF2-40B4-BE49-F238E27FC236}">
                  <a16:creationId xmlns:a16="http://schemas.microsoft.com/office/drawing/2014/main" id="{1E0DE95B-EEF2-9FC5-CECB-D48FC3E5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1071"/>
              <a:ext cx="189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</a:t>
              </a:r>
              <a:r>
                <a:rPr lang="en-US" altLang="zh-CN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r>
                <a:rPr lang="zh-TW" altLang="en-US" sz="2800">
                  <a:latin typeface="Times New Roman" panose="02020603050405020304" pitchFamily="18" charset="0"/>
                  <a:ea typeface="標楷體" pitchFamily="65" charset="-128"/>
                </a:rPr>
                <a:t>交代觀察地點的變換</a:t>
              </a:r>
              <a:r>
                <a:rPr lang="zh-TW" altLang="en-US" sz="2800">
                  <a:solidFill>
                    <a:srgbClr val="C00000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endParaRPr lang="zh-TW" altLang="en-US" sz="2800" b="1">
                <a:solidFill>
                  <a:srgbClr val="6600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" name="Rectangle 47">
              <a:hlinkClick r:id="rId5" action="ppaction://hlinksldjump"/>
              <a:extLst>
                <a:ext uri="{FF2B5EF4-FFF2-40B4-BE49-F238E27FC236}">
                  <a16:creationId xmlns:a16="http://schemas.microsoft.com/office/drawing/2014/main" id="{8EF7FAF0-A152-18D9-EFD2-9732E9B16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426"/>
              <a:ext cx="189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</a:t>
              </a:r>
              <a:r>
                <a:rPr lang="en-US" altLang="zh-CN" sz="2800">
                  <a:solidFill>
                    <a:srgbClr val="CC0099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r>
                <a:rPr lang="zh-TW" altLang="en-US" sz="2800">
                  <a:latin typeface="Times New Roman" panose="02020603050405020304" pitchFamily="18" charset="0"/>
                  <a:ea typeface="標楷體" pitchFamily="65" charset="-128"/>
                </a:rPr>
                <a:t>鎖定描寫對象</a:t>
              </a:r>
              <a:r>
                <a:rPr lang="zh-TW" altLang="en-US" sz="2800">
                  <a:solidFill>
                    <a:srgbClr val="C00000"/>
                  </a:solidFill>
                  <a:latin typeface="Times New Roman" panose="02020603050405020304" pitchFamily="18" charset="0"/>
                  <a:ea typeface="標楷體" pitchFamily="65" charset="-128"/>
                </a:rPr>
                <a:t> </a:t>
              </a:r>
              <a:endParaRPr lang="zh-TW" altLang="en-US" sz="2800" b="1">
                <a:solidFill>
                  <a:srgbClr val="660033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02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986791FA-DD02-C9A4-1400-52C6DB956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99013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場面描寫的要素</a:t>
            </a:r>
          </a:p>
        </p:txBody>
      </p:sp>
      <p:sp>
        <p:nvSpPr>
          <p:cNvPr id="4103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58607416-0140-4B86-94FA-0AB45FE7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4799013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多角度描寫</a:t>
            </a:r>
            <a:r>
              <a:rPr lang="zh-CN" altLang="en-US" sz="2800">
                <a:latin typeface="Times New Roman" panose="02020603050405020304" pitchFamily="18" charset="0"/>
                <a:ea typeface="標楷體" pitchFamily="65" charset="-128"/>
              </a:rPr>
              <a:t>場面</a:t>
            </a:r>
            <a:endParaRPr lang="zh-TW" altLang="en-US" sz="2800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4104" name="Text Box 26">
            <a:extLst>
              <a:ext uri="{FF2B5EF4-FFF2-40B4-BE49-F238E27FC236}">
                <a16:creationId xmlns:a16="http://schemas.microsoft.com/office/drawing/2014/main" id="{90BAEE19-E6A2-D153-AA35-85C5224F2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149725"/>
            <a:ext cx="62642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第三課：場面描寫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9B2AC65-96EC-924D-7236-8C3637DD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　   冬景</a:t>
            </a:r>
          </a:p>
        </p:txBody>
      </p:sp>
      <p:sp>
        <p:nvSpPr>
          <p:cNvPr id="64515" name="Oval 3">
            <a:extLst>
              <a:ext uri="{FF2B5EF4-FFF2-40B4-BE49-F238E27FC236}">
                <a16:creationId xmlns:a16="http://schemas.microsoft.com/office/drawing/2014/main" id="{6368E871-8714-5822-2C3D-598D42C18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2565400"/>
            <a:ext cx="649287" cy="5365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16" name="AutoShape 4">
            <a:extLst>
              <a:ext uri="{FF2B5EF4-FFF2-40B4-BE49-F238E27FC236}">
                <a16:creationId xmlns:a16="http://schemas.microsoft.com/office/drawing/2014/main" id="{0143BF39-9F3A-67F4-478A-5EEA82E9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16017202-4F32-6E79-995F-96149967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453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找出關鍵字詞：冬景</a:t>
            </a:r>
          </a:p>
        </p:txBody>
      </p:sp>
      <p:sp>
        <p:nvSpPr>
          <p:cNvPr id="64518" name="AutoShape 6">
            <a:extLst>
              <a:ext uri="{FF2B5EF4-FFF2-40B4-BE49-F238E27FC236}">
                <a16:creationId xmlns:a16="http://schemas.microsoft.com/office/drawing/2014/main" id="{A6CDBBBE-2665-B169-E306-D837C7530D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850F80D8-B40D-93A9-A8A5-BE2D21F1A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3083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重點聯想具體內容</a:t>
            </a:r>
          </a:p>
        </p:txBody>
      </p:sp>
      <p:sp>
        <p:nvSpPr>
          <p:cNvPr id="64520" name="AutoShape 8">
            <a:extLst>
              <a:ext uri="{FF2B5EF4-FFF2-40B4-BE49-F238E27FC236}">
                <a16:creationId xmlns:a16="http://schemas.microsoft.com/office/drawing/2014/main" id="{D1C13C78-4E30-77A8-779A-77DC2CA1C4C2}"/>
              </a:ext>
            </a:extLst>
          </p:cNvPr>
          <p:cNvSpPr>
            <a:spLocks/>
          </p:cNvSpPr>
          <p:nvPr/>
        </p:nvSpPr>
        <p:spPr bwMode="auto">
          <a:xfrm>
            <a:off x="3635375" y="1196975"/>
            <a:ext cx="506413" cy="4392613"/>
          </a:xfrm>
          <a:prstGeom prst="leftBrace">
            <a:avLst>
              <a:gd name="adj1" fmla="val 72283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9F5A1252-D3D8-EDA9-0B01-9742415B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868363"/>
            <a:ext cx="4249738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「我」發現陽台變得：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凌亂不堪？欣欣向榮？衰敗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······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「我」位處哪裏觀察室外的景觀：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陽台？客廳？大廈入口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休憩公園內能表現蕭條的景象是：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大樹？落葉？小草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鄰近公園的大街此刻是：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冷清？熱鬧？和往常一般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看着眼前的景象</a:t>
            </a:r>
            <a:r>
              <a:rPr kumimoji="0" lang="zh-CN" altLang="en-US" sz="2000" b="1">
                <a:latin typeface="Verdana" panose="020B0604030504040204" pitchFamily="34" charset="0"/>
              </a:rPr>
              <a:t>「</a:t>
            </a:r>
            <a:r>
              <a:rPr kumimoji="0" lang="zh-TW" altLang="en-US" sz="2000" b="1">
                <a:latin typeface="Verdana" panose="020B0604030504040204" pitchFamily="34" charset="0"/>
              </a:rPr>
              <a:t>我</a:t>
            </a:r>
            <a:r>
              <a:rPr kumimoji="0" lang="zh-CN" altLang="en-US" sz="2000" b="1">
                <a:latin typeface="Verdana" panose="020B0604030504040204" pitchFamily="34" charset="0"/>
              </a:rPr>
              <a:t>」</a:t>
            </a:r>
            <a:r>
              <a:rPr kumimoji="0" lang="zh-TW" altLang="en-US" sz="2000" b="1">
                <a:latin typeface="Verdana" panose="020B0604030504040204" pitchFamily="34" charset="0"/>
              </a:rPr>
              <a:t>回憶起：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從前街上的小攤？頂着寒風上學？</a:t>
            </a:r>
            <a:b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一家人圍坐在電視前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00D7064C-9C62-B22C-EF38-CB589BF5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A09A482A-DAE9-368D-75ED-8325BD7C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55CA3C61-5FB9-F426-6F98-521E2081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6397" name="Rectangle 41">
            <a:extLst>
              <a:ext uri="{FF2B5EF4-FFF2-40B4-BE49-F238E27FC236}">
                <a16:creationId xmlns:a16="http://schemas.microsoft.com/office/drawing/2014/main" id="{38DA89BF-FF48-0B9E-14CE-580707657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9" grpId="0"/>
      <p:bldP spid="645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158E8E-33BF-5F77-D30A-1091B8F39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陽光下的老街</a:t>
            </a:r>
          </a:p>
        </p:txBody>
      </p:sp>
      <p:sp>
        <p:nvSpPr>
          <p:cNvPr id="65539" name="Oval 3">
            <a:extLst>
              <a:ext uri="{FF2B5EF4-FFF2-40B4-BE49-F238E27FC236}">
                <a16:creationId xmlns:a16="http://schemas.microsoft.com/office/drawing/2014/main" id="{606AAB5A-6877-24A8-F954-5EAB28C35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624138"/>
            <a:ext cx="792162" cy="431800"/>
          </a:xfrm>
          <a:prstGeom prst="ellipse">
            <a:avLst/>
          </a:prstGeom>
          <a:noFill/>
          <a:ln w="349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02556B12-A561-7092-9809-07738022B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26CCE8FD-8638-35CB-D9D0-4E18C0BFA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10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找出關鍵字詞：老街</a:t>
            </a:r>
          </a:p>
        </p:txBody>
      </p:sp>
      <p:sp>
        <p:nvSpPr>
          <p:cNvPr id="65542" name="AutoShape 6">
            <a:extLst>
              <a:ext uri="{FF2B5EF4-FFF2-40B4-BE49-F238E27FC236}">
                <a16:creationId xmlns:a16="http://schemas.microsoft.com/office/drawing/2014/main" id="{D86C47AC-2D28-AB03-287C-33D56C47EBF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0B180B33-F60A-31C7-2060-54A14986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66F2A48B-8228-2624-871F-907F86536668}"/>
              </a:ext>
            </a:extLst>
          </p:cNvPr>
          <p:cNvSpPr>
            <a:spLocks/>
          </p:cNvSpPr>
          <p:nvPr/>
        </p:nvSpPr>
        <p:spPr bwMode="auto">
          <a:xfrm>
            <a:off x="3851275" y="1125538"/>
            <a:ext cx="457200" cy="4419600"/>
          </a:xfrm>
          <a:prstGeom prst="leftBrace">
            <a:avLst>
              <a:gd name="adj1" fmla="val 80556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B456EBA0-8C29-89AB-C4E8-DD149AAD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968375"/>
            <a:ext cx="4032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老街給「我」的整體印象是：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u="sng">
                <a:latin typeface="Verdana" panose="020B0604030504040204" pitchFamily="34" charset="0"/>
                <a:ea typeface="標楷體" panose="03000509000000000000" pitchFamily="65" charset="-128"/>
              </a:rPr>
              <a:t>                                   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4F653BFC-B294-236C-983B-DDD25B74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879600"/>
            <a:ext cx="422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「我」在哪個位置觀察老街：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D67F3DBC-C08B-DCF7-81FF-8FCD437F7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708275"/>
            <a:ext cx="4105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紅磚小屋和唐樓分別在哪個位置：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65548" name="Rectangle 12">
            <a:extLst>
              <a:ext uri="{FF2B5EF4-FFF2-40B4-BE49-F238E27FC236}">
                <a16:creationId xmlns:a16="http://schemas.microsoft.com/office/drawing/2014/main" id="{B5F9C093-E7ED-2878-E11B-C0D60ED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716338"/>
            <a:ext cx="42481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粥麪店、花店、涼茶</a:t>
            </a:r>
            <a:r>
              <a:rPr kumimoji="0" lang="zh-CN" altLang="en-US" sz="2000" b="1">
                <a:latin typeface="Verdana" panose="020B0604030504040204" pitchFamily="34" charset="0"/>
              </a:rPr>
              <a:t>鋪</a:t>
            </a:r>
            <a:r>
              <a:rPr kumimoji="0" lang="zh-TW" altLang="en-US" sz="2000" b="1">
                <a:latin typeface="Verdana" panose="020B0604030504040204" pitchFamily="34" charset="0"/>
              </a:rPr>
              <a:t>的排列順序是：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A5C46994-06C8-EB82-1394-96DC4884B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784725"/>
            <a:ext cx="4032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涼茶</a:t>
            </a:r>
            <a:r>
              <a:rPr kumimoji="0" lang="zh-CN" altLang="en-US" sz="2000" b="1">
                <a:latin typeface="Verdana" panose="020B0604030504040204" pitchFamily="34" charset="0"/>
              </a:rPr>
              <a:t>鋪</a:t>
            </a:r>
            <a:r>
              <a:rPr kumimoji="0" lang="zh-TW" altLang="en-US" sz="2000" b="1">
                <a:latin typeface="Verdana" panose="020B0604030504040204" pitchFamily="34" charset="0"/>
              </a:rPr>
              <a:t>中最具特色的是：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65550" name="Line 14">
            <a:extLst>
              <a:ext uri="{FF2B5EF4-FFF2-40B4-BE49-F238E27FC236}">
                <a16:creationId xmlns:a16="http://schemas.microsoft.com/office/drawing/2014/main" id="{AE6C1203-FB7A-8EA1-A237-CD3570EEB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1773238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3" name="Text Box 19">
            <a:extLst>
              <a:ext uri="{FF2B5EF4-FFF2-40B4-BE49-F238E27FC236}">
                <a16:creationId xmlns:a16="http://schemas.microsoft.com/office/drawing/2014/main" id="{9A60C418-4D2F-EC4F-BC82-27258D266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7424" name="Rectangle 20">
            <a:extLst>
              <a:ext uri="{FF2B5EF4-FFF2-40B4-BE49-F238E27FC236}">
                <a16:creationId xmlns:a16="http://schemas.microsoft.com/office/drawing/2014/main" id="{6BB9F5DD-6CAA-7BB8-5555-7714815D1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7425" name="Text Box 21">
            <a:extLst>
              <a:ext uri="{FF2B5EF4-FFF2-40B4-BE49-F238E27FC236}">
                <a16:creationId xmlns:a16="http://schemas.microsoft.com/office/drawing/2014/main" id="{57CCA6C9-593B-D4D4-BE1A-DB5A79E64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4D4D08E3-B828-CB1C-527A-25F53A5A2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2636838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5559" name="Line 23">
            <a:extLst>
              <a:ext uri="{FF2B5EF4-FFF2-40B4-BE49-F238E27FC236}">
                <a16:creationId xmlns:a16="http://schemas.microsoft.com/office/drawing/2014/main" id="{137E2905-58B3-4229-3455-ECFC1B0AD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3644900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5560" name="Line 24">
            <a:extLst>
              <a:ext uri="{FF2B5EF4-FFF2-40B4-BE49-F238E27FC236}">
                <a16:creationId xmlns:a16="http://schemas.microsoft.com/office/drawing/2014/main" id="{8B275172-E414-F559-5C10-3CD4C099B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4724400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5561" name="Line 25">
            <a:extLst>
              <a:ext uri="{FF2B5EF4-FFF2-40B4-BE49-F238E27FC236}">
                <a16:creationId xmlns:a16="http://schemas.microsoft.com/office/drawing/2014/main" id="{4A5E9DDB-3D66-D456-67E7-983C63A46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589588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30" name="AutoShape 26">
            <a:hlinkClick r:id="rId2" action="ppaction://hlinksldjump"/>
            <a:extLst>
              <a:ext uri="{FF2B5EF4-FFF2-40B4-BE49-F238E27FC236}">
                <a16:creationId xmlns:a16="http://schemas.microsoft.com/office/drawing/2014/main" id="{52F35B32-1799-64BF-E792-85B43EDB8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  <p:sp>
        <p:nvSpPr>
          <p:cNvPr id="17431" name="Rectangle 41">
            <a:extLst>
              <a:ext uri="{FF2B5EF4-FFF2-40B4-BE49-F238E27FC236}">
                <a16:creationId xmlns:a16="http://schemas.microsoft.com/office/drawing/2014/main" id="{019E1248-CC16-3085-278E-0179D1DE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3" grpId="0"/>
      <p:bldP spid="65545" grpId="0"/>
      <p:bldP spid="65546" grpId="0"/>
      <p:bldP spid="65547" grpId="0"/>
      <p:bldP spid="65548" grpId="0"/>
      <p:bldP spid="655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EC27EC3-B6DA-BFB3-1CAB-282455754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52513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場面描寫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96EB7ECF-85E5-FF70-DEB6-0C52D0CC1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AC2C0EF-133E-9AA5-4089-222115137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777A8850-BB70-C2FE-C0D4-7C0EE147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8135938" cy="1463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3000" b="1" dirty="0">
                <a:ea typeface="標楷體" panose="03000509000000000000" pitchFamily="65" charset="-120"/>
              </a:rPr>
              <a:t>        </a:t>
            </a:r>
            <a:r>
              <a:rPr lang="zh-TW" altLang="en-US" sz="3000" b="1" dirty="0">
                <a:ea typeface="標楷體" panose="03000509000000000000" pitchFamily="65" charset="-120"/>
              </a:rPr>
              <a:t>場面描寫，指</a:t>
            </a:r>
            <a:r>
              <a:rPr lang="zh-TW" altLang="en-US" sz="3000" b="1" dirty="0">
                <a:solidFill>
                  <a:srgbClr val="FF6600"/>
                </a:solidFill>
                <a:ea typeface="標楷體" panose="03000509000000000000" pitchFamily="65" charset="-120"/>
              </a:rPr>
              <a:t>描寫特定場合內眾多人事活動的情況</a:t>
            </a:r>
            <a:r>
              <a:rPr lang="zh-TW" altLang="en-US" sz="3000" b="1" dirty="0">
                <a:ea typeface="標楷體" panose="03000509000000000000" pitchFamily="65" charset="-120"/>
              </a:rPr>
              <a:t>的方法。運用場面描寫</a:t>
            </a:r>
            <a:r>
              <a:rPr lang="zh-CN" altLang="en-US" sz="3000" b="1" dirty="0">
                <a:ea typeface="標楷體" panose="03000509000000000000" pitchFamily="65" charset="-120"/>
              </a:rPr>
              <a:t>方法</a:t>
            </a:r>
            <a:r>
              <a:rPr lang="zh-TW" altLang="en-US" sz="3000" b="1" dirty="0">
                <a:ea typeface="標楷體" panose="03000509000000000000" pitchFamily="65" charset="-120"/>
              </a:rPr>
              <a:t>時，需要適當寫出人的活動和感情，營造特有的氣氛。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320F0EC9-2A72-B5F9-8FAD-67E96B808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CA630A8C-D30E-A832-CC4E-00DD85BA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531E6B73-4A1F-E45E-3568-1A4FD6698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44638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ea typeface="標楷體" panose="03000509000000000000" pitchFamily="65" charset="-128"/>
              </a:rPr>
              <a:t>   </a:t>
            </a:r>
            <a:r>
              <a:rPr lang="zh-TW" altLang="en-US" sz="2400" b="1"/>
              <a:t>場面描寫的要素</a:t>
            </a:r>
          </a:p>
        </p:txBody>
      </p:sp>
      <p:pic>
        <p:nvPicPr>
          <p:cNvPr id="20485" name="Picture 7">
            <a:extLst>
              <a:ext uri="{FF2B5EF4-FFF2-40B4-BE49-F238E27FC236}">
                <a16:creationId xmlns:a16="http://schemas.microsoft.com/office/drawing/2014/main" id="{80DEE1B0-AFD0-797A-C547-C1ECBC00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46988" r="21881" b="26988"/>
          <a:stretch>
            <a:fillRect/>
          </a:stretch>
        </p:blipFill>
        <p:spPr bwMode="auto">
          <a:xfrm>
            <a:off x="684213" y="2274888"/>
            <a:ext cx="65055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1" name="Group 9">
            <a:extLst>
              <a:ext uri="{FF2B5EF4-FFF2-40B4-BE49-F238E27FC236}">
                <a16:creationId xmlns:a16="http://schemas.microsoft.com/office/drawing/2014/main" id="{5B1A10C4-A9FF-02EA-F189-849F67CC2FA3}"/>
              </a:ext>
            </a:extLst>
          </p:cNvPr>
          <p:cNvGrpSpPr>
            <a:grpSpLocks/>
          </p:cNvGrpSpPr>
          <p:nvPr/>
        </p:nvGrpSpPr>
        <p:grpSpPr bwMode="auto">
          <a:xfrm>
            <a:off x="4394200" y="2740025"/>
            <a:ext cx="1223963" cy="760413"/>
            <a:chOff x="3061" y="2432"/>
            <a:chExt cx="771" cy="479"/>
          </a:xfrm>
        </p:grpSpPr>
        <p:sp>
          <p:nvSpPr>
            <p:cNvPr id="20498" name="Rectangle 10">
              <a:extLst>
                <a:ext uri="{FF2B5EF4-FFF2-40B4-BE49-F238E27FC236}">
                  <a16:creationId xmlns:a16="http://schemas.microsoft.com/office/drawing/2014/main" id="{F95F1241-42DE-EE1F-1FA9-78E0CC886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688"/>
              <a:ext cx="491" cy="22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  <p:sp>
          <p:nvSpPr>
            <p:cNvPr id="20499" name="Line 11">
              <a:extLst>
                <a:ext uri="{FF2B5EF4-FFF2-40B4-BE49-F238E27FC236}">
                  <a16:creationId xmlns:a16="http://schemas.microsoft.com/office/drawing/2014/main" id="{73505596-FE85-E4E3-76DE-1F94DA206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4" y="2432"/>
              <a:ext cx="408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644" name="Text Box 12">
            <a:extLst>
              <a:ext uri="{FF2B5EF4-FFF2-40B4-BE49-F238E27FC236}">
                <a16:creationId xmlns:a16="http://schemas.microsoft.com/office/drawing/2014/main" id="{C668F27A-56D3-4343-2A8E-B1DA93CCB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917700"/>
            <a:ext cx="3240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文章的中心，可對相關的語言、動作、心理、神態等進行細致的描摹</a:t>
            </a:r>
            <a:r>
              <a:rPr lang="zh-TW" altLang="en-US" sz="2000">
                <a:solidFill>
                  <a:srgbClr val="FF3300"/>
                </a:solidFill>
                <a:ea typeface="標楷體" panose="03000509000000000000" pitchFamily="65" charset="-128"/>
              </a:rPr>
              <a:t>。</a:t>
            </a:r>
          </a:p>
        </p:txBody>
      </p:sp>
      <p:grpSp>
        <p:nvGrpSpPr>
          <p:cNvPr id="69652" name="Group 20">
            <a:extLst>
              <a:ext uri="{FF2B5EF4-FFF2-40B4-BE49-F238E27FC236}">
                <a16:creationId xmlns:a16="http://schemas.microsoft.com/office/drawing/2014/main" id="{9AA8AD91-FF73-2BE3-A346-67226C43DFDC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3140075"/>
            <a:ext cx="1008062" cy="649288"/>
            <a:chOff x="3379" y="1706"/>
            <a:chExt cx="635" cy="409"/>
          </a:xfrm>
        </p:grpSpPr>
        <p:sp>
          <p:nvSpPr>
            <p:cNvPr id="20496" name="Rectangle 8">
              <a:extLst>
                <a:ext uri="{FF2B5EF4-FFF2-40B4-BE49-F238E27FC236}">
                  <a16:creationId xmlns:a16="http://schemas.microsoft.com/office/drawing/2014/main" id="{23C9A880-604F-0AF1-9E80-75C4ADA7E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706"/>
              <a:ext cx="491" cy="22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0497" name="Line 13">
              <a:extLst>
                <a:ext uri="{FF2B5EF4-FFF2-40B4-BE49-F238E27FC236}">
                  <a16:creationId xmlns:a16="http://schemas.microsoft.com/office/drawing/2014/main" id="{B881B96D-5181-7421-4C44-E9B433D30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1" y="1933"/>
              <a:ext cx="273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646" name="Text Box 14">
            <a:extLst>
              <a:ext uri="{FF2B5EF4-FFF2-40B4-BE49-F238E27FC236}">
                <a16:creationId xmlns:a16="http://schemas.microsoft.com/office/drawing/2014/main" id="{70F194AD-2F95-C16E-18C8-1AA85470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3141663"/>
            <a:ext cx="277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起襯托主要人物的作用，不必過於詳盡，以免喧賓奪主。</a:t>
            </a:r>
            <a:endParaRPr lang="zh-TW" altLang="en-US" sz="2000">
              <a:solidFill>
                <a:srgbClr val="FF0000"/>
              </a:solidFill>
              <a:ea typeface="標楷體" panose="03000509000000000000" pitchFamily="65" charset="-128"/>
            </a:endParaRPr>
          </a:p>
        </p:txBody>
      </p:sp>
      <p:grpSp>
        <p:nvGrpSpPr>
          <p:cNvPr id="69650" name="Group 18">
            <a:extLst>
              <a:ext uri="{FF2B5EF4-FFF2-40B4-BE49-F238E27FC236}">
                <a16:creationId xmlns:a16="http://schemas.microsoft.com/office/drawing/2014/main" id="{3F341326-4B5C-0057-B5D2-CD6CB20A4154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076700"/>
            <a:ext cx="1295400" cy="817563"/>
            <a:chOff x="2245" y="2189"/>
            <a:chExt cx="816" cy="515"/>
          </a:xfrm>
        </p:grpSpPr>
        <p:sp>
          <p:nvSpPr>
            <p:cNvPr id="20494" name="Rectangle 15">
              <a:extLst>
                <a:ext uri="{FF2B5EF4-FFF2-40B4-BE49-F238E27FC236}">
                  <a16:creationId xmlns:a16="http://schemas.microsoft.com/office/drawing/2014/main" id="{DF26989A-097A-4B63-10BB-1B69EAA0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189"/>
              <a:ext cx="544" cy="22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  <p:sp>
          <p:nvSpPr>
            <p:cNvPr id="20495" name="Line 16">
              <a:extLst>
                <a:ext uri="{FF2B5EF4-FFF2-40B4-BE49-F238E27FC236}">
                  <a16:creationId xmlns:a16="http://schemas.microsoft.com/office/drawing/2014/main" id="{490015E2-4E3E-FDC1-1D49-49254736E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9" y="2387"/>
              <a:ext cx="272" cy="31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649" name="Text Box 17">
            <a:extLst>
              <a:ext uri="{FF2B5EF4-FFF2-40B4-BE49-F238E27FC236}">
                <a16:creationId xmlns:a16="http://schemas.microsoft.com/office/drawing/2014/main" id="{2AB824D0-2AEA-4D6E-A055-8A270C69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60913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起渲染氣氛</a:t>
            </a:r>
            <a:r>
              <a:rPr kumimoji="0" lang="zh-CN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、</a:t>
            </a:r>
            <a:r>
              <a:rPr kumimoji="0"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烘托主題的作用。</a:t>
            </a:r>
            <a:endParaRPr lang="zh-TW" altLang="en-US" sz="2000">
              <a:solidFill>
                <a:srgbClr val="FF0000"/>
              </a:solidFill>
              <a:ea typeface="標楷體" panose="03000509000000000000" pitchFamily="65" charset="-128"/>
            </a:endParaRPr>
          </a:p>
        </p:txBody>
      </p:sp>
      <p:sp>
        <p:nvSpPr>
          <p:cNvPr id="20492" name="Rectangle 21">
            <a:extLst>
              <a:ext uri="{FF2B5EF4-FFF2-40B4-BE49-F238E27FC236}">
                <a16:creationId xmlns:a16="http://schemas.microsoft.com/office/drawing/2014/main" id="{830D0FA8-48FA-DB24-0CBE-05B388ED9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9048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場面描寫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0493" name="AutoShape 23">
            <a:hlinkClick r:id="rId4" action="ppaction://hlinksldjump"/>
            <a:extLst>
              <a:ext uri="{FF2B5EF4-FFF2-40B4-BE49-F238E27FC236}">
                <a16:creationId xmlns:a16="http://schemas.microsoft.com/office/drawing/2014/main" id="{6EA300E3-BE36-4117-6960-D8B03DE19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  <p:bldP spid="69646" grpId="0"/>
      <p:bldP spid="69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7CB6B9DC-B845-17E1-248C-4BC9E6C83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9E7B87B9-4D6F-A7EE-9E6E-3CA62B74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3B6846C-60C4-AB4C-2E8E-2893EE81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31938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/>
              <a:t>多角度場面描寫</a:t>
            </a:r>
          </a:p>
        </p:txBody>
      </p:sp>
      <p:graphicFrame>
        <p:nvGraphicFramePr>
          <p:cNvPr id="72825" name="Group 121">
            <a:extLst>
              <a:ext uri="{FF2B5EF4-FFF2-40B4-BE49-F238E27FC236}">
                <a16:creationId xmlns:a16="http://schemas.microsoft.com/office/drawing/2014/main" id="{6FA884F6-26B6-F97B-3EAB-35FB92D5731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84213" y="2781300"/>
          <a:ext cx="8135937" cy="310832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方法</a:t>
                      </a:r>
                    </a:p>
                  </a:txBody>
                  <a:tcPr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概念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作用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點面結合</a:t>
                      </a:r>
                    </a:p>
                  </a:txBody>
                  <a:tcPr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A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「點」是指同一場景中，各個人物的具體活動；「面」是指對整個場面的概括性描寫。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A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充分反應文中人、事、物的形象。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主次結合</a:t>
                      </a:r>
                    </a:p>
                  </a:txBody>
                  <a:tcPr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「主」是指場面中的中心人物；</a:t>
                      </a:r>
                      <a:b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「次」是指圍繞中心人物活動的其他人物。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突出重點，增強文章感染力。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4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動靜結合</a:t>
                      </a:r>
                    </a:p>
                  </a:txBody>
                  <a:tcPr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「動」是指場面中的動態事物，一般多是有關人物活動的描寫，是描寫的主體；</a:t>
                      </a:r>
                      <a:b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「靜」是指場面中的靜態事物，包括對人物活動的場地、周圍環境等的描寫。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能襯托出栩栩如生的藝術形象。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5" name="Rectangle 119">
            <a:extLst>
              <a:ext uri="{FF2B5EF4-FFF2-40B4-BE49-F238E27FC236}">
                <a16:creationId xmlns:a16="http://schemas.microsoft.com/office/drawing/2014/main" id="{3BA92D6E-261A-1342-50A4-546AD406E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48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場面描寫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72826" name="Text Box 122">
            <a:extLst>
              <a:ext uri="{FF2B5EF4-FFF2-40B4-BE49-F238E27FC236}">
                <a16:creationId xmlns:a16="http://schemas.microsoft.com/office/drawing/2014/main" id="{24278371-64D4-D84F-A31D-80B769FD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974850"/>
            <a:ext cx="8135938" cy="733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100" b="1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100" b="1">
                <a:latin typeface="標楷體" panose="03000509000000000000" pitchFamily="65" charset="-120"/>
                <a:ea typeface="標楷體" panose="03000509000000000000" pitchFamily="65" charset="-120"/>
              </a:rPr>
              <a:t>場面描寫一般以</a:t>
            </a:r>
            <a:r>
              <a:rPr lang="zh-TW" altLang="en-US" sz="21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描寫人物活動為主</a:t>
            </a:r>
            <a:r>
              <a:rPr lang="zh-TW" altLang="en-US" sz="2100" b="1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sz="21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描寫環境為輔</a:t>
            </a:r>
            <a:r>
              <a:rPr lang="zh-TW" altLang="en-US" sz="2100" b="1">
                <a:latin typeface="標楷體" panose="03000509000000000000" pitchFamily="65" charset="-120"/>
                <a:ea typeface="標楷體" panose="03000509000000000000" pitchFamily="65" charset="-120"/>
              </a:rPr>
              <a:t>。描寫場面的方法大致可分為以下幾種：</a:t>
            </a:r>
            <a:r>
              <a:rPr lang="zh-TW" altLang="en-US" sz="21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點面結合</a:t>
            </a:r>
            <a:r>
              <a:rPr lang="zh-TW" altLang="en-US" sz="2100" b="1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1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主次結合</a:t>
            </a:r>
            <a:r>
              <a:rPr lang="zh-TW" altLang="en-US" sz="2100" b="1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1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動靜結合</a:t>
            </a:r>
            <a:r>
              <a:rPr lang="zh-TW" altLang="en-US" sz="2100" b="1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2557" name="AutoShape 123">
            <a:hlinkClick r:id="rId3" action="ppaction://hlinksldjump"/>
            <a:extLst>
              <a:ext uri="{FF2B5EF4-FFF2-40B4-BE49-F238E27FC236}">
                <a16:creationId xmlns:a16="http://schemas.microsoft.com/office/drawing/2014/main" id="{5F897AAF-A5C2-E70E-B4C3-379A4842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FD35A41-0E17-3E37-0871-29DE7D1E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　社際籃球決賽</a:t>
            </a:r>
          </a:p>
        </p:txBody>
      </p:sp>
      <p:sp>
        <p:nvSpPr>
          <p:cNvPr id="76803" name="Oval 3">
            <a:extLst>
              <a:ext uri="{FF2B5EF4-FFF2-40B4-BE49-F238E27FC236}">
                <a16:creationId xmlns:a16="http://schemas.microsoft.com/office/drawing/2014/main" id="{D2649041-F473-D254-D111-54166BE77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2565400"/>
            <a:ext cx="649287" cy="5365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4" name="AutoShape 4">
            <a:extLst>
              <a:ext uri="{FF2B5EF4-FFF2-40B4-BE49-F238E27FC236}">
                <a16:creationId xmlns:a16="http://schemas.microsoft.com/office/drawing/2014/main" id="{DBBF14C1-6868-0B60-26DE-32561028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C6CCADF7-B42F-A376-BF82-B6E224FDF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453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找出關鍵字詞：決賽</a:t>
            </a:r>
          </a:p>
        </p:txBody>
      </p:sp>
      <p:sp>
        <p:nvSpPr>
          <p:cNvPr id="76806" name="AutoShape 6">
            <a:extLst>
              <a:ext uri="{FF2B5EF4-FFF2-40B4-BE49-F238E27FC236}">
                <a16:creationId xmlns:a16="http://schemas.microsoft.com/office/drawing/2014/main" id="{ACA5EBCB-04EA-5149-A767-8C3C361E2B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D6BA4966-A4CE-24F5-7D4A-B4EDFAB7C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30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　　</a:t>
            </a:r>
            <a:b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　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8"/>
              </a:rPr>
              <a:t>體內容</a:t>
            </a:r>
          </a:p>
        </p:txBody>
      </p:sp>
      <p:sp>
        <p:nvSpPr>
          <p:cNvPr id="76808" name="AutoShape 8">
            <a:extLst>
              <a:ext uri="{FF2B5EF4-FFF2-40B4-BE49-F238E27FC236}">
                <a16:creationId xmlns:a16="http://schemas.microsoft.com/office/drawing/2014/main" id="{77945668-A5F5-EFA0-D894-8552E7E7A3C7}"/>
              </a:ext>
            </a:extLst>
          </p:cNvPr>
          <p:cNvSpPr>
            <a:spLocks/>
          </p:cNvSpPr>
          <p:nvPr/>
        </p:nvSpPr>
        <p:spPr bwMode="auto">
          <a:xfrm>
            <a:off x="3635375" y="1196975"/>
            <a:ext cx="506413" cy="4392613"/>
          </a:xfrm>
          <a:prstGeom prst="leftBrace">
            <a:avLst>
              <a:gd name="adj1" fmla="val 72283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0B3211DE-64C9-37D0-B090-1393E323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1054100"/>
            <a:ext cx="48974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球賽開始前，球場內的氣氛是：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人聲鼎沸？鴉雀無聲？議論紛紛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······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兩隊之間的較量是：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旗鼓相當？差距懸殊？相互攻守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比賽時，觀眾們的表現是：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視若無睹？吶喊助威？不温不熱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寫關鍵進球時，什麼細節起輔助的作用：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球員的動作？觀眾的神情？場內氣氛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寫籃球賽的情景，最適合的手法是：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動靜結合？點面結合？主次結合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C5F69C29-CED7-8A39-83C1-31B224215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9DE9C728-43AA-BAB2-E67F-58DF5C837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DD8D5EFE-7597-3973-69EF-CCE495E13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4589" name="Rectangle 41">
            <a:extLst>
              <a:ext uri="{FF2B5EF4-FFF2-40B4-BE49-F238E27FC236}">
                <a16:creationId xmlns:a16="http://schemas.microsoft.com/office/drawing/2014/main" id="{679495CE-CED8-58CD-6E6D-356DC5962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7" grpId="0"/>
      <p:bldP spid="76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02F7CA6-C0DD-DE2F-CDD2-71C3E8979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學生會選舉諮詢會</a:t>
            </a:r>
          </a:p>
        </p:txBody>
      </p:sp>
      <p:sp>
        <p:nvSpPr>
          <p:cNvPr id="77827" name="Oval 3">
            <a:extLst>
              <a:ext uri="{FF2B5EF4-FFF2-40B4-BE49-F238E27FC236}">
                <a16:creationId xmlns:a16="http://schemas.microsoft.com/office/drawing/2014/main" id="{1F9D2D27-23CB-300A-4618-A3F09B01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636838"/>
            <a:ext cx="1008063" cy="431800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7828" name="AutoShape 4">
            <a:extLst>
              <a:ext uri="{FF2B5EF4-FFF2-40B4-BE49-F238E27FC236}">
                <a16:creationId xmlns:a16="http://schemas.microsoft.com/office/drawing/2014/main" id="{DBD7C677-CCAA-EEEC-90C1-6CA3C097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D46AF16B-CABB-1FC0-6D06-F33012D1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10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找出關鍵字詞：諮詢會</a:t>
            </a:r>
          </a:p>
        </p:txBody>
      </p:sp>
      <p:sp>
        <p:nvSpPr>
          <p:cNvPr id="77830" name="AutoShape 6">
            <a:extLst>
              <a:ext uri="{FF2B5EF4-FFF2-40B4-BE49-F238E27FC236}">
                <a16:creationId xmlns:a16="http://schemas.microsoft.com/office/drawing/2014/main" id="{4D7D3214-BED1-B2F2-5B05-22E73BF544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FEE24B09-1587-4F9E-77D7-F36D3544F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4F959F5B-A9C8-BEE4-AFB6-DDCF6F8E1D74}"/>
              </a:ext>
            </a:extLst>
          </p:cNvPr>
          <p:cNvSpPr>
            <a:spLocks/>
          </p:cNvSpPr>
          <p:nvPr/>
        </p:nvSpPr>
        <p:spPr bwMode="auto">
          <a:xfrm>
            <a:off x="3924300" y="1125538"/>
            <a:ext cx="457200" cy="4679950"/>
          </a:xfrm>
          <a:prstGeom prst="leftBrace">
            <a:avLst>
              <a:gd name="adj1" fmla="val 85301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4E2DC02C-AA46-CC72-1426-C70D544D8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908050"/>
            <a:ext cx="4032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諮詢會開始前，禮堂內的氣氛：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u="sng">
                <a:latin typeface="Verdana" panose="020B0604030504040204" pitchFamily="34" charset="0"/>
                <a:ea typeface="標楷體" panose="03000509000000000000" pitchFamily="65" charset="-128"/>
              </a:rPr>
              <a:t>                                   </a:t>
            </a: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43BFFC69-9C37-FB55-F3B6-A1C8F94FD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784350"/>
            <a:ext cx="422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候選主席發言時，同學們的表現：</a:t>
            </a: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78080303-692D-264F-863F-2958170D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613025"/>
            <a:ext cx="3744912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辯論環節，面對質疑，內閣成員們如何應對：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77836" name="Rectangle 12">
            <a:extLst>
              <a:ext uri="{FF2B5EF4-FFF2-40B4-BE49-F238E27FC236}">
                <a16:creationId xmlns:a16="http://schemas.microsoft.com/office/drawing/2014/main" id="{8E8D61A1-DAB8-26E3-5EE9-219A1D2DB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756025"/>
            <a:ext cx="38163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隨着諮詢會高潮的來臨，諮詢會現場觀眾們的表現：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77837" name="Rectangle 13">
            <a:extLst>
              <a:ext uri="{FF2B5EF4-FFF2-40B4-BE49-F238E27FC236}">
                <a16:creationId xmlns:a16="http://schemas.microsoft.com/office/drawing/2014/main" id="{B9FCCC32-2107-0D0A-71F5-F862A9C9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4868863"/>
            <a:ext cx="38163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寫諮詢會的過程，哪種寫作手法較為合適：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77838" name="Line 14">
            <a:extLst>
              <a:ext uri="{FF2B5EF4-FFF2-40B4-BE49-F238E27FC236}">
                <a16:creationId xmlns:a16="http://schemas.microsoft.com/office/drawing/2014/main" id="{1E7962CF-F3F5-B0FB-5A72-BF806E07B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1716088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82436B46-A856-494D-0590-B2325088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B2FCA87D-928D-5359-5849-8B3F12B3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C85275D6-02A5-0673-6D2D-E5529542C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77842" name="Line 18">
            <a:extLst>
              <a:ext uri="{FF2B5EF4-FFF2-40B4-BE49-F238E27FC236}">
                <a16:creationId xmlns:a16="http://schemas.microsoft.com/office/drawing/2014/main" id="{A38953FA-62D4-7DDF-0889-309BD5743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2541588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43" name="Line 19">
            <a:extLst>
              <a:ext uri="{FF2B5EF4-FFF2-40B4-BE49-F238E27FC236}">
                <a16:creationId xmlns:a16="http://schemas.microsoft.com/office/drawing/2014/main" id="{3E9780DB-6986-3837-E96C-9AE0052C4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3678238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44" name="Line 20">
            <a:extLst>
              <a:ext uri="{FF2B5EF4-FFF2-40B4-BE49-F238E27FC236}">
                <a16:creationId xmlns:a16="http://schemas.microsoft.com/office/drawing/2014/main" id="{121F192C-E883-959B-28B5-5DAE21AA5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4830763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45" name="Line 21">
            <a:extLst>
              <a:ext uri="{FF2B5EF4-FFF2-40B4-BE49-F238E27FC236}">
                <a16:creationId xmlns:a16="http://schemas.microsoft.com/office/drawing/2014/main" id="{E2EBF6CD-B66B-0EDD-192B-0A2017B98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5918200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22" name="AutoShape 22">
            <a:hlinkClick r:id="rId2" action="ppaction://hlinksldjump"/>
            <a:extLst>
              <a:ext uri="{FF2B5EF4-FFF2-40B4-BE49-F238E27FC236}">
                <a16:creationId xmlns:a16="http://schemas.microsoft.com/office/drawing/2014/main" id="{5C666CC4-8E16-3FCD-2EAF-00AA6228D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  <p:sp>
        <p:nvSpPr>
          <p:cNvPr id="25623" name="Rectangle 41">
            <a:extLst>
              <a:ext uri="{FF2B5EF4-FFF2-40B4-BE49-F238E27FC236}">
                <a16:creationId xmlns:a16="http://schemas.microsoft.com/office/drawing/2014/main" id="{703C8F40-4D03-F883-E2B7-576E56B3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1" grpId="0"/>
      <p:bldP spid="77833" grpId="0"/>
      <p:bldP spid="77834" grpId="0"/>
      <p:bldP spid="77835" grpId="0"/>
      <p:bldP spid="77836" grpId="0"/>
      <p:bldP spid="778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5" name="Text Box 19">
            <a:extLst>
              <a:ext uri="{FF2B5EF4-FFF2-40B4-BE49-F238E27FC236}">
                <a16:creationId xmlns:a16="http://schemas.microsoft.com/office/drawing/2014/main" id="{0CE3488D-EC30-D70B-30FB-F34FCD7AC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86050"/>
            <a:ext cx="7272337" cy="1463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000" b="1">
                <a:ea typeface="標楷體" panose="03000509000000000000" pitchFamily="65" charset="-120"/>
              </a:rPr>
              <a:t>         </a:t>
            </a:r>
            <a:r>
              <a:rPr lang="zh-TW" altLang="en-US" sz="3000" b="1">
                <a:ea typeface="標楷體" panose="03000509000000000000" pitchFamily="65" charset="-120"/>
              </a:rPr>
              <a:t>步移法，指隨着</a:t>
            </a:r>
            <a:r>
              <a:rPr lang="zh-TW" altLang="en-US" sz="3000" b="1">
                <a:solidFill>
                  <a:srgbClr val="FF6600"/>
                </a:solidFill>
                <a:ea typeface="標楷體" panose="03000509000000000000" pitchFamily="65" charset="-120"/>
              </a:rPr>
              <a:t>觀察者位置的移動，</a:t>
            </a:r>
            <a:br>
              <a:rPr lang="zh-TW" altLang="en-US" sz="3000" b="1">
                <a:solidFill>
                  <a:srgbClr val="FF6600"/>
                </a:solidFill>
                <a:ea typeface="標楷體" panose="03000509000000000000" pitchFamily="65" charset="-120"/>
              </a:rPr>
            </a:br>
            <a:r>
              <a:rPr lang="zh-TW" altLang="en-US" sz="3000" b="1">
                <a:solidFill>
                  <a:srgbClr val="FF6600"/>
                </a:solidFill>
                <a:ea typeface="標楷體" panose="03000509000000000000" pitchFamily="65" charset="-120"/>
              </a:rPr>
              <a:t>把其所見的景物依次序描寫</a:t>
            </a:r>
            <a:r>
              <a:rPr lang="zh-TW" altLang="en-US" sz="3000" b="1">
                <a:ea typeface="標楷體" panose="03000509000000000000" pitchFamily="65" charset="-120"/>
              </a:rPr>
              <a:t>出來的方法。這種方法能讓讀者產生身臨其境之感。</a:t>
            </a:r>
          </a:p>
        </p:txBody>
      </p:sp>
      <p:sp>
        <p:nvSpPr>
          <p:cNvPr id="6147" name="Rectangle 11">
            <a:extLst>
              <a:ext uri="{FF2B5EF4-FFF2-40B4-BE49-F238E27FC236}">
                <a16:creationId xmlns:a16="http://schemas.microsoft.com/office/drawing/2014/main" id="{CCB197E3-682A-065A-631B-2E0034E5F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itchFamily="65" charset="-128"/>
              </a:rPr>
              <a:t>步移法</a:t>
            </a:r>
            <a:endParaRPr lang="zh-TW" altLang="en-US">
              <a:ea typeface="標楷體" pitchFamily="65" charset="-128"/>
            </a:endParaRPr>
          </a:p>
        </p:txBody>
      </p:sp>
      <p:sp>
        <p:nvSpPr>
          <p:cNvPr id="6148" name="Text Box 13">
            <a:extLst>
              <a:ext uri="{FF2B5EF4-FFF2-40B4-BE49-F238E27FC236}">
                <a16:creationId xmlns:a16="http://schemas.microsoft.com/office/drawing/2014/main" id="{28134531-B8F0-C4CA-1187-7DFF4D75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6149" name="Text Box 14">
            <a:extLst>
              <a:ext uri="{FF2B5EF4-FFF2-40B4-BE49-F238E27FC236}">
                <a16:creationId xmlns:a16="http://schemas.microsoft.com/office/drawing/2014/main" id="{65B8E87C-4760-0612-2E36-217941B77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56DC155-B2C3-2ECD-E6E3-9AD4FAE0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4968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ea typeface="標楷體" pitchFamily="65" charset="-128"/>
              </a:rPr>
              <a:t>從不同立足點所看到的局部景物應各有特色，而各部分景物合起來又應能夠準確地反映描寫對象的總體面貌。</a:t>
            </a:r>
          </a:p>
        </p:txBody>
      </p:sp>
      <p:sp>
        <p:nvSpPr>
          <p:cNvPr id="6151" name="Line 31">
            <a:extLst>
              <a:ext uri="{FF2B5EF4-FFF2-40B4-BE49-F238E27FC236}">
                <a16:creationId xmlns:a16="http://schemas.microsoft.com/office/drawing/2014/main" id="{246E89A2-101C-120C-9D36-7A1B4C1469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4500" y="2276475"/>
            <a:ext cx="363538" cy="8588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Rectangle 33">
            <a:extLst>
              <a:ext uri="{FF2B5EF4-FFF2-40B4-BE49-F238E27FC236}">
                <a16:creationId xmlns:a16="http://schemas.microsoft.com/office/drawing/2014/main" id="{A0889344-ABDB-F9A1-01A4-6AB6A41C7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3206750"/>
            <a:ext cx="1943100" cy="4381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76" name="Text Box 172">
            <a:extLst>
              <a:ext uri="{FF2B5EF4-FFF2-40B4-BE49-F238E27FC236}">
                <a16:creationId xmlns:a16="http://schemas.microsoft.com/office/drawing/2014/main" id="{97411D54-64B8-8D3A-8271-0489406F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60800"/>
            <a:ext cx="8208963" cy="85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600" b="1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運用步移法時，可通過</a:t>
            </a:r>
            <a:r>
              <a:rPr lang="zh-TW" altLang="en-US" sz="24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時間或空間的變化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來交代觀察</a:t>
            </a:r>
            <a:b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地點的變換，讓讀者了解觀察者的行走路線。</a:t>
            </a:r>
          </a:p>
        </p:txBody>
      </p:sp>
      <p:sp>
        <p:nvSpPr>
          <p:cNvPr id="8195" name="Text Box 10">
            <a:extLst>
              <a:ext uri="{FF2B5EF4-FFF2-40B4-BE49-F238E27FC236}">
                <a16:creationId xmlns:a16="http://schemas.microsoft.com/office/drawing/2014/main" id="{7D1FC58B-3E39-3A0D-E6C6-99982F081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8196" name="Text Box 11">
            <a:extLst>
              <a:ext uri="{FF2B5EF4-FFF2-40B4-BE49-F238E27FC236}">
                <a16:creationId xmlns:a16="http://schemas.microsoft.com/office/drawing/2014/main" id="{8823BF66-8995-D38A-99D0-E05FA567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8197" name="Text Box 14">
            <a:extLst>
              <a:ext uri="{FF2B5EF4-FFF2-40B4-BE49-F238E27FC236}">
                <a16:creationId xmlns:a16="http://schemas.microsoft.com/office/drawing/2014/main" id="{C7AD7A8E-A43A-660A-E9AE-09A1E68E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08050"/>
            <a:ext cx="460851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 b="1">
              <a:ea typeface="MS PMincho" panose="02020600040205080304" pitchFamily="18" charset="-128"/>
            </a:endParaRPr>
          </a:p>
        </p:txBody>
      </p:sp>
      <p:sp>
        <p:nvSpPr>
          <p:cNvPr id="47126" name="Text Box 22">
            <a:extLst>
              <a:ext uri="{FF2B5EF4-FFF2-40B4-BE49-F238E27FC236}">
                <a16:creationId xmlns:a16="http://schemas.microsoft.com/office/drawing/2014/main" id="{42E86252-5A8A-71A6-8575-41C90201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797425"/>
            <a:ext cx="5545138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>
                <a:solidFill>
                  <a:srgbClr val="FF0000"/>
                </a:solidFill>
                <a:ea typeface="標楷體" pitchFamily="65" charset="-128"/>
              </a:rPr>
              <a:t>每次移動，都需要明確地交代觀察點，然後再抓住在該點的所見所聞進行具體的描述</a:t>
            </a:r>
            <a:r>
              <a:rPr kumimoji="0" lang="zh-TW" altLang="en-US" sz="2200" b="1">
                <a:solidFill>
                  <a:srgbClr val="FF0000"/>
                </a:solidFill>
                <a:ea typeface="標楷體" pitchFamily="65" charset="-128"/>
              </a:rPr>
              <a:t>。</a:t>
            </a:r>
            <a:endParaRPr lang="zh-TW" altLang="en-US" sz="2200" b="1">
              <a:solidFill>
                <a:srgbClr val="FF0000"/>
              </a:solidFill>
              <a:ea typeface="標楷體" pitchFamily="65" charset="-128"/>
            </a:endParaRPr>
          </a:p>
        </p:txBody>
      </p:sp>
      <p:sp>
        <p:nvSpPr>
          <p:cNvPr id="8199" name="Text Box 162">
            <a:extLst>
              <a:ext uri="{FF2B5EF4-FFF2-40B4-BE49-F238E27FC236}">
                <a16:creationId xmlns:a16="http://schemas.microsoft.com/office/drawing/2014/main" id="{3C352F82-DC77-CB9A-5846-25363A404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773238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/>
              <a:t>選擇合理的描寫路線</a:t>
            </a:r>
          </a:p>
        </p:txBody>
      </p:sp>
      <p:sp>
        <p:nvSpPr>
          <p:cNvPr id="8200" name="Text Box 164">
            <a:extLst>
              <a:ext uri="{FF2B5EF4-FFF2-40B4-BE49-F238E27FC236}">
                <a16:creationId xmlns:a16="http://schemas.microsoft.com/office/drawing/2014/main" id="{E547B998-AA5A-FE62-9BEF-2C9E95FB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4036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/>
              <a:t>交代觀察地點的變換</a:t>
            </a:r>
          </a:p>
        </p:txBody>
      </p:sp>
      <p:sp>
        <p:nvSpPr>
          <p:cNvPr id="47270" name="Rectangle 166">
            <a:extLst>
              <a:ext uri="{FF2B5EF4-FFF2-40B4-BE49-F238E27FC236}">
                <a16:creationId xmlns:a16="http://schemas.microsoft.com/office/drawing/2014/main" id="{E3E6B101-DA85-4FA8-C395-4DC1D05CB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92600"/>
            <a:ext cx="172720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47271" name="Line 167">
            <a:extLst>
              <a:ext uri="{FF2B5EF4-FFF2-40B4-BE49-F238E27FC236}">
                <a16:creationId xmlns:a16="http://schemas.microsoft.com/office/drawing/2014/main" id="{9933BDEF-D14E-5A81-33F2-05CE7A5552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68538" y="4724400"/>
            <a:ext cx="287337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Rectangle 170">
            <a:extLst>
              <a:ext uri="{FF2B5EF4-FFF2-40B4-BE49-F238E27FC236}">
                <a16:creationId xmlns:a16="http://schemas.microsoft.com/office/drawing/2014/main" id="{82C02240-0147-BF86-43ED-DAA3E16E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0795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itchFamily="65" charset="-128"/>
              </a:rPr>
              <a:t>步移法</a:t>
            </a:r>
            <a:endParaRPr lang="zh-TW" altLang="en-US">
              <a:ea typeface="標楷體" pitchFamily="65" charset="-128"/>
            </a:endParaRPr>
          </a:p>
        </p:txBody>
      </p:sp>
      <p:sp>
        <p:nvSpPr>
          <p:cNvPr id="47275" name="Text Box 171">
            <a:extLst>
              <a:ext uri="{FF2B5EF4-FFF2-40B4-BE49-F238E27FC236}">
                <a16:creationId xmlns:a16="http://schemas.microsoft.com/office/drawing/2014/main" id="{1D851130-0690-C762-90FD-5BED4E3B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8208962" cy="1219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600" b="1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描寫路線一般以</a:t>
            </a:r>
            <a:r>
              <a:rPr lang="zh-TW" altLang="en-US" sz="24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人物的行走路線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為主，而行走的路線</a:t>
            </a:r>
            <a:b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一般要切合人們觀賞景物的規律及邏輯</a:t>
            </a:r>
            <a:r>
              <a:rPr lang="zh-TW" altLang="en-US" sz="2400" b="1">
                <a:ea typeface="標楷體" panose="03000509000000000000" pitchFamily="65" charset="-120"/>
              </a:rPr>
              <a:t>。選擇合理的描寫</a:t>
            </a:r>
            <a:br>
              <a:rPr lang="zh-TW" altLang="en-US" sz="2400" b="1">
                <a:ea typeface="標楷體" panose="03000509000000000000" pitchFamily="65" charset="-120"/>
              </a:rPr>
            </a:br>
            <a:r>
              <a:rPr lang="zh-TW" altLang="en-US" sz="2400" b="1">
                <a:ea typeface="標楷體" panose="03000509000000000000" pitchFamily="65" charset="-120"/>
              </a:rPr>
              <a:t>路線，有利於清楚交代觀察地點的轉換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205" name="AutoShape 173">
            <a:hlinkClick r:id="rId2" action="ppaction://hlinksldjump"/>
            <a:extLst>
              <a:ext uri="{FF2B5EF4-FFF2-40B4-BE49-F238E27FC236}">
                <a16:creationId xmlns:a16="http://schemas.microsoft.com/office/drawing/2014/main" id="{ECDD4907-E992-DEA0-BAB1-40A64E1E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>
            <a:extLst>
              <a:ext uri="{FF2B5EF4-FFF2-40B4-BE49-F238E27FC236}">
                <a16:creationId xmlns:a16="http://schemas.microsoft.com/office/drawing/2014/main" id="{F4624CED-7A49-C722-EA68-3D898BAD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9219" name="Text Box 18">
            <a:extLst>
              <a:ext uri="{FF2B5EF4-FFF2-40B4-BE49-F238E27FC236}">
                <a16:creationId xmlns:a16="http://schemas.microsoft.com/office/drawing/2014/main" id="{C3657900-5212-079E-3E64-D2356E69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graphicFrame>
        <p:nvGraphicFramePr>
          <p:cNvPr id="49277" name="Group 125">
            <a:extLst>
              <a:ext uri="{FF2B5EF4-FFF2-40B4-BE49-F238E27FC236}">
                <a16:creationId xmlns:a16="http://schemas.microsoft.com/office/drawing/2014/main" id="{840E9DBE-B579-769A-0E57-6A318660847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755650" y="1822450"/>
          <a:ext cx="7775575" cy="37338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99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交代的方法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交代的內容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常用的表達形式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以時間交代觀察點的變換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從一個觀察點到達另外一個觀察點所需要的時間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前行約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分鐘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往前走不久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3. 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步行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分鐘後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4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以空間交代觀察點的變換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清楚地交代行程的起點以及終點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經過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便到達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從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出發，經過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最後來到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8" name="Text Box 65">
            <a:extLst>
              <a:ext uri="{FF2B5EF4-FFF2-40B4-BE49-F238E27FC236}">
                <a16:creationId xmlns:a16="http://schemas.microsoft.com/office/drawing/2014/main" id="{4C60664A-D243-CFF5-C40A-AD8D3606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ea typeface="標楷體" panose="03000509000000000000" pitchFamily="65" charset="-128"/>
              </a:rPr>
              <a:t>常用的交代觀察地點</a:t>
            </a:r>
            <a:r>
              <a:rPr lang="zh-CN" altLang="en-US" sz="2400" b="1">
                <a:ea typeface="標楷體" panose="03000509000000000000" pitchFamily="65" charset="-128"/>
              </a:rPr>
              <a:t>變換</a:t>
            </a:r>
            <a:r>
              <a:rPr lang="zh-TW" altLang="en-US" sz="2400" b="1">
                <a:ea typeface="標楷體" panose="03000509000000000000" pitchFamily="65" charset="-128"/>
              </a:rPr>
              <a:t>的方法有：</a:t>
            </a:r>
          </a:p>
        </p:txBody>
      </p:sp>
      <p:sp>
        <p:nvSpPr>
          <p:cNvPr id="9239" name="AutoShape 126">
            <a:hlinkClick r:id="rId2" action="ppaction://hlinksldjump"/>
            <a:extLst>
              <a:ext uri="{FF2B5EF4-FFF2-40B4-BE49-F238E27FC236}">
                <a16:creationId xmlns:a16="http://schemas.microsoft.com/office/drawing/2014/main" id="{CC304477-3066-D5B9-0813-03F26F64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4F339D5-BC37-D767-22B4-F0708E2AA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1FDC74F-A1E1-81E7-3BB3-F17FD6C2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04E53A79-7FC4-C2E3-FB28-B8FB6B9C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08050"/>
            <a:ext cx="460851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 b="1">
              <a:ea typeface="MS PMincho" panose="02020600040205080304" pitchFamily="18" charset="-128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C519D8E9-9D7B-3C8E-E86F-71A6C366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100138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/>
              <a:t>鎖定描寫對象</a:t>
            </a:r>
          </a:p>
        </p:txBody>
      </p:sp>
      <p:sp>
        <p:nvSpPr>
          <p:cNvPr id="10246" name="Text Box 19">
            <a:extLst>
              <a:ext uri="{FF2B5EF4-FFF2-40B4-BE49-F238E27FC236}">
                <a16:creationId xmlns:a16="http://schemas.microsoft.com/office/drawing/2014/main" id="{CECF0340-4F73-52E5-724A-A723405F1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727325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新細明體" panose="02020500000000000000" pitchFamily="18" charset="-120"/>
              </a:rPr>
              <a:t>1. </a:t>
            </a:r>
            <a:r>
              <a:rPr lang="zh-TW" altLang="en-US" sz="2400" b="1">
                <a:solidFill>
                  <a:srgbClr val="C00000"/>
                </a:solidFill>
                <a:latin typeface="新細明體" panose="02020500000000000000" pitchFamily="18" charset="-120"/>
              </a:rPr>
              <a:t>與文旨相符</a:t>
            </a:r>
            <a:r>
              <a:rPr lang="zh-TW" altLang="en-US" sz="2400">
                <a:latin typeface="新細明體" panose="02020500000000000000" pitchFamily="18" charset="-120"/>
              </a:rPr>
              <a:t>：能體現文章主旨，符合同一種感情基</a:t>
            </a:r>
            <a:r>
              <a:rPr lang="zh-TW" altLang="en-US" sz="2400"/>
              <a:t>調</a:t>
            </a:r>
            <a:r>
              <a:rPr lang="zh-CN" altLang="en-US" sz="2400"/>
              <a:t>。</a:t>
            </a:r>
            <a:endParaRPr kumimoji="0" lang="zh-TW" altLang="en-US" sz="2400"/>
          </a:p>
        </p:txBody>
      </p:sp>
      <p:sp>
        <p:nvSpPr>
          <p:cNvPr id="10247" name="Text Box 20">
            <a:extLst>
              <a:ext uri="{FF2B5EF4-FFF2-40B4-BE49-F238E27FC236}">
                <a16:creationId xmlns:a16="http://schemas.microsoft.com/office/drawing/2014/main" id="{F8DDA9C8-812F-C45D-4FA4-E541321D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979863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新細明體" panose="02020500000000000000" pitchFamily="18" charset="-120"/>
              </a:rPr>
              <a:t>2. </a:t>
            </a:r>
            <a:r>
              <a:rPr lang="zh-TW" altLang="en-US" sz="2400" b="1">
                <a:solidFill>
                  <a:srgbClr val="C00000"/>
                </a:solidFill>
                <a:latin typeface="新細明體" panose="02020500000000000000" pitchFamily="18" charset="-120"/>
              </a:rPr>
              <a:t>具有獨特性</a:t>
            </a:r>
            <a:r>
              <a:rPr lang="zh-TW" altLang="en-US" sz="2400">
                <a:latin typeface="新細明體" panose="02020500000000000000" pitchFamily="18" charset="-120"/>
              </a:rPr>
              <a:t>：具有自身的特色，與</a:t>
            </a:r>
            <a:r>
              <a:rPr lang="zh-CN" altLang="en-US" sz="2400">
                <a:latin typeface="新細明體" panose="02020500000000000000" pitchFamily="18" charset="-120"/>
              </a:rPr>
              <a:t>別</a:t>
            </a:r>
            <a:r>
              <a:rPr lang="zh-TW" altLang="en-US" sz="2400">
                <a:latin typeface="新細明體" panose="02020500000000000000" pitchFamily="18" charset="-120"/>
              </a:rPr>
              <a:t>不同。</a:t>
            </a:r>
          </a:p>
        </p:txBody>
      </p:sp>
      <p:grpSp>
        <p:nvGrpSpPr>
          <p:cNvPr id="58399" name="Group 31">
            <a:extLst>
              <a:ext uri="{FF2B5EF4-FFF2-40B4-BE49-F238E27FC236}">
                <a16:creationId xmlns:a16="http://schemas.microsoft.com/office/drawing/2014/main" id="{ACC0AAA6-B748-4ACE-920A-5516FB99E956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2781300"/>
            <a:ext cx="1687512" cy="647700"/>
            <a:chOff x="4059" y="1752"/>
            <a:chExt cx="1063" cy="408"/>
          </a:xfrm>
        </p:grpSpPr>
        <p:sp>
          <p:nvSpPr>
            <p:cNvPr id="10256" name="Rectangle 21">
              <a:extLst>
                <a:ext uri="{FF2B5EF4-FFF2-40B4-BE49-F238E27FC236}">
                  <a16:creationId xmlns:a16="http://schemas.microsoft.com/office/drawing/2014/main" id="{461BFC63-4C9B-0517-F936-AF858CE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752"/>
              <a:ext cx="745" cy="22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0257" name="Line 24">
              <a:extLst>
                <a:ext uri="{FF2B5EF4-FFF2-40B4-BE49-F238E27FC236}">
                  <a16:creationId xmlns:a16="http://schemas.microsoft.com/office/drawing/2014/main" id="{1877FBB7-4DC0-3E1B-D158-AE13E969D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" y="1979"/>
              <a:ext cx="318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393" name="Text Box 25">
            <a:extLst>
              <a:ext uri="{FF2B5EF4-FFF2-40B4-BE49-F238E27FC236}">
                <a16:creationId xmlns:a16="http://schemas.microsoft.com/office/drawing/2014/main" id="{9886998F-3406-D8BE-61BC-D1EF094C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332163"/>
            <a:ext cx="4249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文</a:t>
            </a:r>
            <a:r>
              <a:rPr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章各個部分的感情基調要保持一致，切忌「一景一情」。</a:t>
            </a:r>
            <a:endParaRPr kumimoji="0" lang="zh-TW" altLang="en-US" sz="2000" b="1">
              <a:solidFill>
                <a:srgbClr val="FF0000"/>
              </a:solidFill>
              <a:ea typeface="標楷體" panose="03000509000000000000" pitchFamily="65" charset="-128"/>
            </a:endParaRPr>
          </a:p>
        </p:txBody>
      </p:sp>
      <p:grpSp>
        <p:nvGrpSpPr>
          <p:cNvPr id="58400" name="Group 32">
            <a:extLst>
              <a:ext uri="{FF2B5EF4-FFF2-40B4-BE49-F238E27FC236}">
                <a16:creationId xmlns:a16="http://schemas.microsoft.com/office/drawing/2014/main" id="{432608CE-7CD8-8C57-48CE-9E1256F792BF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4068763"/>
            <a:ext cx="981075" cy="642937"/>
            <a:chOff x="2819" y="2563"/>
            <a:chExt cx="618" cy="405"/>
          </a:xfrm>
        </p:grpSpPr>
        <p:sp>
          <p:nvSpPr>
            <p:cNvPr id="10254" name="Rectangle 26">
              <a:extLst>
                <a:ext uri="{FF2B5EF4-FFF2-40B4-BE49-F238E27FC236}">
                  <a16:creationId xmlns:a16="http://schemas.microsoft.com/office/drawing/2014/main" id="{BB1BE6BE-FB2C-CCC0-3584-D5643068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563"/>
              <a:ext cx="408" cy="22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0255" name="Line 27">
              <a:extLst>
                <a:ext uri="{FF2B5EF4-FFF2-40B4-BE49-F238E27FC236}">
                  <a16:creationId xmlns:a16="http://schemas.microsoft.com/office/drawing/2014/main" id="{A6715184-27B9-E5BA-23A0-8EA1CB6EF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1" y="2787"/>
              <a:ext cx="226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396" name="Text Box 28">
            <a:extLst>
              <a:ext uri="{FF2B5EF4-FFF2-40B4-BE49-F238E27FC236}">
                <a16:creationId xmlns:a16="http://schemas.microsoft.com/office/drawing/2014/main" id="{669780B4-ABB9-9EEB-2A89-F5F440E0E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24400"/>
            <a:ext cx="5111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選擇別具特色的景物、或景物的主要特徵來進行描寫，不要羅列所見到的每事每物，以致焦點混亂。</a:t>
            </a:r>
          </a:p>
        </p:txBody>
      </p:sp>
      <p:sp>
        <p:nvSpPr>
          <p:cNvPr id="58401" name="Text Box 33">
            <a:extLst>
              <a:ext uri="{FF2B5EF4-FFF2-40B4-BE49-F238E27FC236}">
                <a16:creationId xmlns:a16="http://schemas.microsoft.com/office/drawing/2014/main" id="{EB4729FD-ADD6-ECC7-A36C-D688283A2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208962" cy="85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運用步移法時，宜</a:t>
            </a:r>
            <a:r>
              <a:rPr lang="zh-TW" altLang="en-US" sz="24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鎖定幾樣景物作為描寫的對象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，而</a:t>
            </a:r>
            <a:b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所選取的景物宜具有以下特徵：</a:t>
            </a:r>
          </a:p>
        </p:txBody>
      </p:sp>
      <p:sp>
        <p:nvSpPr>
          <p:cNvPr id="10253" name="AutoShape 34">
            <a:hlinkClick r:id="rId2" action="ppaction://hlinksldjump"/>
            <a:extLst>
              <a:ext uri="{FF2B5EF4-FFF2-40B4-BE49-F238E27FC236}">
                <a16:creationId xmlns:a16="http://schemas.microsoft.com/office/drawing/2014/main" id="{C4CEFE31-76B2-7603-CB08-9E7E057B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/>
      <p:bldP spid="583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56748E08-283D-AFD0-D2A6-E5BB5477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　春日遊園</a:t>
            </a: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914E1EB0-CEAA-50A0-8C56-0066D8618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65400"/>
            <a:ext cx="649288" cy="5365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365A1476-1839-B6B6-F79A-EE692619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65DBFAFA-91A5-9FCA-872B-4C32734F2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453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找出關鍵字詞：春日、遊園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553854BD-788D-DBBD-5400-4B6D2153FF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4F35339A-8A6B-8705-9312-FDD64A39F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431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重點聯想具體內容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45AD2723-5F34-F851-CBC5-376F7B47F7AF}"/>
              </a:ext>
            </a:extLst>
          </p:cNvPr>
          <p:cNvSpPr>
            <a:spLocks/>
          </p:cNvSpPr>
          <p:nvPr/>
        </p:nvSpPr>
        <p:spPr bwMode="auto">
          <a:xfrm>
            <a:off x="4497388" y="1341438"/>
            <a:ext cx="506412" cy="4032250"/>
          </a:xfrm>
          <a:prstGeom prst="leftBrace">
            <a:avLst>
              <a:gd name="adj1" fmla="val 66353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A34FC12E-F8D5-37E9-756B-F95D8BEF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066800"/>
            <a:ext cx="3810000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遊園當日的天氣：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陰雨？晴朗？濃霧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······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12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「我」看到的草坪是：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衰敗？生機勃勃？垂頭喪氣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12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「我」聽說週末的露天大劇場：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冷清？人很多？會有演出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12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1800" b="1"/>
              <a:t>「</a:t>
            </a:r>
            <a:r>
              <a:rPr kumimoji="0" lang="zh-TW" altLang="en-US" sz="2000" b="1"/>
              <a:t>我</a:t>
            </a:r>
            <a:r>
              <a:rPr kumimoji="0" lang="zh-TW" altLang="en-US" sz="1800" b="1"/>
              <a:t>」</a:t>
            </a:r>
            <a:r>
              <a:rPr lang="zh-TW" altLang="en-US" sz="2000" b="1">
                <a:latin typeface="Verdana" panose="020B0604030504040204" pitchFamily="34" charset="0"/>
              </a:rPr>
              <a:t>認為寵物公園的設計：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多餘？貼心？不完善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······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12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文章應該使用的描寫方法是：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步移法？定點觀察法？</a:t>
            </a:r>
            <a:b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間接描寫法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11274" name="Text Box 13">
            <a:extLst>
              <a:ext uri="{FF2B5EF4-FFF2-40B4-BE49-F238E27FC236}">
                <a16:creationId xmlns:a16="http://schemas.microsoft.com/office/drawing/2014/main" id="{708BA65D-1E6C-3869-014C-6049EAF1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1275" name="Rectangle 15">
            <a:extLst>
              <a:ext uri="{FF2B5EF4-FFF2-40B4-BE49-F238E27FC236}">
                <a16:creationId xmlns:a16="http://schemas.microsoft.com/office/drawing/2014/main" id="{F1110892-D1D8-D557-1CBD-0E9C0F10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1276" name="Text Box 16">
            <a:extLst>
              <a:ext uri="{FF2B5EF4-FFF2-40B4-BE49-F238E27FC236}">
                <a16:creationId xmlns:a16="http://schemas.microsoft.com/office/drawing/2014/main" id="{A0C972B5-2A47-C498-4761-7A26756B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52241" name="Oval 17">
            <a:extLst>
              <a:ext uri="{FF2B5EF4-FFF2-40B4-BE49-F238E27FC236}">
                <a16:creationId xmlns:a16="http://schemas.microsoft.com/office/drawing/2014/main" id="{1A6E0B09-8F3B-C09E-36D0-7C379A16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547938"/>
            <a:ext cx="649287" cy="5365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1278" name="Rectangle 41">
            <a:extLst>
              <a:ext uri="{FF2B5EF4-FFF2-40B4-BE49-F238E27FC236}">
                <a16:creationId xmlns:a16="http://schemas.microsoft.com/office/drawing/2014/main" id="{19CEFE8F-1E77-9F79-4CE9-AD947ADD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/>
      <p:bldP spid="52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FA107966-3CBC-6077-CD59-DA737F66D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清晨時分的社區</a:t>
            </a: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5A2EEA47-3227-0FD9-2F38-0765D30D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1223962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id="{46885213-9150-F893-9BF9-E3673783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491E49D8-E489-A2C8-2862-9100E576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10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找出關鍵字詞：清晨時分</a:t>
            </a:r>
          </a:p>
        </p:txBody>
      </p:sp>
      <p:sp>
        <p:nvSpPr>
          <p:cNvPr id="53257" name="AutoShape 9">
            <a:extLst>
              <a:ext uri="{FF2B5EF4-FFF2-40B4-BE49-F238E27FC236}">
                <a16:creationId xmlns:a16="http://schemas.microsoft.com/office/drawing/2014/main" id="{4B538428-5828-D884-E3AD-ED3051A241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51E98ED5-5500-9E5A-34D0-BD481014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53259" name="AutoShape 11">
            <a:extLst>
              <a:ext uri="{FF2B5EF4-FFF2-40B4-BE49-F238E27FC236}">
                <a16:creationId xmlns:a16="http://schemas.microsoft.com/office/drawing/2014/main" id="{BF44154B-D2F2-270D-AEA9-983DB053FA1A}"/>
              </a:ext>
            </a:extLst>
          </p:cNvPr>
          <p:cNvSpPr>
            <a:spLocks/>
          </p:cNvSpPr>
          <p:nvPr/>
        </p:nvSpPr>
        <p:spPr bwMode="auto">
          <a:xfrm>
            <a:off x="4137025" y="1268413"/>
            <a:ext cx="457200" cy="4419600"/>
          </a:xfrm>
          <a:prstGeom prst="leftBrace">
            <a:avLst>
              <a:gd name="adj1" fmla="val 80556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B042178E-6491-CF80-1353-6D89CC4D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1123950"/>
            <a:ext cx="3200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清晨時分，</a:t>
            </a:r>
            <a:r>
              <a:rPr lang="zh-TW" altLang="en-US" sz="2000" b="1">
                <a:latin typeface="Verdana" panose="020B0604030504040204" pitchFamily="34" charset="0"/>
              </a:rPr>
              <a:t>「我」要去：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u="sng">
                <a:latin typeface="Verdana" panose="020B0604030504040204" pitchFamily="34" charset="0"/>
                <a:ea typeface="標楷體" panose="03000509000000000000" pitchFamily="65" charset="-128"/>
              </a:rPr>
              <a:t>                                   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74FAE8B6-CCE5-13B1-E605-D500A69EB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196215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在維園，「我」看見了：</a:t>
            </a:r>
          </a:p>
        </p:txBody>
      </p:sp>
      <p:sp>
        <p:nvSpPr>
          <p:cNvPr id="53262" name="Rectangle 14">
            <a:extLst>
              <a:ext uri="{FF2B5EF4-FFF2-40B4-BE49-F238E27FC236}">
                <a16:creationId xmlns:a16="http://schemas.microsoft.com/office/drawing/2014/main" id="{89AD3455-6498-C906-63F9-0B4790C9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2936875"/>
            <a:ext cx="34305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清晨時分的</a:t>
            </a:r>
            <a:r>
              <a:rPr lang="zh-TW" altLang="en-US" sz="2000" b="1" u="sng">
                <a:latin typeface="Verdana" panose="020B0604030504040204" pitchFamily="34" charset="0"/>
              </a:rPr>
              <a:t>百德新街</a:t>
            </a:r>
            <a:r>
              <a:rPr lang="zh-TW" altLang="en-US" sz="2000" b="1">
                <a:latin typeface="Verdana" panose="020B0604030504040204" pitchFamily="34" charset="0"/>
              </a:rPr>
              <a:t>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id="{219DE8E5-34F9-41DD-E7AF-21E7712B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3887788"/>
            <a:ext cx="40052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在「我」眼中，清晨的</a:t>
            </a:r>
            <a:r>
              <a:rPr lang="zh-TW" altLang="en-US" sz="2000" b="1" u="sng">
                <a:latin typeface="Verdana" panose="020B0604030504040204" pitchFamily="34" charset="0"/>
              </a:rPr>
              <a:t>銅鑼灣</a:t>
            </a:r>
            <a:r>
              <a:rPr lang="zh-TW" altLang="en-US" sz="2000" b="1">
                <a:latin typeface="Verdana" panose="020B0604030504040204" pitchFamily="34" charset="0"/>
              </a:rPr>
              <a:t>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53264" name="Rectangle 16">
            <a:extLst>
              <a:ext uri="{FF2B5EF4-FFF2-40B4-BE49-F238E27FC236}">
                <a16:creationId xmlns:a16="http://schemas.microsoft.com/office/drawing/2014/main" id="{6ED03B7D-5BBA-4E98-790D-C6B0ACD1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4840288"/>
            <a:ext cx="38623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文章應該使用哪種類描寫手法？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0DB62924-01C6-4BD9-6D64-C287B32AD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213" y="191135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5B12CB11-5DD8-9429-1047-2E9F4E1EA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213" y="284321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25A82C89-DD87-0061-5F2F-95C4D098F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213" y="38639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CF25A784-CE9E-0365-30A1-B8148001D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47466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3780991F-C60B-0430-DB8E-C8E680AE9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573405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07" name="Text Box 22">
            <a:extLst>
              <a:ext uri="{FF2B5EF4-FFF2-40B4-BE49-F238E27FC236}">
                <a16:creationId xmlns:a16="http://schemas.microsoft.com/office/drawing/2014/main" id="{0EB4FAB1-F087-B4E9-79FB-5E7A9DF5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2308" name="Rectangle 24">
            <a:extLst>
              <a:ext uri="{FF2B5EF4-FFF2-40B4-BE49-F238E27FC236}">
                <a16:creationId xmlns:a16="http://schemas.microsoft.com/office/drawing/2014/main" id="{0478F46F-DAC5-60EF-56AF-1D130B182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2309" name="Text Box 26">
            <a:extLst>
              <a:ext uri="{FF2B5EF4-FFF2-40B4-BE49-F238E27FC236}">
                <a16:creationId xmlns:a16="http://schemas.microsoft.com/office/drawing/2014/main" id="{8B246BCC-0CA0-D91E-090D-079EDECC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一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2310" name="AutoShape 27">
            <a:hlinkClick r:id="rId2" action="ppaction://hlinksldjump"/>
            <a:extLst>
              <a:ext uri="{FF2B5EF4-FFF2-40B4-BE49-F238E27FC236}">
                <a16:creationId xmlns:a16="http://schemas.microsoft.com/office/drawing/2014/main" id="{9E129EBE-8E20-C2ED-C5A8-FBFDFEF4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  <p:sp>
        <p:nvSpPr>
          <p:cNvPr id="12311" name="Rectangle 41">
            <a:extLst>
              <a:ext uri="{FF2B5EF4-FFF2-40B4-BE49-F238E27FC236}">
                <a16:creationId xmlns:a16="http://schemas.microsoft.com/office/drawing/2014/main" id="{F8CE268F-BCC3-75F1-56B6-1C3B3919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8" grpId="0"/>
      <p:bldP spid="53260" grpId="0"/>
      <p:bldP spid="53261" grpId="0"/>
      <p:bldP spid="53262" grpId="0"/>
      <p:bldP spid="53263" grpId="0"/>
      <p:bldP spid="532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8107FF-7EC4-D104-DE10-6F668C69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810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定點描寫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5128B6DE-0FF4-B739-E5D8-88D4062F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442A7A46-25DA-BB2D-B3E7-7258E55A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25C5AD4E-58F5-9ED1-4B15-D3A2CF05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7848600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zh-TW" sz="2400" b="1" dirty="0">
                <a:ea typeface="標楷體" panose="03000509000000000000" pitchFamily="65" charset="-120"/>
              </a:rPr>
              <a:t>       </a:t>
            </a:r>
            <a:r>
              <a:rPr lang="zh-TW" altLang="en-US" sz="2400" b="1" dirty="0">
                <a:ea typeface="標楷體" panose="03000509000000000000" pitchFamily="65" charset="-120"/>
              </a:rPr>
              <a:t>定點描寫，指</a:t>
            </a:r>
            <a:r>
              <a:rPr lang="zh-TW" altLang="en-US" sz="2400" b="1" dirty="0">
                <a:solidFill>
                  <a:srgbClr val="FF6600"/>
                </a:solidFill>
                <a:ea typeface="標楷體" panose="03000509000000000000" pitchFamily="65" charset="-120"/>
              </a:rPr>
              <a:t>觀察者站在一個固定的位置，將所看到的景物按照一定的順序描寫</a:t>
            </a:r>
            <a:r>
              <a:rPr lang="zh-TW" altLang="en-US" sz="2400" b="1" dirty="0">
                <a:ea typeface="標楷體" panose="03000509000000000000" pitchFamily="65" charset="-120"/>
              </a:rPr>
              <a:t>的方法。這種方法能層次分明地表現景物的特點，讓景物更有立體感。</a:t>
            </a:r>
          </a:p>
        </p:txBody>
      </p:sp>
      <p:sp>
        <p:nvSpPr>
          <p:cNvPr id="59402" name="Text Box 10">
            <a:extLst>
              <a:ext uri="{FF2B5EF4-FFF2-40B4-BE49-F238E27FC236}">
                <a16:creationId xmlns:a16="http://schemas.microsoft.com/office/drawing/2014/main" id="{883ED8CA-C7D3-BAFF-F388-478FAD10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3124200"/>
            <a:ext cx="7561262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進行寫作時，可先對描寫的對象進行整體描述，隨後再選擇適當的順序對其不同的部分作出細致的描寫，這樣可以充分地表現對象的特徵。</a:t>
            </a:r>
          </a:p>
        </p:txBody>
      </p:sp>
      <p:sp>
        <p:nvSpPr>
          <p:cNvPr id="59404" name="Text Box 12">
            <a:extLst>
              <a:ext uri="{FF2B5EF4-FFF2-40B4-BE49-F238E27FC236}">
                <a16:creationId xmlns:a16="http://schemas.microsoft.com/office/drawing/2014/main" id="{AF84B20E-929C-AE15-E7B2-E226314CA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4435475"/>
            <a:ext cx="6875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形狀</a:t>
            </a: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：描摹景物的外型特點。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顏色</a:t>
            </a: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：通過描寫景物的顏色來呈現景物的特徵。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姿態</a:t>
            </a: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：抓住景物的姿態，描繪當中的靜態美和動態美。</a:t>
            </a:r>
          </a:p>
        </p:txBody>
      </p:sp>
      <p:grpSp>
        <p:nvGrpSpPr>
          <p:cNvPr id="59414" name="Group 22">
            <a:extLst>
              <a:ext uri="{FF2B5EF4-FFF2-40B4-BE49-F238E27FC236}">
                <a16:creationId xmlns:a16="http://schemas.microsoft.com/office/drawing/2014/main" id="{5AA7CBE4-CCAE-D015-F03C-FF906C3516B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44675"/>
            <a:ext cx="2247900" cy="1439863"/>
            <a:chOff x="239" y="1162"/>
            <a:chExt cx="1416" cy="907"/>
          </a:xfrm>
        </p:grpSpPr>
        <p:sp>
          <p:nvSpPr>
            <p:cNvPr id="13324" name="Rectangle 14">
              <a:extLst>
                <a:ext uri="{FF2B5EF4-FFF2-40B4-BE49-F238E27FC236}">
                  <a16:creationId xmlns:a16="http://schemas.microsoft.com/office/drawing/2014/main" id="{1224E87A-401E-FE1C-20E6-0506E7481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1162"/>
              <a:ext cx="772" cy="272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grpSp>
          <p:nvGrpSpPr>
            <p:cNvPr id="13325" name="Group 18">
              <a:extLst>
                <a:ext uri="{FF2B5EF4-FFF2-40B4-BE49-F238E27FC236}">
                  <a16:creationId xmlns:a16="http://schemas.microsoft.com/office/drawing/2014/main" id="{BA263AA2-EF35-D62F-BC0D-25D6EB58F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" y="1298"/>
              <a:ext cx="645" cy="771"/>
              <a:chOff x="239" y="1616"/>
              <a:chExt cx="546" cy="998"/>
            </a:xfrm>
          </p:grpSpPr>
          <p:sp>
            <p:nvSpPr>
              <p:cNvPr id="13326" name="Line 15">
                <a:extLst>
                  <a:ext uri="{FF2B5EF4-FFF2-40B4-BE49-F238E27FC236}">
                    <a16:creationId xmlns:a16="http://schemas.microsoft.com/office/drawing/2014/main" id="{0C3C8333-5DC3-774A-B67F-BC530BCEB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" y="1616"/>
                <a:ext cx="0" cy="99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7" name="Line 16">
                <a:extLst>
                  <a:ext uri="{FF2B5EF4-FFF2-40B4-BE49-F238E27FC236}">
                    <a16:creationId xmlns:a16="http://schemas.microsoft.com/office/drawing/2014/main" id="{25611895-7C7E-1579-DFDA-71522A3A1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" y="1616"/>
                <a:ext cx="5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8" name="Line 17">
                <a:extLst>
                  <a:ext uri="{FF2B5EF4-FFF2-40B4-BE49-F238E27FC236}">
                    <a16:creationId xmlns:a16="http://schemas.microsoft.com/office/drawing/2014/main" id="{E59C02F9-3246-3F5E-DC9B-7C5C9A884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" y="2614"/>
                <a:ext cx="18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9415" name="Group 23">
            <a:extLst>
              <a:ext uri="{FF2B5EF4-FFF2-40B4-BE49-F238E27FC236}">
                <a16:creationId xmlns:a16="http://schemas.microsoft.com/office/drawing/2014/main" id="{B0E9F344-396A-BCED-3B57-2643BCE08FC4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3462338"/>
            <a:ext cx="1366838" cy="973137"/>
            <a:chOff x="3369" y="2227"/>
            <a:chExt cx="861" cy="613"/>
          </a:xfrm>
        </p:grpSpPr>
        <p:sp>
          <p:nvSpPr>
            <p:cNvPr id="13322" name="Rectangle 19">
              <a:extLst>
                <a:ext uri="{FF2B5EF4-FFF2-40B4-BE49-F238E27FC236}">
                  <a16:creationId xmlns:a16="http://schemas.microsoft.com/office/drawing/2014/main" id="{A7E1B9BA-ABF4-F363-D60B-58E72C54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227"/>
              <a:ext cx="861" cy="195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3323" name="Line 20">
              <a:extLst>
                <a:ext uri="{FF2B5EF4-FFF2-40B4-BE49-F238E27FC236}">
                  <a16:creationId xmlns:a16="http://schemas.microsoft.com/office/drawing/2014/main" id="{EAECE807-C5BB-3082-5E68-4DD7652FB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" y="2422"/>
              <a:ext cx="2" cy="41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0E91F849-AB2A-F878-E12F-408C6715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A5E99C12-12A0-ECBC-CEF6-4326226D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單元三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E3510D79-6DA0-1D9A-D641-2EA885B5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08050"/>
            <a:ext cx="460851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 b="1">
              <a:ea typeface="MS PMincho" panose="02020600040205080304" pitchFamily="18" charset="-128"/>
            </a:endParaRPr>
          </a:p>
        </p:txBody>
      </p:sp>
      <p:sp>
        <p:nvSpPr>
          <p:cNvPr id="15365" name="Text Box 23">
            <a:extLst>
              <a:ext uri="{FF2B5EF4-FFF2-40B4-BE49-F238E27FC236}">
                <a16:creationId xmlns:a16="http://schemas.microsoft.com/office/drawing/2014/main" id="{42706355-F007-630C-5048-49D008D1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08075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/>
              <a:t>選擇適當的觀察點</a:t>
            </a:r>
          </a:p>
        </p:txBody>
      </p:sp>
      <p:sp>
        <p:nvSpPr>
          <p:cNvPr id="15366" name="Text Box 24">
            <a:extLst>
              <a:ext uri="{FF2B5EF4-FFF2-40B4-BE49-F238E27FC236}">
                <a16:creationId xmlns:a16="http://schemas.microsoft.com/office/drawing/2014/main" id="{637F2305-0F48-72E0-BEEF-8E770A66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47825"/>
            <a:ext cx="817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標楷體" panose="03000509000000000000" pitchFamily="65" charset="-128"/>
              </a:rPr>
              <a:t>       </a:t>
            </a:r>
            <a:r>
              <a:rPr lang="zh-TW" altLang="en-US" sz="2200">
                <a:ea typeface="標楷體" panose="03000509000000000000" pitchFamily="65" charset="-128"/>
              </a:rPr>
              <a:t>站在不同的觀察點觀察同一樣事物，事物所呈現的面貌也會有所不同，宜</a:t>
            </a:r>
            <a:r>
              <a:rPr lang="zh-TW" altLang="en-US" sz="2200">
                <a:solidFill>
                  <a:srgbClr val="FF6600"/>
                </a:solidFill>
                <a:ea typeface="標楷體" panose="03000509000000000000" pitchFamily="65" charset="-128"/>
              </a:rPr>
              <a:t>根據寫作的主題來確定不同的觀察點</a:t>
            </a:r>
            <a:r>
              <a:rPr lang="zh-TW" altLang="en-US" sz="2200">
                <a:ea typeface="標楷體" panose="03000509000000000000" pitchFamily="65" charset="-128"/>
              </a:rPr>
              <a:t>。</a:t>
            </a:r>
          </a:p>
        </p:txBody>
      </p:sp>
      <p:sp>
        <p:nvSpPr>
          <p:cNvPr id="15367" name="Text Box 25">
            <a:extLst>
              <a:ext uri="{FF2B5EF4-FFF2-40B4-BE49-F238E27FC236}">
                <a16:creationId xmlns:a16="http://schemas.microsoft.com/office/drawing/2014/main" id="{A602468D-63C7-50D9-177E-9818F8B7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5654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/>
              <a:t>確定合理的順序</a:t>
            </a:r>
          </a:p>
        </p:txBody>
      </p:sp>
      <p:sp>
        <p:nvSpPr>
          <p:cNvPr id="15368" name="Text Box 52">
            <a:extLst>
              <a:ext uri="{FF2B5EF4-FFF2-40B4-BE49-F238E27FC236}">
                <a16:creationId xmlns:a16="http://schemas.microsoft.com/office/drawing/2014/main" id="{422D2998-2893-E16F-48BC-35BB6061C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068638"/>
            <a:ext cx="817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標楷體" panose="03000509000000000000" pitchFamily="65" charset="-128"/>
              </a:rPr>
              <a:t>       </a:t>
            </a:r>
            <a:r>
              <a:rPr lang="zh-TW" altLang="en-US" sz="2200">
                <a:ea typeface="標楷體" panose="03000509000000000000" pitchFamily="65" charset="-128"/>
              </a:rPr>
              <a:t>確定觀察點後，宜按照一定的順序描寫景物。景物的描寫順序大致可分為：以</a:t>
            </a:r>
            <a:r>
              <a:rPr lang="zh-TW" altLang="en-US" sz="2200">
                <a:solidFill>
                  <a:srgbClr val="FF6600"/>
                </a:solidFill>
                <a:ea typeface="標楷體" panose="03000509000000000000" pitchFamily="65" charset="-128"/>
              </a:rPr>
              <a:t>空間方位</a:t>
            </a:r>
            <a:r>
              <a:rPr lang="zh-TW" altLang="en-US" sz="2200">
                <a:ea typeface="標楷體" panose="03000509000000000000" pitchFamily="65" charset="-128"/>
              </a:rPr>
              <a:t>為順序和以</a:t>
            </a:r>
            <a:r>
              <a:rPr lang="zh-TW" altLang="en-US" sz="2200">
                <a:solidFill>
                  <a:srgbClr val="FF6600"/>
                </a:solidFill>
                <a:ea typeface="標楷體" panose="03000509000000000000" pitchFamily="65" charset="-128"/>
              </a:rPr>
              <a:t>時間變化</a:t>
            </a:r>
            <a:r>
              <a:rPr lang="zh-TW" altLang="en-US" sz="2200">
                <a:ea typeface="標楷體" panose="03000509000000000000" pitchFamily="65" charset="-128"/>
              </a:rPr>
              <a:t>為順序。</a:t>
            </a:r>
          </a:p>
        </p:txBody>
      </p:sp>
      <p:pic>
        <p:nvPicPr>
          <p:cNvPr id="62560" name="Picture 96">
            <a:extLst>
              <a:ext uri="{FF2B5EF4-FFF2-40B4-BE49-F238E27FC236}">
                <a16:creationId xmlns:a16="http://schemas.microsoft.com/office/drawing/2014/main" id="{EEEC6901-1629-5347-9051-1DE9ABD7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t="32513" r="15372" b="58812"/>
          <a:stretch>
            <a:fillRect/>
          </a:stretch>
        </p:blipFill>
        <p:spPr bwMode="auto">
          <a:xfrm>
            <a:off x="696913" y="3933825"/>
            <a:ext cx="7691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1" name="Picture 97">
            <a:extLst>
              <a:ext uri="{FF2B5EF4-FFF2-40B4-BE49-F238E27FC236}">
                <a16:creationId xmlns:a16="http://schemas.microsoft.com/office/drawing/2014/main" id="{F88C9309-DA70-DB20-D954-8E8B5E2F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29622" r="15370" b="61703"/>
          <a:stretch>
            <a:fillRect/>
          </a:stretch>
        </p:blipFill>
        <p:spPr bwMode="auto">
          <a:xfrm>
            <a:off x="552450" y="4724400"/>
            <a:ext cx="76914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AutoShape 98">
            <a:hlinkClick r:id="rId4" action="ppaction://hlinksldjump"/>
            <a:extLst>
              <a:ext uri="{FF2B5EF4-FFF2-40B4-BE49-F238E27FC236}">
                <a16:creationId xmlns:a16="http://schemas.microsoft.com/office/drawing/2014/main" id="{10097CA8-F9A6-2E98-7529-33DBEB1D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2281</Words>
  <Application>Microsoft Office PowerPoint</Application>
  <PresentationFormat>全屏显示(4:3)</PresentationFormat>
  <Paragraphs>213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MS PMincho</vt:lpstr>
      <vt:lpstr>Wingdings</vt:lpstr>
      <vt:lpstr>新細明體</vt:lpstr>
      <vt:lpstr>Calibri</vt:lpstr>
      <vt:lpstr>Tahoma</vt:lpstr>
      <vt:lpstr>Times New Roman</vt:lpstr>
      <vt:lpstr>標楷體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641</cp:revision>
  <dcterms:created xsi:type="dcterms:W3CDTF">2013-03-11T00:59:07Z</dcterms:created>
  <dcterms:modified xsi:type="dcterms:W3CDTF">2025-07-22T04:15:16Z</dcterms:modified>
</cp:coreProperties>
</file>