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71" r:id="rId4"/>
    <p:sldId id="268" r:id="rId5"/>
    <p:sldId id="269" r:id="rId6"/>
    <p:sldId id="272" r:id="rId7"/>
    <p:sldId id="274" r:id="rId8"/>
    <p:sldId id="280" r:id="rId9"/>
    <p:sldId id="275" r:id="rId10"/>
    <p:sldId id="281" r:id="rId11"/>
    <p:sldId id="273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.chan" initials="" lastIdx="7" clrIdx="0"/>
  <p:cmAuthor id="2" name="Woo Kwun Tung" initials="" lastIdx="8" clrIdx="1"/>
  <p:cmAuthor id="3" name="grace.fung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FF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83" autoAdjust="0"/>
  </p:normalViewPr>
  <p:slideViewPr>
    <p:cSldViewPr>
      <p:cViewPr varScale="1">
        <p:scale>
          <a:sx n="120" d="100"/>
          <a:sy n="120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64C5012-BB75-8A84-EE47-1634BE9728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5CD9E15-03E5-D646-469C-D4A25DBA50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ABB903B-C399-4C31-83E1-9D0DF5C95E09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D3D6E66-B86A-853B-64BC-28A0F2DA1B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7AF25B6C-DC9F-1B03-1A0E-28157D3F65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4FCE9BD-F5BE-4F8C-8FFB-712C63D68A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E7C11F7-D8F4-5F23-8D0E-6B8168F1CE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6B6468F-7653-1AA7-F18F-2FECC52F94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DBFA78F-9679-47CD-94A9-067A04FE64F1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5609268-5525-09F0-F02F-23BB950AC46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DB11724-6E29-3D1C-6483-D3B7FD8DD0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6CA60CAD-7B95-54DF-FDDA-542FCBDC53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2EEF83C-0C09-76A2-8EB3-4AA90C9FB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C66EADC-A9C2-45D5-B02E-A824DF7F5B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F15B53-692A-062C-19BA-178901C5D0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ACB2C03-8C1C-7C7B-9369-31B4C07E8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E54D953-F43E-2FFA-B907-CCCBCEB746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20D69BA-92D7-864F-45DC-809FE74EB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440AE43-0E51-D625-611A-4BBCB5F013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251BE8A-500C-8FF8-ADD0-08F2384A9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4148736-3C7D-539F-6E6C-14E89DE9E0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1806331-5E73-CF23-A56E-00BE730C9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59DAAF7-C403-BA73-2FA9-9D895CE276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08A53BE-2DD9-53BE-C9E2-BB322E53B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D19555F-1863-25AC-CB85-0DFFE6B101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BFE883F-74F6-88B8-C849-BB072F979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39842F-6357-9D3A-6C8A-1E4153E4F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2FFD40-B984-D680-07FA-F0BB3E058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A4CEC8-764F-4FDF-8FB6-1F4C405CB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200BA-9052-4862-8DAA-9F7F910611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891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AC4407-F516-8F60-B509-23A831084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1CD843-4936-0D09-8411-F870481C3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A413C-F069-32C4-0E03-52E94C65D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4B9C-D6CA-44E3-A8BF-D920EE0B95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13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EA939A-E5C5-276D-9DAB-6F2A5ADA5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DCA375-4AB1-5BB7-F0C8-DADE9FDA3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FF84A-BA5D-247A-E95F-64957FCA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2F9C-9BD2-4549-A0C3-72E99817CD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753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1F229-26CF-FF5A-FD6E-C4D5D15CC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42A7D-A451-E721-9FDF-56A45395E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78F19-F988-3A97-630F-E00F89477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ABAC-C1E6-43CE-ABD6-17D0B87455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719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8613E5-880A-FF75-C25A-665968CC1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9FE556-54A7-45E8-25BD-9F4B44697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DD5AAF-636E-37A0-A150-1D8A1EF7B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5932-4DB6-4466-B497-696E5CD5B8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27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CBBDB4-60AC-FA48-DD83-17854B0A3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57CDD3-1A45-3445-9002-56CE5C371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0CDD86-9237-9EDF-BA4D-C97595ABC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BA8D-8A9B-4956-81DB-843D014FF4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580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C2D14-9D99-43EB-0BEB-61873E9DC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70A47-D027-FD4D-058B-94263FBB8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58AD6-8473-2B03-CBAE-84FEEAC1C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678ED-19A2-4AA0-ABD8-00A383EEEA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16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22E088-2573-ADD0-AEF7-97AF6307A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E36A63-1629-3D6C-9C40-52DBADA39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88D301-1226-B863-1C46-BE3598E71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9EFF-343F-4122-8DB5-C23BFE42B1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364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A4B81D-F920-4007-B003-AB6D19CA9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4ECF22-93A0-0B71-0E18-828E9C2EC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632A4D-D857-CF0F-7D26-9D5608D40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9861-46A9-491E-8DDE-6D874E8374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210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18D18E-13A9-26AA-19E4-3AC3D3BA5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D4841B-B8E8-B327-E90D-7BFE22D5C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0401D1-7356-DF62-5155-50577AF83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7795D-E3F2-4D7D-BA0B-74AE392205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6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004F5-3EED-B474-1FDE-DC88CFB56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47F39-A4B5-C66A-BF6D-6A8A6D2CA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FC2892-688A-4F10-5E29-23ACD3B10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AAE6-F40D-4AF5-B250-8CE37B4137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24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72515-529A-DC62-5DE3-935AD5F02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0BFF42-5C6F-6EAC-23DA-FE8F4055F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FDA11-3F5F-A5E8-AEB3-55681830A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CB9E-1B0E-4160-B0DA-3198DCD29C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37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256343-DA6A-5CD2-943F-B21279551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CA124E-9DDC-D1C8-041E-32F295DA7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317926-E58D-CACA-DC82-7441E7C1C8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24ECB8-EA90-C045-8C0D-6F0B34DEF7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C1AA48-3F21-CC0F-0232-218BB143B4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+mn-ea"/>
              </a:defRPr>
            </a:lvl1pPr>
          </a:lstStyle>
          <a:p>
            <a:pPr>
              <a:defRPr/>
            </a:pPr>
            <a:fld id="{FB9A9A2F-2E26-43E1-991A-138C1B64EA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D0CF7308-4E61-2067-6625-C3170288BE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49BBFB3B-E664-F9BF-861B-57FB1857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C24F3BD0-4D6B-BA69-22F2-4DFA0425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單元四</a:t>
            </a:r>
          </a:p>
        </p:txBody>
      </p:sp>
      <p:sp>
        <p:nvSpPr>
          <p:cNvPr id="4100" name="Text Box 11">
            <a:extLst>
              <a:ext uri="{FF2B5EF4-FFF2-40B4-BE49-F238E27FC236}">
                <a16:creationId xmlns:a16="http://schemas.microsoft.com/office/drawing/2014/main" id="{70C1EDD5-2391-6F2D-95A4-F35872F6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196975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第一課：說明方法（一）</a:t>
            </a:r>
          </a:p>
        </p:txBody>
      </p:sp>
      <p:sp>
        <p:nvSpPr>
          <p:cNvPr id="4101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6A40041D-A78A-E3B8-961E-726E9A15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1871663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定義說明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5E1B3236-56A4-A68D-97FE-0B8B335C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2516188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分類說明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0F69E64F-EB46-C56C-F48D-3D68DBB4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1163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比較說明</a:t>
            </a:r>
          </a:p>
        </p:txBody>
      </p:sp>
      <p:sp>
        <p:nvSpPr>
          <p:cNvPr id="4104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D603203B-CF29-AE4A-5121-E31BDA52D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4941888"/>
            <a:ext cx="36353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比喻說明</a:t>
            </a:r>
          </a:p>
        </p:txBody>
      </p:sp>
      <p:sp>
        <p:nvSpPr>
          <p:cNvPr id="4105" name="Text Box 18">
            <a:extLst>
              <a:ext uri="{FF2B5EF4-FFF2-40B4-BE49-F238E27FC236}">
                <a16:creationId xmlns:a16="http://schemas.microsoft.com/office/drawing/2014/main" id="{F41C4D84-08D3-C17E-7006-124A02316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8375"/>
            <a:ext cx="62642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第</a:t>
            </a:r>
            <a:r>
              <a:rPr lang="zh-CN" altLang="en-US" sz="3600">
                <a:latin typeface="標楷體" pitchFamily="65" charset="-128"/>
                <a:ea typeface="標楷體" pitchFamily="65" charset="-128"/>
              </a:rPr>
              <a:t>二</a:t>
            </a: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課：說明方法（二）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B6835EF-7398-6518-8686-9E6A85875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2165578-111C-8A49-70BE-DB229C5F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9B34BE16-19C5-3A98-704B-67D4DFC99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TW" altLang="en-US" sz="2800">
                <a:latin typeface="Tahoma" panose="020B0604030504040204" pitchFamily="34" charset="0"/>
              </a:rPr>
              <a:t>第二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FF7BEE42-FE69-958C-0051-1215831CF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7272338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參考答案：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</a:t>
            </a:r>
            <a:r>
              <a:rPr lang="zh-TW" altLang="en-US" sz="1800" b="0">
                <a:solidFill>
                  <a:srgbClr val="FF0000"/>
                </a:solidFill>
              </a:rPr>
              <a:t>冰淇淋是夏天的消暑良品，很多人也愛吃。但你知道冰淇淋的來源嗎？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0">
                <a:solidFill>
                  <a:srgbClr val="FF0000"/>
                </a:solidFill>
              </a:rPr>
              <a:t>　　你可能會想，冰淇淋須放在冰箱裏冷藏，應是近年來才出現的甜品，但真的是這樣嗎？原來，早在公元前三百年的</a:t>
            </a:r>
            <a:r>
              <a:rPr lang="zh-TW" altLang="en-US" sz="1800" b="0" u="sng">
                <a:solidFill>
                  <a:srgbClr val="FF0000"/>
                </a:solidFill>
              </a:rPr>
              <a:t>波斯</a:t>
            </a:r>
            <a:r>
              <a:rPr lang="zh-TW" altLang="en-US" sz="1800" b="0">
                <a:solidFill>
                  <a:srgbClr val="FF0000"/>
                </a:solidFill>
              </a:rPr>
              <a:t>（現今</a:t>
            </a:r>
            <a:r>
              <a:rPr lang="zh-TW" altLang="en-US" sz="1800" b="0" u="sng">
                <a:solidFill>
                  <a:srgbClr val="FF0000"/>
                </a:solidFill>
              </a:rPr>
              <a:t>伊朗</a:t>
            </a:r>
            <a:r>
              <a:rPr lang="zh-TW" altLang="en-US" sz="1800" b="0">
                <a:solidFill>
                  <a:srgbClr val="FF0000"/>
                </a:solidFill>
              </a:rPr>
              <a:t>），就有人從高山上取得冰雪，再拌入玫瑰糖水，製成冰糕進貢給皇室。而這就是冰淇淋的雛型了。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0">
                <a:solidFill>
                  <a:srgbClr val="FF0000"/>
                </a:solidFill>
              </a:rPr>
              <a:t>　　現時最常見食用冰淇淋的方式是用塑膠杯盛載和用威化餅做成甜筒。但也有一些特色吃法，例如</a:t>
            </a:r>
            <a:r>
              <a:rPr lang="zh-TW" altLang="en-US" sz="1800" b="0" u="sng">
                <a:solidFill>
                  <a:srgbClr val="FF0000"/>
                </a:solidFill>
              </a:rPr>
              <a:t>日本</a:t>
            </a:r>
            <a:r>
              <a:rPr lang="zh-TW" altLang="en-US" sz="1800" b="0">
                <a:solidFill>
                  <a:srgbClr val="FF0000"/>
                </a:solidFill>
              </a:rPr>
              <a:t>就流行用糯米粉糰包着冰淇淋，叫作「雪米糍」。冰淇琳比一般甜品小點更冰涼、更</a:t>
            </a:r>
            <a:r>
              <a:rPr lang="zh-CN" altLang="en-US" sz="1800" b="0">
                <a:solidFill>
                  <a:srgbClr val="FF0000"/>
                </a:solidFill>
              </a:rPr>
              <a:t>具</a:t>
            </a:r>
            <a:r>
              <a:rPr lang="zh-TW" altLang="en-US" sz="1800" b="0">
                <a:solidFill>
                  <a:srgbClr val="FF0000"/>
                </a:solidFill>
              </a:rPr>
              <a:t>味覺刺激，而且容易搭配其他食物成為新派甜品，在夏天深受大眾歡迎！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4C85643-B3FB-05D9-3885-B7A8D1967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349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0">
                <a:latin typeface="新細明體" panose="02020500000000000000" pitchFamily="18" charset="-120"/>
              </a:rPr>
              <a:t> </a:t>
            </a:r>
            <a:r>
              <a:rPr lang="zh-TW" altLang="en-US" sz="2400" b="0">
                <a:latin typeface="新細明體" panose="02020500000000000000" pitchFamily="18" charset="-120"/>
              </a:rPr>
              <a:t>比喻說明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793EE3A-36A6-123B-EC60-DED7D226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</a:t>
            </a:r>
            <a:r>
              <a:rPr lang="zh-CN" altLang="zh-TW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A025F7A-30D3-2331-2D15-2E37E3BC7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grpSp>
        <p:nvGrpSpPr>
          <p:cNvPr id="61447" name="Group 7">
            <a:extLst>
              <a:ext uri="{FF2B5EF4-FFF2-40B4-BE49-F238E27FC236}">
                <a16:creationId xmlns:a16="http://schemas.microsoft.com/office/drawing/2014/main" id="{5D2D2305-42F5-86F5-0E20-6A01359764C4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1700213"/>
            <a:ext cx="2232025" cy="576262"/>
            <a:chOff x="431" y="663"/>
            <a:chExt cx="1270" cy="363"/>
          </a:xfrm>
        </p:grpSpPr>
        <p:sp>
          <p:nvSpPr>
            <p:cNvPr id="18451" name="Rectangle 8">
              <a:extLst>
                <a:ext uri="{FF2B5EF4-FFF2-40B4-BE49-F238E27FC236}">
                  <a16:creationId xmlns:a16="http://schemas.microsoft.com/office/drawing/2014/main" id="{53BDF044-F37C-5A5E-B6BE-A8D157285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663"/>
              <a:ext cx="998" cy="36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18452" name="Line 9">
              <a:extLst>
                <a:ext uri="{FF2B5EF4-FFF2-40B4-BE49-F238E27FC236}">
                  <a16:creationId xmlns:a16="http://schemas.microsoft.com/office/drawing/2014/main" id="{6CE9337D-A7DE-E4BC-BA25-B9A718860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845"/>
              <a:ext cx="2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50" name="Text Box 10">
            <a:extLst>
              <a:ext uri="{FF2B5EF4-FFF2-40B4-BE49-F238E27FC236}">
                <a16:creationId xmlns:a16="http://schemas.microsoft.com/office/drawing/2014/main" id="{FF77C5C4-9C3B-4DC0-0B75-3A1AE273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785938"/>
            <a:ext cx="518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能使抽象的事理變得具體、生動。</a:t>
            </a:r>
          </a:p>
        </p:txBody>
      </p:sp>
      <p:grpSp>
        <p:nvGrpSpPr>
          <p:cNvPr id="18439" name="Group 31">
            <a:extLst>
              <a:ext uri="{FF2B5EF4-FFF2-40B4-BE49-F238E27FC236}">
                <a16:creationId xmlns:a16="http://schemas.microsoft.com/office/drawing/2014/main" id="{4590CF4C-47B9-B223-491C-F1E666861E8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349500"/>
            <a:ext cx="8497888" cy="1323975"/>
            <a:chOff x="158" y="1053"/>
            <a:chExt cx="5353" cy="834"/>
          </a:xfrm>
        </p:grpSpPr>
        <p:pic>
          <p:nvPicPr>
            <p:cNvPr id="18449" name="Picture 29">
              <a:extLst>
                <a:ext uri="{FF2B5EF4-FFF2-40B4-BE49-F238E27FC236}">
                  <a16:creationId xmlns:a16="http://schemas.microsoft.com/office/drawing/2014/main" id="{BF6FC2C8-ADE4-34F5-5707-30C0B0C77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97" t="55786" r="13272" b="35535"/>
            <a:stretch>
              <a:fillRect/>
            </a:stretch>
          </p:blipFill>
          <p:spPr bwMode="auto">
            <a:xfrm>
              <a:off x="158" y="1207"/>
              <a:ext cx="5353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30">
              <a:extLst>
                <a:ext uri="{FF2B5EF4-FFF2-40B4-BE49-F238E27FC236}">
                  <a16:creationId xmlns:a16="http://schemas.microsoft.com/office/drawing/2014/main" id="{748DBA40-99CE-D7F2-787F-058202872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053"/>
              <a:ext cx="421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</p:grpSp>
      <p:sp>
        <p:nvSpPr>
          <p:cNvPr id="61472" name="Text Box 32">
            <a:extLst>
              <a:ext uri="{FF2B5EF4-FFF2-40B4-BE49-F238E27FC236}">
                <a16:creationId xmlns:a16="http://schemas.microsoft.com/office/drawing/2014/main" id="{C7E6AB07-DC6B-F2C0-4ABF-182EDE89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724400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使用比喻說明時，不需要像寫作抒情文或描寫文那樣顧及情景以及配合氣氛，關鍵在於讓說明的對象具體化。</a:t>
            </a:r>
          </a:p>
        </p:txBody>
      </p:sp>
      <p:sp>
        <p:nvSpPr>
          <p:cNvPr id="18441" name="Text Box 45">
            <a:extLst>
              <a:ext uri="{FF2B5EF4-FFF2-40B4-BE49-F238E27FC236}">
                <a16:creationId xmlns:a16="http://schemas.microsoft.com/office/drawing/2014/main" id="{2B9F705B-FB40-189B-8265-2AE007EC3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922338"/>
            <a:ext cx="691197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標楷體" pitchFamily="65" charset="-128"/>
                <a:ea typeface="標楷體" pitchFamily="65" charset="-128"/>
              </a:rPr>
              <a:t>說明方法（二）</a:t>
            </a:r>
          </a:p>
        </p:txBody>
      </p:sp>
      <p:sp>
        <p:nvSpPr>
          <p:cNvPr id="18442" name="Text Box 46">
            <a:extLst>
              <a:ext uri="{FF2B5EF4-FFF2-40B4-BE49-F238E27FC236}">
                <a16:creationId xmlns:a16="http://schemas.microsoft.com/office/drawing/2014/main" id="{11EB7E45-AAEA-970D-8658-B8A7EB8B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27550"/>
            <a:ext cx="734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ea typeface="標楷體" pitchFamily="65" charset="-128"/>
              </a:rPr>
              <a:t>       </a:t>
            </a:r>
            <a:endParaRPr lang="en-US" altLang="zh-TW" sz="2000">
              <a:solidFill>
                <a:srgbClr val="FF0000"/>
              </a:solidFill>
              <a:ea typeface="標楷體" pitchFamily="65" charset="-128"/>
            </a:endParaRPr>
          </a:p>
        </p:txBody>
      </p:sp>
      <p:sp>
        <p:nvSpPr>
          <p:cNvPr id="61487" name="Text Box 47">
            <a:extLst>
              <a:ext uri="{FF2B5EF4-FFF2-40B4-BE49-F238E27FC236}">
                <a16:creationId xmlns:a16="http://schemas.microsoft.com/office/drawing/2014/main" id="{8E2A8A93-F763-5BDB-C90F-293580D6E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89363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作為本體的說明對象一般為抽象的事物或道理</a:t>
            </a:r>
            <a:r>
              <a:rPr lang="zh-CN" altLang="en-US" sz="2000">
                <a:solidFill>
                  <a:srgbClr val="FF0000"/>
                </a:solidFill>
                <a:ea typeface="標楷體" pitchFamily="65" charset="-128"/>
              </a:rPr>
              <a:t>；</a:t>
            </a: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而喻體一般為具體的事物，可以對說明對象進行補充說明，使其特徵更加鮮明。</a:t>
            </a:r>
          </a:p>
        </p:txBody>
      </p:sp>
      <p:grpSp>
        <p:nvGrpSpPr>
          <p:cNvPr id="61491" name="Group 51">
            <a:extLst>
              <a:ext uri="{FF2B5EF4-FFF2-40B4-BE49-F238E27FC236}">
                <a16:creationId xmlns:a16="http://schemas.microsoft.com/office/drawing/2014/main" id="{FFFEF0FD-5298-C7F1-91BF-4D991EF8C87C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431800" cy="2881313"/>
            <a:chOff x="204" y="1434"/>
            <a:chExt cx="272" cy="1815"/>
          </a:xfrm>
        </p:grpSpPr>
        <p:sp>
          <p:nvSpPr>
            <p:cNvPr id="18446" name="Line 48">
              <a:extLst>
                <a:ext uri="{FF2B5EF4-FFF2-40B4-BE49-F238E27FC236}">
                  <a16:creationId xmlns:a16="http://schemas.microsoft.com/office/drawing/2014/main" id="{B9C9A6DC-573D-19FB-4A3A-9FF1FD80E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434"/>
              <a:ext cx="0" cy="18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Line 49">
              <a:extLst>
                <a:ext uri="{FF2B5EF4-FFF2-40B4-BE49-F238E27FC236}">
                  <a16:creationId xmlns:a16="http://schemas.microsoft.com/office/drawing/2014/main" id="{CC65D0A7-4C55-F13E-905D-3DC1076BB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614"/>
              <a:ext cx="2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Line 50">
              <a:extLst>
                <a:ext uri="{FF2B5EF4-FFF2-40B4-BE49-F238E27FC236}">
                  <a16:creationId xmlns:a16="http://schemas.microsoft.com/office/drawing/2014/main" id="{95E4F587-085E-7581-D1B8-7DA4AC6C6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249"/>
              <a:ext cx="2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5" name="AutoShape 52">
            <a:hlinkClick r:id="rId4" action="ppaction://hlinksldjump"/>
            <a:extLst>
              <a:ext uri="{FF2B5EF4-FFF2-40B4-BE49-F238E27FC236}">
                <a16:creationId xmlns:a16="http://schemas.microsoft.com/office/drawing/2014/main" id="{373719A3-E630-321B-9C7D-A86F1B1A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/>
      <p:bldP spid="61472" grpId="0"/>
      <p:bldP spid="614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AEB869A4-3662-81EC-D9C4-577CBF178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</a:t>
            </a:r>
            <a:r>
              <a:rPr lang="zh-CN" altLang="zh-TW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F4854BCB-F223-FA92-9971-9BD807B5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0484" name="Text Box 13">
            <a:extLst>
              <a:ext uri="{FF2B5EF4-FFF2-40B4-BE49-F238E27FC236}">
                <a16:creationId xmlns:a16="http://schemas.microsoft.com/office/drawing/2014/main" id="{254934EB-FE77-7475-A3B6-E231B9159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087438"/>
            <a:ext cx="511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en-US" sz="2400">
                <a:latin typeface="新細明體" panose="02020500000000000000" pitchFamily="18" charset="-120"/>
                <a:cs typeface="Times New Roman" panose="02020603050405020304" pitchFamily="18" charset="0"/>
              </a:rPr>
              <a:t>根據比喻對象的特徵尋找喻體</a:t>
            </a:r>
          </a:p>
        </p:txBody>
      </p:sp>
      <p:sp>
        <p:nvSpPr>
          <p:cNvPr id="20485" name="Text Box 14">
            <a:extLst>
              <a:ext uri="{FF2B5EF4-FFF2-40B4-BE49-F238E27FC236}">
                <a16:creationId xmlns:a16="http://schemas.microsoft.com/office/drawing/2014/main" id="{F8F20C73-AE3C-B7AE-D302-8F3501118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2781300"/>
            <a:ext cx="511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sz="2400">
                <a:latin typeface="新細明體" panose="02020500000000000000" pitchFamily="18" charset="-120"/>
                <a:cs typeface="Times New Roman" panose="02020603050405020304" pitchFamily="18" charset="0"/>
              </a:rPr>
              <a:t>選擇恰當的喻體</a:t>
            </a:r>
          </a:p>
        </p:txBody>
      </p:sp>
      <p:pic>
        <p:nvPicPr>
          <p:cNvPr id="20486" name="Picture 15">
            <a:extLst>
              <a:ext uri="{FF2B5EF4-FFF2-40B4-BE49-F238E27FC236}">
                <a16:creationId xmlns:a16="http://schemas.microsoft.com/office/drawing/2014/main" id="{CB3315A2-3571-5119-905C-555C8954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44199" r="15453" b="47122"/>
          <a:stretch>
            <a:fillRect/>
          </a:stretch>
        </p:blipFill>
        <p:spPr bwMode="auto">
          <a:xfrm>
            <a:off x="36513" y="1701800"/>
            <a:ext cx="8712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8">
            <a:extLst>
              <a:ext uri="{FF2B5EF4-FFF2-40B4-BE49-F238E27FC236}">
                <a16:creationId xmlns:a16="http://schemas.microsoft.com/office/drawing/2014/main" id="{3BCFF9DA-5399-1EAF-7A2A-72457990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4105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新細明體" panose="02020500000000000000" pitchFamily="18" charset="-120"/>
              </a:rPr>
              <a:t>（</a:t>
            </a:r>
            <a:r>
              <a:rPr lang="en-US" altLang="zh-TW" sz="2200">
                <a:latin typeface="新細明體" panose="02020500000000000000" pitchFamily="18" charset="-120"/>
              </a:rPr>
              <a:t>1</a:t>
            </a:r>
            <a:r>
              <a:rPr lang="zh-TW" altLang="en-US" sz="2200">
                <a:latin typeface="新細明體" panose="02020500000000000000" pitchFamily="18" charset="-120"/>
              </a:rPr>
              <a:t>）分屬不同種類</a:t>
            </a:r>
          </a:p>
        </p:txBody>
      </p:sp>
      <p:sp>
        <p:nvSpPr>
          <p:cNvPr id="20488" name="Text Box 19">
            <a:extLst>
              <a:ext uri="{FF2B5EF4-FFF2-40B4-BE49-F238E27FC236}">
                <a16:creationId xmlns:a16="http://schemas.microsoft.com/office/drawing/2014/main" id="{93C39940-4DA0-63BF-62BB-9E1A3BB63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52963"/>
            <a:ext cx="4105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新細明體" panose="02020500000000000000" pitchFamily="18" charset="-120"/>
              </a:rPr>
              <a:t>（</a:t>
            </a:r>
            <a:r>
              <a:rPr lang="en-US" altLang="zh-TW" sz="2200">
                <a:latin typeface="新細明體" panose="02020500000000000000" pitchFamily="18" charset="-120"/>
              </a:rPr>
              <a:t>2</a:t>
            </a:r>
            <a:r>
              <a:rPr lang="zh-TW" altLang="en-US" sz="2200">
                <a:latin typeface="新細明體" panose="02020500000000000000" pitchFamily="18" charset="-120"/>
              </a:rPr>
              <a:t>）具有相似性</a:t>
            </a:r>
          </a:p>
        </p:txBody>
      </p:sp>
      <p:pic>
        <p:nvPicPr>
          <p:cNvPr id="20489" name="Picture 21">
            <a:extLst>
              <a:ext uri="{FF2B5EF4-FFF2-40B4-BE49-F238E27FC236}">
                <a16:creationId xmlns:a16="http://schemas.microsoft.com/office/drawing/2014/main" id="{BA1479CB-CDB2-6181-614F-C7525E59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7" t="41321" r="17610" b="52893"/>
          <a:stretch>
            <a:fillRect/>
          </a:stretch>
        </p:blipFill>
        <p:spPr bwMode="auto">
          <a:xfrm>
            <a:off x="900113" y="3860800"/>
            <a:ext cx="7893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2">
            <a:extLst>
              <a:ext uri="{FF2B5EF4-FFF2-40B4-BE49-F238E27FC236}">
                <a16:creationId xmlns:a16="http://schemas.microsoft.com/office/drawing/2014/main" id="{8617DFFA-EFE8-836A-6B0B-6C766F94F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7" t="44214" r="17610" b="52893"/>
          <a:stretch>
            <a:fillRect/>
          </a:stretch>
        </p:blipFill>
        <p:spPr bwMode="auto">
          <a:xfrm>
            <a:off x="900113" y="5287963"/>
            <a:ext cx="82438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AutoShape 23">
            <a:hlinkClick r:id="rId6" action="ppaction://hlinksldjump"/>
            <a:extLst>
              <a:ext uri="{FF2B5EF4-FFF2-40B4-BE49-F238E27FC236}">
                <a16:creationId xmlns:a16="http://schemas.microsoft.com/office/drawing/2014/main" id="{65B2375D-D1E1-22FB-BCFC-0934398EA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1EC5E7E-5852-68AA-DEFC-6097F2844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       睡眠 </a:t>
            </a:r>
          </a:p>
        </p:txBody>
      </p:sp>
      <p:sp>
        <p:nvSpPr>
          <p:cNvPr id="70659" name="Oval 3">
            <a:extLst>
              <a:ext uri="{FF2B5EF4-FFF2-40B4-BE49-F238E27FC236}">
                <a16:creationId xmlns:a16="http://schemas.microsoft.com/office/drawing/2014/main" id="{C163781B-411A-7C87-0A91-ECC2BDDC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2565400"/>
            <a:ext cx="1009650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0660" name="AutoShape 4">
            <a:extLst>
              <a:ext uri="{FF2B5EF4-FFF2-40B4-BE49-F238E27FC236}">
                <a16:creationId xmlns:a16="http://schemas.microsoft.com/office/drawing/2014/main" id="{A9D8C5B4-134A-DDF3-69BB-50F1FEEBE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081C21F1-F343-8F69-D320-D4DC23E00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417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找出關鍵字詞：睡眠</a:t>
            </a:r>
          </a:p>
        </p:txBody>
      </p:sp>
      <p:sp>
        <p:nvSpPr>
          <p:cNvPr id="70662" name="AutoShape 6">
            <a:extLst>
              <a:ext uri="{FF2B5EF4-FFF2-40B4-BE49-F238E27FC236}">
                <a16:creationId xmlns:a16="http://schemas.microsoft.com/office/drawing/2014/main" id="{8B362974-4770-592B-A069-AC525962328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0663" name="Text Box 7">
            <a:extLst>
              <a:ext uri="{FF2B5EF4-FFF2-40B4-BE49-F238E27FC236}">
                <a16:creationId xmlns:a16="http://schemas.microsoft.com/office/drawing/2014/main" id="{01D7D6DF-A2C5-E4F8-2973-94DE714B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內容</a:t>
            </a:r>
          </a:p>
        </p:txBody>
      </p:sp>
      <p:sp>
        <p:nvSpPr>
          <p:cNvPr id="70664" name="AutoShape 8">
            <a:extLst>
              <a:ext uri="{FF2B5EF4-FFF2-40B4-BE49-F238E27FC236}">
                <a16:creationId xmlns:a16="http://schemas.microsoft.com/office/drawing/2014/main" id="{AA14E810-3A25-6210-2D1B-4966759FCA96}"/>
              </a:ext>
            </a:extLst>
          </p:cNvPr>
          <p:cNvSpPr>
            <a:spLocks/>
          </p:cNvSpPr>
          <p:nvPr/>
        </p:nvSpPr>
        <p:spPr bwMode="auto">
          <a:xfrm>
            <a:off x="3851275" y="1412875"/>
            <a:ext cx="506413" cy="4032250"/>
          </a:xfrm>
          <a:prstGeom prst="leftBrace">
            <a:avLst>
              <a:gd name="adj1" fmla="val 66353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F10EE444-1947-1F49-212F-BB6986B3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268413"/>
            <a:ext cx="4248150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文章開首帶出說明主旨的方式是：</a:t>
            </a:r>
            <a:endParaRPr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zh-TW" sz="2000" b="0">
                <a:latin typeface="Verdana" panose="020B0604030504040204" pitchFamily="34" charset="0"/>
                <a:ea typeface="標楷體" pitchFamily="65" charset="-128"/>
              </a:rPr>
              <a:t>引用？開門見山？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引用</a:t>
            </a:r>
            <a:r>
              <a:rPr kumimoji="0" lang="zh-TW" altLang="zh-TW" sz="2000" b="0">
                <a:latin typeface="Verdana" panose="020B0604030504040204" pitchFamily="34" charset="0"/>
                <a:ea typeface="標楷體" pitchFamily="65" charset="-128"/>
              </a:rPr>
              <a:t>數據</a:t>
            </a:r>
            <a:r>
              <a:rPr kumimoji="0" lang="zh-TW" altLang="zh-TW" sz="2000" b="0">
                <a:latin typeface="標楷體" pitchFamily="65" charset="-128"/>
                <a:ea typeface="標楷體" pitchFamily="65" charset="-128"/>
              </a:rPr>
              <a:t>······</a:t>
            </a:r>
            <a:endParaRPr kumimoji="0" lang="zh-TW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lnSpc>
                <a:spcPct val="50000"/>
              </a:lnSpc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列舉實驗的例子是為了說明：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睡眠的重要？不睡覺的危害？人類的最大極限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······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lnSpc>
                <a:spcPct val="50000"/>
              </a:lnSpc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睡眠的具體定義是：</a:t>
            </a:r>
            <a:endParaRPr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一種休息活動？大腦的活動方式？是大腦停止運作的表現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lang="en-US" altLang="zh-TW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1800"/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1800"/>
              <a:t>最佳的睡眠長度是</a:t>
            </a:r>
            <a:r>
              <a:rPr kumimoji="0" lang="zh-TW" altLang="en-US" sz="2000">
                <a:latin typeface="Verdana" panose="020B0604030504040204" pitchFamily="34" charset="0"/>
              </a:rPr>
              <a:t>：</a:t>
            </a:r>
            <a:endParaRPr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人人相同？因年齡而異？愈多愈好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0A6C88CD-260D-9BD4-A909-BC627CEB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E1E290C7-B15B-3B57-1FE3-2F2D7EE6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8ACFC816-C5D1-62F5-F4A8-95DB260D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 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2541" name="Rectangle 41">
            <a:extLst>
              <a:ext uri="{FF2B5EF4-FFF2-40B4-BE49-F238E27FC236}">
                <a16:creationId xmlns:a16="http://schemas.microsoft.com/office/drawing/2014/main" id="{F9D5B3CF-8B48-CB34-B0C8-FB703EF58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3" grpId="0"/>
      <p:bldP spid="706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827FBEA-C01F-3E83-FEFE-4FA2AA42E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  香港古跡</a:t>
            </a:r>
            <a:r>
              <a:rPr lang="en-US" altLang="zh-TW" sz="2400">
                <a:latin typeface="標楷體" pitchFamily="65" charset="-128"/>
                <a:ea typeface="標楷體" pitchFamily="65" charset="-128"/>
              </a:rPr>
              <a:t>——</a:t>
            </a: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吉慶園</a:t>
            </a:r>
          </a:p>
        </p:txBody>
      </p:sp>
      <p:sp>
        <p:nvSpPr>
          <p:cNvPr id="71683" name="Oval 3">
            <a:extLst>
              <a:ext uri="{FF2B5EF4-FFF2-40B4-BE49-F238E27FC236}">
                <a16:creationId xmlns:a16="http://schemas.microsoft.com/office/drawing/2014/main" id="{B3A7C4D6-CF65-C01A-8568-0DE0FEE1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636838"/>
            <a:ext cx="647700" cy="431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1684" name="AutoShape 4">
            <a:extLst>
              <a:ext uri="{FF2B5EF4-FFF2-40B4-BE49-F238E27FC236}">
                <a16:creationId xmlns:a16="http://schemas.microsoft.com/office/drawing/2014/main" id="{665A12ED-C5CD-BA66-03BF-3D78E6B5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3192463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E2AFDB40-77E7-6947-97A3-FF6810E0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73463"/>
            <a:ext cx="424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找出關鍵字詞：香港、古跡</a:t>
            </a:r>
          </a:p>
        </p:txBody>
      </p:sp>
      <p:sp>
        <p:nvSpPr>
          <p:cNvPr id="71686" name="AutoShape 6">
            <a:extLst>
              <a:ext uri="{FF2B5EF4-FFF2-40B4-BE49-F238E27FC236}">
                <a16:creationId xmlns:a16="http://schemas.microsoft.com/office/drawing/2014/main" id="{74F4B8C0-F4F8-5C8C-E88C-DD9A7A4285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04975" y="4173538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38BC4511-E16D-E412-3AD7-C30BBCCEC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94238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內容（請填充完整）</a:t>
            </a:r>
          </a:p>
        </p:txBody>
      </p:sp>
      <p:sp>
        <p:nvSpPr>
          <p:cNvPr id="71688" name="AutoShape 8">
            <a:extLst>
              <a:ext uri="{FF2B5EF4-FFF2-40B4-BE49-F238E27FC236}">
                <a16:creationId xmlns:a16="http://schemas.microsoft.com/office/drawing/2014/main" id="{753432F0-CDB9-346B-AE3B-89407B47A52C}"/>
              </a:ext>
            </a:extLst>
          </p:cNvPr>
          <p:cNvSpPr>
            <a:spLocks/>
          </p:cNvSpPr>
          <p:nvPr/>
        </p:nvSpPr>
        <p:spPr bwMode="auto">
          <a:xfrm>
            <a:off x="4500563" y="1628775"/>
            <a:ext cx="457200" cy="4176713"/>
          </a:xfrm>
          <a:prstGeom prst="leftBrace">
            <a:avLst>
              <a:gd name="adj1" fmla="val 76128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9DBDB08D-7F94-A81B-9E96-329BE3F30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401763"/>
            <a:ext cx="345598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文章開首可以使用什麼方式帶出說明的主題：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0" u="sng">
                <a:latin typeface="Verdana" panose="020B0604030504040204" pitchFamily="34" charset="0"/>
                <a:ea typeface="標楷體" pitchFamily="65" charset="-128"/>
              </a:rPr>
              <a:t>                                   </a:t>
            </a: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A4B11507-1730-F44F-A9D8-DD133A9C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2455863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如要說明</a:t>
            </a:r>
            <a:r>
              <a:rPr lang="zh-TW" altLang="en-US" sz="2000" u="sng">
                <a:latin typeface="Verdana" panose="020B0604030504040204" pitchFamily="34" charset="0"/>
              </a:rPr>
              <a:t>吉慶園</a:t>
            </a:r>
            <a:r>
              <a:rPr lang="zh-TW" altLang="en-US" sz="2000">
                <a:latin typeface="Verdana" panose="020B0604030504040204" pitchFamily="34" charset="0"/>
              </a:rPr>
              <a:t>的佈局特色可以使用哪種說明方法：</a:t>
            </a:r>
          </a:p>
        </p:txBody>
      </p:sp>
      <p:sp>
        <p:nvSpPr>
          <p:cNvPr id="71691" name="Rectangle 11">
            <a:extLst>
              <a:ext uri="{FF2B5EF4-FFF2-40B4-BE49-F238E27FC236}">
                <a16:creationId xmlns:a16="http://schemas.microsoft.com/office/drawing/2014/main" id="{79C34250-433A-4D92-3541-6394BA336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590925"/>
            <a:ext cx="3421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文章如要突出</a:t>
            </a:r>
            <a:r>
              <a:rPr lang="zh-TW" altLang="en-US" sz="2000" u="sng">
                <a:latin typeface="Verdana" panose="020B0604030504040204" pitchFamily="34" charset="0"/>
              </a:rPr>
              <a:t>吉慶園</a:t>
            </a:r>
            <a:r>
              <a:rPr lang="zh-TW" altLang="en-US" sz="2000">
                <a:latin typeface="Verdana" panose="020B0604030504040204" pitchFamily="34" charset="0"/>
              </a:rPr>
              <a:t>今非昔比，可採取哪種說明方法：</a:t>
            </a:r>
            <a:endParaRPr kumimoji="0" lang="zh-TW" altLang="en-US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71692" name="Line 12">
            <a:extLst>
              <a:ext uri="{FF2B5EF4-FFF2-40B4-BE49-F238E27FC236}">
                <a16:creationId xmlns:a16="http://schemas.microsoft.com/office/drawing/2014/main" id="{D86A2800-FA85-02BF-A47D-74DB2E9D3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4113" y="242093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1693" name="Line 13">
            <a:extLst>
              <a:ext uri="{FF2B5EF4-FFF2-40B4-BE49-F238E27FC236}">
                <a16:creationId xmlns:a16="http://schemas.microsoft.com/office/drawing/2014/main" id="{AC006017-3C42-7DF7-E9EF-02C78A162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350043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1695" name="Line 15">
            <a:extLst>
              <a:ext uri="{FF2B5EF4-FFF2-40B4-BE49-F238E27FC236}">
                <a16:creationId xmlns:a16="http://schemas.microsoft.com/office/drawing/2014/main" id="{6BD840BE-3DE9-B3A3-6BB7-24EE79632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6663" y="468153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567" name="Text Box 16">
            <a:extLst>
              <a:ext uri="{FF2B5EF4-FFF2-40B4-BE49-F238E27FC236}">
                <a16:creationId xmlns:a16="http://schemas.microsoft.com/office/drawing/2014/main" id="{30DF2A35-8787-5C51-8BE2-668BA0009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3568" name="Rectangle 17">
            <a:extLst>
              <a:ext uri="{FF2B5EF4-FFF2-40B4-BE49-F238E27FC236}">
                <a16:creationId xmlns:a16="http://schemas.microsoft.com/office/drawing/2014/main" id="{410215B5-3216-44A2-1A4B-9986AFBE1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23569" name="Text Box 18">
            <a:extLst>
              <a:ext uri="{FF2B5EF4-FFF2-40B4-BE49-F238E27FC236}">
                <a16:creationId xmlns:a16="http://schemas.microsoft.com/office/drawing/2014/main" id="{C272B603-537B-4028-BBE7-0745908EB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 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71701" name="Rectangle 21">
            <a:extLst>
              <a:ext uri="{FF2B5EF4-FFF2-40B4-BE49-F238E27FC236}">
                <a16:creationId xmlns:a16="http://schemas.microsoft.com/office/drawing/2014/main" id="{E3913ECC-8EEE-3130-26F4-7AF1BC43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724400"/>
            <a:ext cx="3421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文末可運用哪種形式增添讀者對</a:t>
            </a:r>
            <a:r>
              <a:rPr kumimoji="0" lang="zh-TW" altLang="en-US" sz="2000" u="sng">
                <a:latin typeface="Verdana" panose="020B0604030504040204" pitchFamily="34" charset="0"/>
              </a:rPr>
              <a:t>吉慶園</a:t>
            </a:r>
            <a:r>
              <a:rPr kumimoji="0" lang="zh-TW" altLang="en-US" sz="2000">
                <a:latin typeface="Verdana" panose="020B0604030504040204" pitchFamily="34" charset="0"/>
              </a:rPr>
              <a:t>的興趣：</a:t>
            </a:r>
            <a:endParaRPr kumimoji="0" lang="zh-TW" altLang="en-US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71702" name="Line 22">
            <a:extLst>
              <a:ext uri="{FF2B5EF4-FFF2-40B4-BE49-F238E27FC236}">
                <a16:creationId xmlns:a16="http://schemas.microsoft.com/office/drawing/2014/main" id="{39C1E9AF-63B8-D208-7F1B-C24F99065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58197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1703" name="Oval 23">
            <a:extLst>
              <a:ext uri="{FF2B5EF4-FFF2-40B4-BE49-F238E27FC236}">
                <a16:creationId xmlns:a16="http://schemas.microsoft.com/office/drawing/2014/main" id="{B5D497B9-4BEE-34E9-C9F3-3A67A1321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36838"/>
            <a:ext cx="647700" cy="431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23573" name="AutoShape 24">
            <a:hlinkClick r:id="rId2" action="ppaction://hlinksldjump"/>
            <a:extLst>
              <a:ext uri="{FF2B5EF4-FFF2-40B4-BE49-F238E27FC236}">
                <a16:creationId xmlns:a16="http://schemas.microsoft.com/office/drawing/2014/main" id="{06C9B0D6-D77B-1F26-7242-970652DC0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  <p:sp>
        <p:nvSpPr>
          <p:cNvPr id="23574" name="Rectangle 41">
            <a:extLst>
              <a:ext uri="{FF2B5EF4-FFF2-40B4-BE49-F238E27FC236}">
                <a16:creationId xmlns:a16="http://schemas.microsoft.com/office/drawing/2014/main" id="{328B9EE7-7A7B-8CA2-D5FC-0063F337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7" grpId="0"/>
      <p:bldP spid="71689" grpId="0"/>
      <p:bldP spid="71690" grpId="0"/>
      <p:bldP spid="71691" grpId="0"/>
      <p:bldP spid="71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>
            <a:extLst>
              <a:ext uri="{FF2B5EF4-FFF2-40B4-BE49-F238E27FC236}">
                <a16:creationId xmlns:a16="http://schemas.microsoft.com/office/drawing/2014/main" id="{8246D75B-9E8B-7E25-7B9E-82C5CAF47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1525588"/>
            <a:ext cx="3492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ea typeface="標楷體" pitchFamily="65" charset="-128"/>
              </a:rPr>
              <a:t>  </a:t>
            </a:r>
            <a:r>
              <a:rPr lang="zh-TW" altLang="en-US" sz="2400" b="0"/>
              <a:t>定義說明</a:t>
            </a:r>
          </a:p>
        </p:txBody>
      </p:sp>
      <p:sp>
        <p:nvSpPr>
          <p:cNvPr id="6147" name="Text Box 13">
            <a:extLst>
              <a:ext uri="{FF2B5EF4-FFF2-40B4-BE49-F238E27FC236}">
                <a16:creationId xmlns:a16="http://schemas.microsoft.com/office/drawing/2014/main" id="{C5AD9801-34F8-DD39-CB0A-E299D439B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</a:t>
            </a:r>
            <a:r>
              <a:rPr lang="zh-CN" altLang="zh-TW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148" name="Text Box 14">
            <a:extLst>
              <a:ext uri="{FF2B5EF4-FFF2-40B4-BE49-F238E27FC236}">
                <a16:creationId xmlns:a16="http://schemas.microsoft.com/office/drawing/2014/main" id="{75C1A277-8477-7D34-C74A-27ED3BBC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pic>
        <p:nvPicPr>
          <p:cNvPr id="6149" name="Picture 18">
            <a:extLst>
              <a:ext uri="{FF2B5EF4-FFF2-40B4-BE49-F238E27FC236}">
                <a16:creationId xmlns:a16="http://schemas.microsoft.com/office/drawing/2014/main" id="{F0D4B5FC-4474-B90F-F49C-817581A13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41205" r="13200" b="53012"/>
          <a:stretch>
            <a:fillRect/>
          </a:stretch>
        </p:blipFill>
        <p:spPr bwMode="auto">
          <a:xfrm>
            <a:off x="236538" y="2249488"/>
            <a:ext cx="8567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Picture 34">
            <a:extLst>
              <a:ext uri="{FF2B5EF4-FFF2-40B4-BE49-F238E27FC236}">
                <a16:creationId xmlns:a16="http://schemas.microsoft.com/office/drawing/2014/main" id="{D8DED3BC-1595-E0BF-0A33-D7387102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0" t="58554" r="17540" b="29880"/>
          <a:stretch>
            <a:fillRect/>
          </a:stretch>
        </p:blipFill>
        <p:spPr bwMode="auto">
          <a:xfrm>
            <a:off x="4067175" y="2833688"/>
            <a:ext cx="26654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Picture 38">
            <a:extLst>
              <a:ext uri="{FF2B5EF4-FFF2-40B4-BE49-F238E27FC236}">
                <a16:creationId xmlns:a16="http://schemas.microsoft.com/office/drawing/2014/main" id="{ABE1335B-52CB-819F-7DCE-89F53DA1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78795" r="52260" b="12531"/>
          <a:stretch>
            <a:fillRect/>
          </a:stretch>
        </p:blipFill>
        <p:spPr bwMode="auto">
          <a:xfrm>
            <a:off x="4067175" y="4078288"/>
            <a:ext cx="26654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59" name="Group 43">
            <a:extLst>
              <a:ext uri="{FF2B5EF4-FFF2-40B4-BE49-F238E27FC236}">
                <a16:creationId xmlns:a16="http://schemas.microsoft.com/office/drawing/2014/main" id="{06D8BD18-6916-1857-89A0-D1CB925BB613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2276475"/>
            <a:ext cx="1366837" cy="3168650"/>
            <a:chOff x="1701" y="1117"/>
            <a:chExt cx="861" cy="2177"/>
          </a:xfrm>
        </p:grpSpPr>
        <p:sp>
          <p:nvSpPr>
            <p:cNvPr id="6159" name="Rectangle 28">
              <a:extLst>
                <a:ext uri="{FF2B5EF4-FFF2-40B4-BE49-F238E27FC236}">
                  <a16:creationId xmlns:a16="http://schemas.microsoft.com/office/drawing/2014/main" id="{5CC5B5FD-56AF-0F92-1885-AB122D28F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117"/>
              <a:ext cx="680" cy="18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grpSp>
          <p:nvGrpSpPr>
            <p:cNvPr id="6160" name="Group 42">
              <a:extLst>
                <a:ext uri="{FF2B5EF4-FFF2-40B4-BE49-F238E27FC236}">
                  <a16:creationId xmlns:a16="http://schemas.microsoft.com/office/drawing/2014/main" id="{0B7E284B-09D7-2DEF-ADF4-3D80E9D44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7" y="1298"/>
              <a:ext cx="325" cy="1996"/>
              <a:chOff x="2237" y="1298"/>
              <a:chExt cx="325" cy="1996"/>
            </a:xfrm>
          </p:grpSpPr>
          <p:sp>
            <p:nvSpPr>
              <p:cNvPr id="6161" name="Line 32">
                <a:extLst>
                  <a:ext uri="{FF2B5EF4-FFF2-40B4-BE49-F238E27FC236}">
                    <a16:creationId xmlns:a16="http://schemas.microsoft.com/office/drawing/2014/main" id="{FF28A46E-9F0C-9D0C-8778-2A101C4CE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1298"/>
                <a:ext cx="0" cy="199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" name="Line 35">
                <a:extLst>
                  <a:ext uri="{FF2B5EF4-FFF2-40B4-BE49-F238E27FC236}">
                    <a16:creationId xmlns:a16="http://schemas.microsoft.com/office/drawing/2014/main" id="{18AD112A-C0F7-6C02-5618-860924550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1752"/>
                <a:ext cx="31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Line 37">
                <a:extLst>
                  <a:ext uri="{FF2B5EF4-FFF2-40B4-BE49-F238E27FC236}">
                    <a16:creationId xmlns:a16="http://schemas.microsoft.com/office/drawing/2014/main" id="{9AC6776E-F43E-1499-4617-8D26B6453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68"/>
                <a:ext cx="31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" name="Line 39">
                <a:extLst>
                  <a:ext uri="{FF2B5EF4-FFF2-40B4-BE49-F238E27FC236}">
                    <a16:creationId xmlns:a16="http://schemas.microsoft.com/office/drawing/2014/main" id="{607549FB-2C38-B878-1D0C-A11664D24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7" y="3294"/>
                <a:ext cx="31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34857" name="Picture 41">
            <a:extLst>
              <a:ext uri="{FF2B5EF4-FFF2-40B4-BE49-F238E27FC236}">
                <a16:creationId xmlns:a16="http://schemas.microsoft.com/office/drawing/2014/main" id="{3DFC863C-1958-FD3F-BA6C-10EF74C1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t="78795" r="17538" b="9639"/>
          <a:stretch>
            <a:fillRect/>
          </a:stretch>
        </p:blipFill>
        <p:spPr bwMode="auto">
          <a:xfrm>
            <a:off x="4092575" y="5026025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0" name="Rectangle 44">
            <a:extLst>
              <a:ext uri="{FF2B5EF4-FFF2-40B4-BE49-F238E27FC236}">
                <a16:creationId xmlns:a16="http://schemas.microsoft.com/office/drawing/2014/main" id="{5DE756D0-B16A-104F-44A4-FE0DD64AE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00200"/>
            <a:ext cx="1655762" cy="5048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34861" name="Line 45">
            <a:extLst>
              <a:ext uri="{FF2B5EF4-FFF2-40B4-BE49-F238E27FC236}">
                <a16:creationId xmlns:a16="http://schemas.microsoft.com/office/drawing/2014/main" id="{96768B60-E2E2-EB2E-F70C-232760282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6750" y="1887538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2" name="Text Box 46">
            <a:extLst>
              <a:ext uri="{FF2B5EF4-FFF2-40B4-BE49-F238E27FC236}">
                <a16:creationId xmlns:a16="http://schemas.microsoft.com/office/drawing/2014/main" id="{9350CFB9-6F07-EC52-34BA-FFBF3AB2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657350"/>
            <a:ext cx="4392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能準確地揭示事物的本質</a:t>
            </a:r>
          </a:p>
        </p:txBody>
      </p:sp>
      <p:sp>
        <p:nvSpPr>
          <p:cNvPr id="6157" name="Text Box 47">
            <a:extLst>
              <a:ext uri="{FF2B5EF4-FFF2-40B4-BE49-F238E27FC236}">
                <a16:creationId xmlns:a16="http://schemas.microsoft.com/office/drawing/2014/main" id="{C497233A-5369-BA0C-98C0-62ACFB00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857250"/>
            <a:ext cx="691197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標楷體" pitchFamily="65" charset="-128"/>
                <a:ea typeface="標楷體" pitchFamily="65" charset="-128"/>
              </a:rPr>
              <a:t>說明方法（一）</a:t>
            </a:r>
          </a:p>
        </p:txBody>
      </p:sp>
      <p:sp>
        <p:nvSpPr>
          <p:cNvPr id="6158" name="AutoShape 48">
            <a:hlinkClick r:id="rId5" action="ppaction://hlinksldjump"/>
            <a:extLst>
              <a:ext uri="{FF2B5EF4-FFF2-40B4-BE49-F238E27FC236}">
                <a16:creationId xmlns:a16="http://schemas.microsoft.com/office/drawing/2014/main" id="{965D2943-5CD1-1C75-59E6-9179A8CBC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7B945A2-A254-F43A-1072-9C73E057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81138"/>
            <a:ext cx="3492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ea typeface="標楷體" pitchFamily="65" charset="-128"/>
              </a:rPr>
              <a:t> </a:t>
            </a:r>
            <a:r>
              <a:rPr lang="zh-TW" altLang="en-US" sz="2400" b="0"/>
              <a:t>分類說明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4DD5DE07-C513-9A66-9EBC-EF3CD2CD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</a:t>
            </a:r>
            <a:r>
              <a:rPr lang="zh-CN" altLang="zh-TW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12CF88EF-FB3B-67BE-B9CA-7CEBCA56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pic>
        <p:nvPicPr>
          <p:cNvPr id="8197" name="Picture 18">
            <a:extLst>
              <a:ext uri="{FF2B5EF4-FFF2-40B4-BE49-F238E27FC236}">
                <a16:creationId xmlns:a16="http://schemas.microsoft.com/office/drawing/2014/main" id="{8005800C-E634-AC76-83EF-736AAFE5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46988" r="15370" b="47229"/>
          <a:stretch>
            <a:fillRect/>
          </a:stretch>
        </p:blipFill>
        <p:spPr bwMode="auto">
          <a:xfrm>
            <a:off x="179388" y="2276475"/>
            <a:ext cx="849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40" name="Group 44">
            <a:extLst>
              <a:ext uri="{FF2B5EF4-FFF2-40B4-BE49-F238E27FC236}">
                <a16:creationId xmlns:a16="http://schemas.microsoft.com/office/drawing/2014/main" id="{14699CB6-F930-2A8E-2F49-F4753BB439E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557338"/>
            <a:ext cx="1873250" cy="503237"/>
            <a:chOff x="431" y="663"/>
            <a:chExt cx="1270" cy="363"/>
          </a:xfrm>
        </p:grpSpPr>
        <p:sp>
          <p:nvSpPr>
            <p:cNvPr id="8213" name="Rectangle 19">
              <a:extLst>
                <a:ext uri="{FF2B5EF4-FFF2-40B4-BE49-F238E27FC236}">
                  <a16:creationId xmlns:a16="http://schemas.microsoft.com/office/drawing/2014/main" id="{00B65DDC-2127-F194-0214-CD65F1C0E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663"/>
              <a:ext cx="998" cy="36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8214" name="Line 20">
              <a:extLst>
                <a:ext uri="{FF2B5EF4-FFF2-40B4-BE49-F238E27FC236}">
                  <a16:creationId xmlns:a16="http://schemas.microsoft.com/office/drawing/2014/main" id="{18A54E5D-BE08-72ED-9B5D-4322801C9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845"/>
              <a:ext cx="2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317" name="Text Box 21">
            <a:extLst>
              <a:ext uri="{FF2B5EF4-FFF2-40B4-BE49-F238E27FC236}">
                <a16:creationId xmlns:a16="http://schemas.microsoft.com/office/drawing/2014/main" id="{000C3549-71C9-FFD2-C716-F1B652F4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592263"/>
            <a:ext cx="518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能將簡單的事情分門別類，</a:t>
            </a:r>
            <a:r>
              <a:rPr lang="zh-CN" altLang="en-US" sz="2000">
                <a:solidFill>
                  <a:srgbClr val="FF0000"/>
                </a:solidFill>
                <a:ea typeface="標楷體" pitchFamily="65" charset="-128"/>
              </a:rPr>
              <a:t>然後</a:t>
            </a: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加以說明。</a:t>
            </a:r>
          </a:p>
        </p:txBody>
      </p:sp>
      <p:sp>
        <p:nvSpPr>
          <p:cNvPr id="8200" name="Text Box 23">
            <a:extLst>
              <a:ext uri="{FF2B5EF4-FFF2-40B4-BE49-F238E27FC236}">
                <a16:creationId xmlns:a16="http://schemas.microsoft.com/office/drawing/2014/main" id="{A18D17F6-CE0B-403F-28FE-D78080CB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3043238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新細明體" panose="02020500000000000000" pitchFamily="18" charset="-120"/>
              </a:rPr>
              <a:t>1. </a:t>
            </a:r>
            <a:r>
              <a:rPr lang="zh-TW" altLang="en-US" sz="2400">
                <a:latin typeface="新細明體" panose="02020500000000000000" pitchFamily="18" charset="-120"/>
              </a:rPr>
              <a:t>說明具體事物</a:t>
            </a:r>
          </a:p>
        </p:txBody>
      </p:sp>
      <p:pic>
        <p:nvPicPr>
          <p:cNvPr id="8201" name="Picture 22">
            <a:extLst>
              <a:ext uri="{FF2B5EF4-FFF2-40B4-BE49-F238E27FC236}">
                <a16:creationId xmlns:a16="http://schemas.microsoft.com/office/drawing/2014/main" id="{9B447F66-4085-DDCB-E519-E82BBAFC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72987" r="39233" b="24120"/>
          <a:stretch>
            <a:fillRect/>
          </a:stretch>
        </p:blipFill>
        <p:spPr bwMode="auto">
          <a:xfrm>
            <a:off x="971550" y="3638550"/>
            <a:ext cx="554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8">
            <a:extLst>
              <a:ext uri="{FF2B5EF4-FFF2-40B4-BE49-F238E27FC236}">
                <a16:creationId xmlns:a16="http://schemas.microsoft.com/office/drawing/2014/main" id="{604A7688-E60D-A78A-A660-4C7C53700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64310" r="34889" b="29906"/>
          <a:stretch>
            <a:fillRect/>
          </a:stretch>
        </p:blipFill>
        <p:spPr bwMode="auto">
          <a:xfrm>
            <a:off x="971550" y="3940175"/>
            <a:ext cx="58324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24">
            <a:extLst>
              <a:ext uri="{FF2B5EF4-FFF2-40B4-BE49-F238E27FC236}">
                <a16:creationId xmlns:a16="http://schemas.microsoft.com/office/drawing/2014/main" id="{4D4863F2-5010-4867-9B83-574DB064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365625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新細明體" panose="02020500000000000000" pitchFamily="18" charset="-120"/>
              </a:rPr>
              <a:t>2. </a:t>
            </a:r>
            <a:r>
              <a:rPr lang="zh-TW" altLang="en-US" sz="2400">
                <a:latin typeface="新細明體" panose="02020500000000000000" pitchFamily="18" charset="-120"/>
              </a:rPr>
              <a:t>說明抽象事理</a:t>
            </a:r>
          </a:p>
        </p:txBody>
      </p:sp>
      <p:pic>
        <p:nvPicPr>
          <p:cNvPr id="8204" name="Picture 29">
            <a:extLst>
              <a:ext uri="{FF2B5EF4-FFF2-40B4-BE49-F238E27FC236}">
                <a16:creationId xmlns:a16="http://schemas.microsoft.com/office/drawing/2014/main" id="{210EB74E-ADA8-AEB5-16C5-A1CC496D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7" t="61572" r="19780" b="32642"/>
          <a:stretch>
            <a:fillRect/>
          </a:stretch>
        </p:blipFill>
        <p:spPr bwMode="auto">
          <a:xfrm>
            <a:off x="900113" y="4814888"/>
            <a:ext cx="72215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8" name="Text Box 32">
            <a:extLst>
              <a:ext uri="{FF2B5EF4-FFF2-40B4-BE49-F238E27FC236}">
                <a16:creationId xmlns:a16="http://schemas.microsoft.com/office/drawing/2014/main" id="{8C82C153-467C-B76D-7768-4246F616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373688"/>
            <a:ext cx="7170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使用分類說明時，只需選取能呼應文章主題，且具有趣味性的類別加以說明即可；不需將所有的類別都詳細地列舉出來，否則會導致文章冗長沉悶。</a:t>
            </a:r>
          </a:p>
        </p:txBody>
      </p:sp>
      <p:grpSp>
        <p:nvGrpSpPr>
          <p:cNvPr id="55339" name="Group 43">
            <a:extLst>
              <a:ext uri="{FF2B5EF4-FFF2-40B4-BE49-F238E27FC236}">
                <a16:creationId xmlns:a16="http://schemas.microsoft.com/office/drawing/2014/main" id="{87C1A313-B877-5C38-929D-861E7B8CE8A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284538"/>
            <a:ext cx="1081087" cy="2376487"/>
            <a:chOff x="204" y="1837"/>
            <a:chExt cx="726" cy="1729"/>
          </a:xfrm>
        </p:grpSpPr>
        <p:sp>
          <p:nvSpPr>
            <p:cNvPr id="8209" name="Line 38">
              <a:extLst>
                <a:ext uri="{FF2B5EF4-FFF2-40B4-BE49-F238E27FC236}">
                  <a16:creationId xmlns:a16="http://schemas.microsoft.com/office/drawing/2014/main" id="{EA896782-93AD-0DA8-1891-1D66FB173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842"/>
              <a:ext cx="1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Line 39">
              <a:extLst>
                <a:ext uri="{FF2B5EF4-FFF2-40B4-BE49-F238E27FC236}">
                  <a16:creationId xmlns:a16="http://schemas.microsoft.com/office/drawing/2014/main" id="{829662B3-DB49-F824-7235-530278609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837"/>
              <a:ext cx="0" cy="17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Line 40">
              <a:extLst>
                <a:ext uri="{FF2B5EF4-FFF2-40B4-BE49-F238E27FC236}">
                  <a16:creationId xmlns:a16="http://schemas.microsoft.com/office/drawing/2014/main" id="{E6E89F60-442B-AA32-A56E-A5D012F1A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795"/>
              <a:ext cx="1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Line 42">
              <a:extLst>
                <a:ext uri="{FF2B5EF4-FFF2-40B4-BE49-F238E27FC236}">
                  <a16:creationId xmlns:a16="http://schemas.microsoft.com/office/drawing/2014/main" id="{650FA749-F6F4-9F26-5A28-AE17CC718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566"/>
              <a:ext cx="7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7" name="Text Box 46">
            <a:extLst>
              <a:ext uri="{FF2B5EF4-FFF2-40B4-BE49-F238E27FC236}">
                <a16:creationId xmlns:a16="http://schemas.microsoft.com/office/drawing/2014/main" id="{CB9858C1-EDB1-7F1F-D513-60813E7C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691197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標楷體" pitchFamily="65" charset="-128"/>
                <a:ea typeface="標楷體" pitchFamily="65" charset="-128"/>
              </a:rPr>
              <a:t>說明方法（一）</a:t>
            </a:r>
          </a:p>
        </p:txBody>
      </p:sp>
      <p:sp>
        <p:nvSpPr>
          <p:cNvPr id="8208" name="AutoShape 47">
            <a:hlinkClick r:id="rId7" action="ppaction://hlinksldjump"/>
            <a:extLst>
              <a:ext uri="{FF2B5EF4-FFF2-40B4-BE49-F238E27FC236}">
                <a16:creationId xmlns:a16="http://schemas.microsoft.com/office/drawing/2014/main" id="{DBB18F47-BCE8-5D7F-B36A-C855DD5D0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/>
      <p:bldP spid="55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007DCABA-27C3-88AC-5B65-321E3D57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   全球暖化 </a:t>
            </a: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589B6AD7-160A-92AA-1084-C6DD7F3C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2565400"/>
            <a:ext cx="1584325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1" name="AutoShape 7">
            <a:extLst>
              <a:ext uri="{FF2B5EF4-FFF2-40B4-BE49-F238E27FC236}">
                <a16:creationId xmlns:a16="http://schemas.microsoft.com/office/drawing/2014/main" id="{5864D427-86C4-6F51-62B8-B18707333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9CE76BCD-91A1-A827-0542-F85901AE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417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找出關鍵字詞：全球暖化</a:t>
            </a:r>
          </a:p>
        </p:txBody>
      </p:sp>
      <p:sp>
        <p:nvSpPr>
          <p:cNvPr id="52233" name="AutoShape 9">
            <a:extLst>
              <a:ext uri="{FF2B5EF4-FFF2-40B4-BE49-F238E27FC236}">
                <a16:creationId xmlns:a16="http://schemas.microsoft.com/office/drawing/2014/main" id="{3F41D84E-D74C-A7B4-3D6B-501AC07BF7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D8876C6F-926C-A516-A1EC-8FD09FB8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內容</a:t>
            </a: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35EB3798-2944-ED99-1AD9-91860A101F8D}"/>
              </a:ext>
            </a:extLst>
          </p:cNvPr>
          <p:cNvSpPr>
            <a:spLocks/>
          </p:cNvSpPr>
          <p:nvPr/>
        </p:nvSpPr>
        <p:spPr bwMode="auto">
          <a:xfrm>
            <a:off x="4067175" y="1412875"/>
            <a:ext cx="506413" cy="3960813"/>
          </a:xfrm>
          <a:prstGeom prst="leftBrace">
            <a:avLst>
              <a:gd name="adj1" fmla="val 65178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AAB240B7-9117-F3D2-FC90-3A070ACAA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27163"/>
            <a:ext cx="3960813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文中可加以說明的內容有：</a:t>
            </a:r>
            <a:endParaRPr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定義？表現？影響？成因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······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lnSpc>
                <a:spcPct val="50000"/>
              </a:lnSpc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大量的温室氣體對地球而言是：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厚重的大衣？保護的外殼？破壞的工具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······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lnSpc>
                <a:spcPct val="50000"/>
              </a:lnSpc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為說明全球暖化的危害可用：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數字說明？例子說明？比較說明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lang="en-US" altLang="zh-TW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1800"/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用於文末起強調作用的內容有：</a:t>
            </a:r>
            <a:endParaRPr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呼籲？重申危害？突出影響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10250" name="Text Box 13">
            <a:extLst>
              <a:ext uri="{FF2B5EF4-FFF2-40B4-BE49-F238E27FC236}">
                <a16:creationId xmlns:a16="http://schemas.microsoft.com/office/drawing/2014/main" id="{6E2F080D-B8DC-0D1B-8393-C0D5E310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0251" name="Rectangle 15">
            <a:extLst>
              <a:ext uri="{FF2B5EF4-FFF2-40B4-BE49-F238E27FC236}">
                <a16:creationId xmlns:a16="http://schemas.microsoft.com/office/drawing/2014/main" id="{9267419C-9DD2-2A36-5CF8-A03F3AD8A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0252" name="Text Box 16">
            <a:extLst>
              <a:ext uri="{FF2B5EF4-FFF2-40B4-BE49-F238E27FC236}">
                <a16:creationId xmlns:a16="http://schemas.microsoft.com/office/drawing/2014/main" id="{A4995175-6B17-3262-09F1-001B333A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 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0253" name="Rectangle 41">
            <a:extLst>
              <a:ext uri="{FF2B5EF4-FFF2-40B4-BE49-F238E27FC236}">
                <a16:creationId xmlns:a16="http://schemas.microsoft.com/office/drawing/2014/main" id="{9001A6B5-0210-D85F-0BD1-028F3801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4" grpId="0"/>
      <p:bldP spid="522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E854BF7D-2392-30C6-E8C8-B8680B13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如何培養青少年正確的理財觀念</a:t>
            </a:r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5FD231F8-5395-5932-F94A-CE3C4741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592388"/>
            <a:ext cx="936625" cy="5207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5" name="AutoShape 7">
            <a:extLst>
              <a:ext uri="{FF2B5EF4-FFF2-40B4-BE49-F238E27FC236}">
                <a16:creationId xmlns:a16="http://schemas.microsoft.com/office/drawing/2014/main" id="{659F8AC2-7582-85BD-B996-9AAE0AC63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E9967760-BF67-0DB5-BA2D-0606B0CE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611563"/>
            <a:ext cx="4244975" cy="10144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zh-TW" sz="24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400" b="0" dirty="0">
                <a:latin typeface="Verdana" panose="020B0604030504040204" pitchFamily="34" charset="0"/>
                <a:ea typeface="標楷體" panose="03000509000000000000" pitchFamily="65" charset="-120"/>
              </a:rPr>
              <a:t>找出關鍵字詞：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TW" altLang="en-US" sz="2400" b="0" dirty="0">
                <a:latin typeface="Verdana" panose="020B0604030504040204" pitchFamily="34" charset="0"/>
                <a:ea typeface="標楷體" panose="03000509000000000000" pitchFamily="65" charset="-120"/>
              </a:rPr>
              <a:t>   青少年、正確的、理財觀念</a:t>
            </a:r>
          </a:p>
        </p:txBody>
      </p:sp>
      <p:sp>
        <p:nvSpPr>
          <p:cNvPr id="53257" name="AutoShape 9">
            <a:extLst>
              <a:ext uri="{FF2B5EF4-FFF2-40B4-BE49-F238E27FC236}">
                <a16:creationId xmlns:a16="http://schemas.microsoft.com/office/drawing/2014/main" id="{9F7061AA-BAED-470C-F0AD-0419D975054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60513" y="46196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1428BEAA-8B45-6B47-9BC0-18545D91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847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內容（請填充完整）</a:t>
            </a:r>
          </a:p>
        </p:txBody>
      </p:sp>
      <p:sp>
        <p:nvSpPr>
          <p:cNvPr id="53259" name="AutoShape 11">
            <a:extLst>
              <a:ext uri="{FF2B5EF4-FFF2-40B4-BE49-F238E27FC236}">
                <a16:creationId xmlns:a16="http://schemas.microsoft.com/office/drawing/2014/main" id="{8D47CC89-D4F0-F1F4-5009-210951023246}"/>
              </a:ext>
            </a:extLst>
          </p:cNvPr>
          <p:cNvSpPr>
            <a:spLocks/>
          </p:cNvSpPr>
          <p:nvPr/>
        </p:nvSpPr>
        <p:spPr bwMode="auto">
          <a:xfrm>
            <a:off x="4500563" y="1628775"/>
            <a:ext cx="457200" cy="4176713"/>
          </a:xfrm>
          <a:prstGeom prst="leftBrace">
            <a:avLst>
              <a:gd name="adj1" fmla="val 76128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60" name="Text Box 12">
            <a:extLst>
              <a:ext uri="{FF2B5EF4-FFF2-40B4-BE49-F238E27FC236}">
                <a16:creationId xmlns:a16="http://schemas.microsoft.com/office/drawing/2014/main" id="{E8C45C14-25B4-9909-53F5-A2DC9374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1611313"/>
            <a:ext cx="34559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文章開首應該強調的內容：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0" u="sng">
                <a:latin typeface="Verdana" panose="020B0604030504040204" pitchFamily="34" charset="0"/>
                <a:ea typeface="標楷體" pitchFamily="65" charset="-128"/>
              </a:rPr>
              <a:t>                                   </a:t>
            </a:r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39914923-00D7-98DE-7FCC-6A4DB02E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24860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文中需要點明的概念是：</a:t>
            </a:r>
          </a:p>
        </p:txBody>
      </p:sp>
      <p:sp>
        <p:nvSpPr>
          <p:cNvPr id="53262" name="Rectangle 14">
            <a:extLst>
              <a:ext uri="{FF2B5EF4-FFF2-40B4-BE49-F238E27FC236}">
                <a16:creationId xmlns:a16="http://schemas.microsoft.com/office/drawing/2014/main" id="{9054EF25-65A0-FC9E-7A90-18B41406B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3297238"/>
            <a:ext cx="3421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可以從以下方面着手</a:t>
            </a:r>
            <a:r>
              <a:rPr lang="zh-TW" altLang="en-US" sz="2000">
                <a:latin typeface="Verdana" panose="020B0604030504040204" pitchFamily="34" charset="0"/>
              </a:rPr>
              <a:t>幫助青少年養成正確的理財觀念：</a:t>
            </a:r>
            <a:endParaRPr kumimoji="0" lang="zh-TW" altLang="en-US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B2BCB9D4-72E2-1C03-2612-0CDB2EE59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700" y="241458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B8F18300-63DD-FB57-B910-CA60D8199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388" y="327818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3DDBAA81-81CA-1E63-0470-A48853652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7138" y="43592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BB6641E2-96B6-5E2A-56FD-B70B39FD0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486251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280" name="Text Box 22">
            <a:extLst>
              <a:ext uri="{FF2B5EF4-FFF2-40B4-BE49-F238E27FC236}">
                <a16:creationId xmlns:a16="http://schemas.microsoft.com/office/drawing/2014/main" id="{A974DA31-5599-15B6-9F73-B6F03F199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1281" name="Rectangle 24">
            <a:extLst>
              <a:ext uri="{FF2B5EF4-FFF2-40B4-BE49-F238E27FC236}">
                <a16:creationId xmlns:a16="http://schemas.microsoft.com/office/drawing/2014/main" id="{583B33A1-5D49-98B6-9917-14EDBF26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1282" name="Text Box 26">
            <a:extLst>
              <a:ext uri="{FF2B5EF4-FFF2-40B4-BE49-F238E27FC236}">
                <a16:creationId xmlns:a16="http://schemas.microsoft.com/office/drawing/2014/main" id="{0A9FFBD6-AC69-982B-FC4A-C76BFB2B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 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53275" name="Oval 27">
            <a:extLst>
              <a:ext uri="{FF2B5EF4-FFF2-40B4-BE49-F238E27FC236}">
                <a16:creationId xmlns:a16="http://schemas.microsoft.com/office/drawing/2014/main" id="{0833C404-84F8-F2EB-C690-A9F00D66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636838"/>
            <a:ext cx="1295400" cy="431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76" name="Oval 28">
            <a:extLst>
              <a:ext uri="{FF2B5EF4-FFF2-40B4-BE49-F238E27FC236}">
                <a16:creationId xmlns:a16="http://schemas.microsoft.com/office/drawing/2014/main" id="{14CB1682-175E-2EFA-F4DC-B9CDC369E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636838"/>
            <a:ext cx="863600" cy="431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77" name="Rectangle 29">
            <a:extLst>
              <a:ext uri="{FF2B5EF4-FFF2-40B4-BE49-F238E27FC236}">
                <a16:creationId xmlns:a16="http://schemas.microsoft.com/office/drawing/2014/main" id="{01705BA6-B0C9-96AE-EDDB-E8F4D7D2D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493395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文末應重申的內容是：</a:t>
            </a:r>
            <a:endParaRPr kumimoji="0" lang="zh-TW" altLang="en-US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53278" name="Line 30">
            <a:extLst>
              <a:ext uri="{FF2B5EF4-FFF2-40B4-BE49-F238E27FC236}">
                <a16:creationId xmlns:a16="http://schemas.microsoft.com/office/drawing/2014/main" id="{8918A985-D32C-ABC3-8A4C-FEF70FE15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388" y="572611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287" name="AutoShape 31">
            <a:hlinkClick r:id="rId2" action="ppaction://hlinksldjump"/>
            <a:extLst>
              <a:ext uri="{FF2B5EF4-FFF2-40B4-BE49-F238E27FC236}">
                <a16:creationId xmlns:a16="http://schemas.microsoft.com/office/drawing/2014/main" id="{744671E1-CF0F-23C9-37CA-E4A10721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  <p:sp>
        <p:nvSpPr>
          <p:cNvPr id="11288" name="Rectangle 41">
            <a:extLst>
              <a:ext uri="{FF2B5EF4-FFF2-40B4-BE49-F238E27FC236}">
                <a16:creationId xmlns:a16="http://schemas.microsoft.com/office/drawing/2014/main" id="{ABD4C4B9-43E1-BF54-86A9-B3B5A83B3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8" grpId="0"/>
      <p:bldP spid="53260" grpId="0"/>
      <p:bldP spid="53261" grpId="0"/>
      <p:bldP spid="53262" grpId="0"/>
      <p:bldP spid="532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B303A2-6CBB-E591-9AEC-15F4C6A5D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4675"/>
            <a:ext cx="349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0">
                <a:latin typeface="新細明體" panose="02020500000000000000" pitchFamily="18" charset="-120"/>
              </a:rPr>
              <a:t>   </a:t>
            </a:r>
            <a:r>
              <a:rPr lang="zh-TW" altLang="en-US" sz="2400" b="0">
                <a:latin typeface="新細明體" panose="02020500000000000000" pitchFamily="18" charset="-120"/>
              </a:rPr>
              <a:t>比較說明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E0B48DEF-51CB-37E1-16AA-71EA3AF6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</a:t>
            </a:r>
            <a:r>
              <a:rPr lang="zh-CN" altLang="zh-TW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54045EA-47E1-8B9B-7A62-DB6D3E5D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grpSp>
        <p:nvGrpSpPr>
          <p:cNvPr id="58406" name="Group 38">
            <a:extLst>
              <a:ext uri="{FF2B5EF4-FFF2-40B4-BE49-F238E27FC236}">
                <a16:creationId xmlns:a16="http://schemas.microsoft.com/office/drawing/2014/main" id="{9E50C77C-A408-3190-05C5-FF2967E6BB55}"/>
              </a:ext>
            </a:extLst>
          </p:cNvPr>
          <p:cNvGrpSpPr>
            <a:grpSpLocks/>
          </p:cNvGrpSpPr>
          <p:nvPr/>
        </p:nvGrpSpPr>
        <p:grpSpPr bwMode="auto">
          <a:xfrm>
            <a:off x="325438" y="1751013"/>
            <a:ext cx="1943100" cy="576262"/>
            <a:chOff x="431" y="663"/>
            <a:chExt cx="1270" cy="363"/>
          </a:xfrm>
        </p:grpSpPr>
        <p:sp>
          <p:nvSpPr>
            <p:cNvPr id="12303" name="Rectangle 17">
              <a:extLst>
                <a:ext uri="{FF2B5EF4-FFF2-40B4-BE49-F238E27FC236}">
                  <a16:creationId xmlns:a16="http://schemas.microsoft.com/office/drawing/2014/main" id="{6C75A61B-42E0-216B-CA92-9759E055D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663"/>
              <a:ext cx="998" cy="36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12304" name="Line 18">
              <a:extLst>
                <a:ext uri="{FF2B5EF4-FFF2-40B4-BE49-F238E27FC236}">
                  <a16:creationId xmlns:a16="http://schemas.microsoft.com/office/drawing/2014/main" id="{E2C6BBA4-7CD0-8174-32ED-3CDE04C0A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845"/>
              <a:ext cx="2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387" name="Text Box 19">
            <a:extLst>
              <a:ext uri="{FF2B5EF4-FFF2-40B4-BE49-F238E27FC236}">
                <a16:creationId xmlns:a16="http://schemas.microsoft.com/office/drawing/2014/main" id="{474BCEC0-3BC2-7042-D774-BFDDE1E1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1849438"/>
            <a:ext cx="439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能強調說明對象的特點</a:t>
            </a:r>
          </a:p>
        </p:txBody>
      </p:sp>
      <p:grpSp>
        <p:nvGrpSpPr>
          <p:cNvPr id="12295" name="Group 23">
            <a:extLst>
              <a:ext uri="{FF2B5EF4-FFF2-40B4-BE49-F238E27FC236}">
                <a16:creationId xmlns:a16="http://schemas.microsoft.com/office/drawing/2014/main" id="{837F6A33-F2C4-13D7-F5F7-0305A42A4CC1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62188"/>
            <a:ext cx="8064500" cy="1382712"/>
            <a:chOff x="113" y="1035"/>
            <a:chExt cx="5307" cy="871"/>
          </a:xfrm>
        </p:grpSpPr>
        <p:pic>
          <p:nvPicPr>
            <p:cNvPr id="12301" name="Picture 21">
              <a:extLst>
                <a:ext uri="{FF2B5EF4-FFF2-40B4-BE49-F238E27FC236}">
                  <a16:creationId xmlns:a16="http://schemas.microsoft.com/office/drawing/2014/main" id="{02F13DB0-9054-AB79-EE7A-524CF97FF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97" t="64465" r="15442" b="26855"/>
            <a:stretch>
              <a:fillRect/>
            </a:stretch>
          </p:blipFill>
          <p:spPr bwMode="auto">
            <a:xfrm>
              <a:off x="113" y="1207"/>
              <a:ext cx="5307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22">
              <a:extLst>
                <a:ext uri="{FF2B5EF4-FFF2-40B4-BE49-F238E27FC236}">
                  <a16:creationId xmlns:a16="http://schemas.microsoft.com/office/drawing/2014/main" id="{BF532002-0D38-2C7F-7387-3C796F33E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1035"/>
              <a:ext cx="231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</p:grpSp>
      <p:sp>
        <p:nvSpPr>
          <p:cNvPr id="12296" name="Text Box 39">
            <a:extLst>
              <a:ext uri="{FF2B5EF4-FFF2-40B4-BE49-F238E27FC236}">
                <a16:creationId xmlns:a16="http://schemas.microsoft.com/office/drawing/2014/main" id="{7D3B3CE4-9846-3BB2-8FAA-30E1AE20D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75596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2400">
                <a:latin typeface="新細明體" panose="02020500000000000000" pitchFamily="18" charset="-120"/>
              </a:rPr>
              <a:t>同類事物之間的比較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新細明體" panose="02020500000000000000" pitchFamily="18" charset="-120"/>
              </a:rPr>
              <a:t>2. </a:t>
            </a:r>
            <a:r>
              <a:rPr lang="zh-TW" altLang="en-US" sz="2400">
                <a:latin typeface="新細明體" panose="02020500000000000000" pitchFamily="18" charset="-120"/>
              </a:rPr>
              <a:t>不同類事物之間的比較</a:t>
            </a:r>
          </a:p>
        </p:txBody>
      </p:sp>
      <p:sp>
        <p:nvSpPr>
          <p:cNvPr id="58409" name="Line 41">
            <a:extLst>
              <a:ext uri="{FF2B5EF4-FFF2-40B4-BE49-F238E27FC236}">
                <a16:creationId xmlns:a16="http://schemas.microsoft.com/office/drawing/2014/main" id="{5C44314C-F670-8158-5A61-1F4E76E56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3068638"/>
            <a:ext cx="287338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410" name="Text Box 42">
            <a:extLst>
              <a:ext uri="{FF2B5EF4-FFF2-40B4-BE49-F238E27FC236}">
                <a16:creationId xmlns:a16="http://schemas.microsoft.com/office/drawing/2014/main" id="{80B6AECC-7A8D-8F78-9DEE-B1EAF2B9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644900"/>
            <a:ext cx="597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itchFamily="65" charset="-128"/>
              </a:rPr>
              <a:t>被說明的事物一般為抽象或人們比較陌生的事物，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itchFamily="65" charset="-128"/>
              </a:rPr>
              <a:t>用於作比較的事物則是具體或大家所熟悉的事物。</a:t>
            </a:r>
          </a:p>
        </p:txBody>
      </p:sp>
      <p:sp>
        <p:nvSpPr>
          <p:cNvPr id="12299" name="Text Box 44">
            <a:extLst>
              <a:ext uri="{FF2B5EF4-FFF2-40B4-BE49-F238E27FC236}">
                <a16:creationId xmlns:a16="http://schemas.microsoft.com/office/drawing/2014/main" id="{3917E40E-8562-0071-94CD-978632B6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79475"/>
            <a:ext cx="691197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標楷體" pitchFamily="65" charset="-128"/>
                <a:ea typeface="標楷體" pitchFamily="65" charset="-128"/>
              </a:rPr>
              <a:t>說明方法（二）</a:t>
            </a:r>
          </a:p>
        </p:txBody>
      </p:sp>
      <p:sp>
        <p:nvSpPr>
          <p:cNvPr id="12300" name="AutoShape 45">
            <a:hlinkClick r:id="rId4" action="ppaction://hlinksldjump"/>
            <a:extLst>
              <a:ext uri="{FF2B5EF4-FFF2-40B4-BE49-F238E27FC236}">
                <a16:creationId xmlns:a16="http://schemas.microsoft.com/office/drawing/2014/main" id="{F1394139-6074-3EBA-3CEA-C5BE8FA7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7" grpId="0"/>
      <p:bldP spid="58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290B009-0935-58B1-E539-3FC1DC8AC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5D90A593-2203-167C-9420-049F1A412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527175"/>
            <a:ext cx="88931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400" b="0">
                <a:latin typeface="Times New Roman" panose="02020603050405020304" pitchFamily="18" charset="0"/>
                <a:ea typeface="新細明體" panose="02020500000000000000" pitchFamily="18" charset="-120"/>
              </a:rPr>
              <a:t>觀察以下每一組圖片，並通過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比較說明</a:t>
            </a:r>
            <a:r>
              <a:rPr lang="zh-TW" altLang="en-US" sz="2400" b="0">
                <a:latin typeface="Times New Roman" panose="02020603050405020304" pitchFamily="18" charset="0"/>
                <a:ea typeface="新細明體" panose="02020500000000000000" pitchFamily="18" charset="-120"/>
              </a:rPr>
              <a:t>的方法來加以說明。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3463F8E2-B3C3-E32A-2749-E1995F34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DFA110B9-A096-EF72-6AE9-CD16FD50D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TW" altLang="en-US" sz="2800">
                <a:latin typeface="Tahoma" panose="020B0604030504040204" pitchFamily="34" charset="0"/>
              </a:rPr>
              <a:t>第二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14342" name="Picture 11">
            <a:extLst>
              <a:ext uri="{FF2B5EF4-FFF2-40B4-BE49-F238E27FC236}">
                <a16:creationId xmlns:a16="http://schemas.microsoft.com/office/drawing/2014/main" id="{CF5F1A38-4F0E-7843-DD11-090DA2F7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40338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>
            <a:extLst>
              <a:ext uri="{FF2B5EF4-FFF2-40B4-BE49-F238E27FC236}">
                <a16:creationId xmlns:a16="http://schemas.microsoft.com/office/drawing/2014/main" id="{C4713A6A-A5AF-B7E3-0F62-68B64CC0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18113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3">
            <a:extLst>
              <a:ext uri="{FF2B5EF4-FFF2-40B4-BE49-F238E27FC236}">
                <a16:creationId xmlns:a16="http://schemas.microsoft.com/office/drawing/2014/main" id="{AA3F83A8-8C31-A13B-F8A2-CB52CBF20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2082800"/>
            <a:ext cx="1657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說明對象：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B10B090-CE0A-6D2A-DB5C-CE2214C6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981D6B50-9CA0-4A14-86C8-AD11D0703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906E40DC-59AA-CF4A-B0B1-E2BC1F350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TW" altLang="en-US" sz="2800">
                <a:latin typeface="Tahoma" panose="020B0604030504040204" pitchFamily="34" charset="0"/>
              </a:rPr>
              <a:t>第二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CD6454C1-FDFA-236C-E60F-943ADD22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72723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參考答案：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0">
                <a:solidFill>
                  <a:srgbClr val="FF0000"/>
                </a:solidFill>
              </a:rPr>
              <a:t>       可口可樂是由</a:t>
            </a:r>
            <a:r>
              <a:rPr lang="zh-TW" altLang="en-US" sz="1800" b="0" u="sng">
                <a:solidFill>
                  <a:srgbClr val="FF0000"/>
                </a:solidFill>
              </a:rPr>
              <a:t>美國</a:t>
            </a:r>
            <a:r>
              <a:rPr lang="zh-TW" altLang="en-US" sz="500" b="0">
                <a:solidFill>
                  <a:srgbClr val="FF0000"/>
                </a:solidFill>
              </a:rPr>
              <a:t> </a:t>
            </a:r>
            <a:r>
              <a:rPr lang="zh-TW" altLang="en-US" sz="1800" b="0" u="sng">
                <a:solidFill>
                  <a:srgbClr val="FF0000"/>
                </a:solidFill>
              </a:rPr>
              <a:t>可口可樂公司</a:t>
            </a:r>
            <a:r>
              <a:rPr lang="zh-TW" altLang="en-US" sz="1800" b="0">
                <a:solidFill>
                  <a:srgbClr val="FF0000"/>
                </a:solidFill>
              </a:rPr>
              <a:t>生產出品的一種碳酸飲料，在大多數國家的飲料市場處領導地位，在</a:t>
            </a:r>
            <a:r>
              <a:rPr lang="zh-TW" altLang="en-US" sz="1800" b="0" u="sng">
                <a:solidFill>
                  <a:srgbClr val="FF0000"/>
                </a:solidFill>
              </a:rPr>
              <a:t>香港</a:t>
            </a:r>
            <a:r>
              <a:rPr lang="zh-TW" altLang="en-US" sz="1800" b="0">
                <a:solidFill>
                  <a:srgbClr val="FF0000"/>
                </a:solidFill>
              </a:rPr>
              <a:t>更幾乎壟斷碳酸飲料市場。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0">
                <a:solidFill>
                  <a:srgbClr val="FF0000"/>
                </a:solidFill>
              </a:rPr>
              <a:t>　　現時在</a:t>
            </a:r>
            <a:r>
              <a:rPr lang="zh-TW" altLang="en-US" sz="1800" b="0" u="sng">
                <a:solidFill>
                  <a:srgbClr val="FF0000"/>
                </a:solidFill>
              </a:rPr>
              <a:t>香港</a:t>
            </a:r>
            <a:r>
              <a:rPr lang="zh-TW" altLang="en-US" sz="1800" b="0">
                <a:solidFill>
                  <a:srgbClr val="FF0000"/>
                </a:solidFill>
              </a:rPr>
              <a:t>，可口可樂可算是一種「消閒性飲品」</a:t>
            </a:r>
            <a:r>
              <a:rPr lang="en-US" altLang="zh-TW" sz="1800" b="0">
                <a:solidFill>
                  <a:srgbClr val="FF0000"/>
                </a:solidFill>
              </a:rPr>
              <a:t>­</a:t>
            </a:r>
            <a:r>
              <a:rPr lang="zh-TW" altLang="en-US" sz="1800" b="0">
                <a:solidFill>
                  <a:srgbClr val="FF0000"/>
                </a:solidFill>
              </a:rPr>
              <a:t>，我們大多在吃飯或休息時飲用，也是年輕一代在飯聚時、運動後的愛好飲品之一。比起其他「消閒性飲品」如檸檬茶，可口可樂在年輕一代中更能建立起象徵潮流、活力的形象。但原來最初期的可口可樂是在</a:t>
            </a:r>
            <a:r>
              <a:rPr lang="zh-TW" altLang="en-US" sz="1800" b="0" u="sng">
                <a:solidFill>
                  <a:srgbClr val="FF0000"/>
                </a:solidFill>
              </a:rPr>
              <a:t>美國</a:t>
            </a:r>
            <a:r>
              <a:rPr lang="zh-TW" altLang="en-US" sz="500" b="0">
                <a:solidFill>
                  <a:srgbClr val="FF0000"/>
                </a:solidFill>
              </a:rPr>
              <a:t> </a:t>
            </a:r>
            <a:r>
              <a:rPr lang="zh-TW" altLang="en-US" sz="1800" b="0" u="sng">
                <a:solidFill>
                  <a:srgbClr val="FF0000"/>
                </a:solidFill>
              </a:rPr>
              <a:t>喬治亞州</a:t>
            </a:r>
            <a:r>
              <a:rPr lang="zh-TW" altLang="en-US" sz="1800" b="0">
                <a:solidFill>
                  <a:srgbClr val="FF0000"/>
                </a:solidFill>
              </a:rPr>
              <a:t>的藥店發明的，而且曾當作藥物出售和使用。過了約十年，人們已知道可口可樂並不能治癒疾病，故該公司便把可口可樂包裝成消閒性飲品來出售。</a:t>
            </a:r>
            <a:r>
              <a:rPr lang="zh-TW" altLang="en-US" sz="1800" b="0">
                <a:solidFill>
                  <a:srgbClr val="FF0000"/>
                </a:solidFill>
                <a:ea typeface="MS PMincho" panose="02020600040205080304" pitchFamily="1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697D9890-6216-9257-A09A-FDB6CE715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46E740DE-4EF7-B441-100D-6649F4B6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單元四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16388" name="Picture 13">
            <a:extLst>
              <a:ext uri="{FF2B5EF4-FFF2-40B4-BE49-F238E27FC236}">
                <a16:creationId xmlns:a16="http://schemas.microsoft.com/office/drawing/2014/main" id="{82A1740B-3E90-107A-0DA8-036CC026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4900"/>
            <a:ext cx="310356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4">
            <a:extLst>
              <a:ext uri="{FF2B5EF4-FFF2-40B4-BE49-F238E27FC236}">
                <a16:creationId xmlns:a16="http://schemas.microsoft.com/office/drawing/2014/main" id="{489D4639-B2BD-31D9-3DDF-A9125CBA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48244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5">
            <a:extLst>
              <a:ext uri="{FF2B5EF4-FFF2-40B4-BE49-F238E27FC236}">
                <a16:creationId xmlns:a16="http://schemas.microsoft.com/office/drawing/2014/main" id="{7E7081A3-7183-A85E-9079-94A2E12BF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00213"/>
            <a:ext cx="1657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說明對象：</a:t>
            </a:r>
          </a:p>
        </p:txBody>
      </p:sp>
      <p:sp>
        <p:nvSpPr>
          <p:cNvPr id="16391" name="Rectangle 16">
            <a:extLst>
              <a:ext uri="{FF2B5EF4-FFF2-40B4-BE49-F238E27FC236}">
                <a16:creationId xmlns:a16="http://schemas.microsoft.com/office/drawing/2014/main" id="{9B1DC0F5-AA2E-BF47-A5E4-22933C29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836613"/>
            <a:ext cx="477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itchFamily="65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1554</Words>
  <Application>Microsoft Office PowerPoint</Application>
  <PresentationFormat>全屏显示(4:3)</PresentationFormat>
  <Paragraphs>145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MS PMincho</vt:lpstr>
      <vt:lpstr>Wingdings</vt:lpstr>
      <vt:lpstr>新細明體</vt:lpstr>
      <vt:lpstr>Calibri</vt:lpstr>
      <vt:lpstr>Tahoma</vt:lpstr>
      <vt:lpstr>標楷體</vt:lpstr>
      <vt:lpstr>Times New Roman</vt:lpstr>
      <vt:lpstr>Verdana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589</cp:revision>
  <dcterms:created xsi:type="dcterms:W3CDTF">2013-03-11T00:59:07Z</dcterms:created>
  <dcterms:modified xsi:type="dcterms:W3CDTF">2025-07-22T04:15:28Z</dcterms:modified>
</cp:coreProperties>
</file>