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9" r:id="rId3"/>
    <p:sldId id="279" r:id="rId4"/>
    <p:sldId id="292" r:id="rId5"/>
    <p:sldId id="260" r:id="rId6"/>
    <p:sldId id="268" r:id="rId7"/>
    <p:sldId id="269" r:id="rId8"/>
    <p:sldId id="271" r:id="rId9"/>
    <p:sldId id="299" r:id="rId10"/>
    <p:sldId id="300" r:id="rId11"/>
    <p:sldId id="284" r:id="rId12"/>
    <p:sldId id="297" r:id="rId13"/>
    <p:sldId id="301" r:id="rId14"/>
    <p:sldId id="302" r:id="rId15"/>
    <p:sldId id="277" r:id="rId16"/>
    <p:sldId id="278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  <a:srgbClr val="FFCCFF"/>
    <a:srgbClr val="FF66FF"/>
    <a:srgbClr val="FF6600"/>
    <a:srgbClr val="3399FF"/>
    <a:srgbClr val="0000FF"/>
    <a:srgbClr val="9DF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20" d="100"/>
          <a:sy n="120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5BE6253-2000-AB2F-4259-7059E8883F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DF856A3-09B4-4DF3-09BC-065C85FD56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D8A94B5-0856-4D97-9010-20C2ECF031C2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D756179-3691-3570-C9BD-4BB9F3B67B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B27C27F-4136-C749-418A-5DB06EBB8BB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B81A985-5090-4809-A157-507044A494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E610512-0ECF-8F4E-01B4-7327A711D4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D119BE6-22F7-D034-8D69-FDC5F9225A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E0364DA-0F68-460B-A5E4-9E82CA9C5DE3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3116F72-B384-8D62-CD27-204F70AD533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F661FD3-9632-1E75-57CB-038871E459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04142E67-16E9-06CA-3C58-99C0A36326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4812B9A4-8A7E-A6CF-E0BE-BEDEA94E7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4BD442F-6B37-4F6F-9600-7F1CCA40BC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C64F64-7AAD-06A8-E741-89561414C6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A789A2A-877C-6783-1CF9-AF6BBB3CF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第一張</a:t>
            </a:r>
            <a:r>
              <a:rPr lang="en-US" altLang="zh-TW"/>
              <a:t>ppt</a:t>
            </a:r>
            <a:r>
              <a:rPr lang="zh-TW" altLang="en-US"/>
              <a:t>利用單元頁的圖片，引入學習重點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648DBDB-5ADA-E123-7F9F-958DCE9E0F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1CA328B-C204-499F-6034-21FDB3D03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BAA8FF-7B39-E1C2-D306-F43AAD1728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C25CBFC-B1C6-61FC-42C5-C7B8231A8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36EF58E-F879-BB7F-83C7-593A950F99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50728CC-6F9A-352D-D1C7-C4F6F68B5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A271E51-8F27-A22A-06F5-2C01529379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2E369ED-0EFC-BE48-2A21-BA8885DDA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85153CA-E1ED-A20A-EE05-45FA67FCB3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A8D924C-F9D1-30DE-B65D-38E497D71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7951043-8E46-4E1F-8A48-58FB83E3BC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6E1AF62-6D8B-C29D-2E43-7E46BA0AB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1420BAB-9420-3CCF-D441-D441D2901A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BA7FE7A-BFC8-D61D-6BD4-FDD92B4C7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55C9774-A057-F778-5C6D-DBCE24B442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5DFE3D6-1227-CC7C-844E-42B388D99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E6E355E-BF6D-3F7B-7792-A886935CAB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B62F3A7-9B6C-A254-B9EB-78D843926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CB237D3-0E88-F9B4-5AEE-5C25DCCE28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FC076BD-086F-2637-7EFA-6C27F59BD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1A5BA37-60BB-C010-EDC5-B3F099F7BF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F735DB3-0EFF-4CFD-E000-5C75737BB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，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A92DF8E-195E-D9DE-A02A-1C838B8B8B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7F1723D-40D0-5838-E90E-A2EE52F8C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B92F3A2-7617-AFE7-0D0F-937FAC80E6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9E56C96-54FB-1458-7801-996782900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860507-5E45-7085-CB36-4B2AC3D9F9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33D99AF-5FDB-75AF-AB1A-7F0E07758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7A51149-66EC-0F25-FC2F-DF8BDE16F0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718999E-E251-2F8A-FCB0-BA968918B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120A979-4F84-A7D9-3EE2-0F5E4EEF8A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5A30530-C50C-CD12-A18B-3932BF6EB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587F78-8227-9EBA-B591-03CFC31C1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E3C44C-A9D1-905E-6583-955161517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2A9D5-E596-8A60-23CA-F787028D2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6C89-BACA-4B62-8386-85817AA9DD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997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2E2AF0-50B3-9BF0-24DB-AF896FC95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BB6882-A958-842B-F394-4943DEC53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223424-8187-6995-DF45-C5DEC8F45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646F-8E0C-473D-8772-BAD50C7BD7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16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4099E-14D0-DC30-A533-31DED31FC4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3405FC-AA03-FCA4-CA6C-18A4687EE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5C18E-E69B-693D-4398-FBF9B567C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1170F-1344-4B1D-AE1A-BBEA091650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059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67193-4314-405A-A9C9-EEF56CAA4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4DFD2-AF4F-EC87-65AC-174407C60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73F064-F6E8-9E56-4EC9-CB922F96C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4A4E-3F3F-4C75-91BE-32A48EF11E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314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62A7C2-D65B-2F5D-8033-FD87BC415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2EA1BD-F53B-5185-0D44-E19B39BD0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195FC2-B5AD-9F29-0A4A-2E22B101F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D19E8-C622-4DF4-A11B-5C7D06E303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36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091D5A-97C0-11C6-0E7B-D289DB067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BCA11A-3669-9071-8DC1-97F261D1B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6D65D-D0AA-DD34-D083-173359FB1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289B0-9147-4996-8764-219D9C6593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96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33BF6E-854D-E008-C03D-E305162E97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0C8B2-A017-DDC6-CC79-64A722C35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4F210-DAED-416B-CBA3-D8C2044A0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ABFC-02FD-483E-82B6-C0983A01FA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116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B8E9A-7E23-09CD-66DA-517A81EA5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041E1-0834-8A08-B7F0-422DB4001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2EC49D-E021-882B-7620-E3E868525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E2061-0ECE-4659-B0CD-8DE0DC74BA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317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A8B8AE-5B20-46E5-89C4-FD9C65AE7D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FE5D0C-DD4A-8FC8-0CF0-0C7DF2B12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DFB643-4312-A546-2A6A-FF178101F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249B-8797-4224-A511-91FA7EF034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009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09EEEB-1B42-BF5C-C890-F74B6F145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799C90-8AA2-DB04-0E8C-F004CE934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6DC0DA-2267-D14A-F157-48AD0A5A8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92E69-C088-46E3-9CC0-C6A3DD3A87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201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CA4854-D4A0-59F1-1B62-623E9661A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40162C3-DFC3-8963-65C2-37F8F3803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B3E39D-9344-5A9F-FDA6-9A4F1C56B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569A-66A4-44FA-8F70-FBD784580F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087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EE4BB-F9CB-0981-A3AF-227E954A1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283B3-39F1-125D-5244-00E22550E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BC72F-730A-0805-267A-A30CE256A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8C6E5-61B9-4BB8-A85A-AD9643622C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84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E1695-A4BD-3B09-1643-48A118B369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E6086-12C6-88B5-5F5E-27D60F97D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F1A89-045A-7B0D-35C5-FB53AA5E9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22115-2A0E-4DFA-B1D2-19A7B1CE1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781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7A7762-AE89-5BD1-6B14-567AE9C50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E5E640-A1F7-B8AA-7DDD-5E01A85BA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BB78A5-61AF-A3CE-1557-F75A932CDD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BE29E5-78E6-6852-BADA-BE6C986C91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26CD9-3051-C57A-2218-28C3788536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B3C9F4DB-AA0C-43A0-B87B-F5F04D3D6B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圖片1">
            <a:extLst>
              <a:ext uri="{FF2B5EF4-FFF2-40B4-BE49-F238E27FC236}">
                <a16:creationId xmlns:a16="http://schemas.microsoft.com/office/drawing/2014/main" id="{5471A73B-8F70-D2E9-B221-AF10306F01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14.xml"/><Relationship Id="rId10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35506;&#23460;&#21021;&#20013;&#20316;&#25991;_PPT&#27171;&#31456;_GZ&#20462;&#25913;(2013.6.18)new.ppt#1. &#25237;&#24433;&#29255; 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DF801EA0-0C75-E8A0-F8A4-5B309140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4099" name="Text Box 8">
            <a:extLst>
              <a:ext uri="{FF2B5EF4-FFF2-40B4-BE49-F238E27FC236}">
                <a16:creationId xmlns:a16="http://schemas.microsoft.com/office/drawing/2014/main" id="{2D0F7905-7754-6643-27BA-0E530601B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5888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單元五</a:t>
            </a:r>
          </a:p>
        </p:txBody>
      </p:sp>
      <p:sp>
        <p:nvSpPr>
          <p:cNvPr id="4100" name="Text Box 11">
            <a:extLst>
              <a:ext uri="{FF2B5EF4-FFF2-40B4-BE49-F238E27FC236}">
                <a16:creationId xmlns:a16="http://schemas.microsoft.com/office/drawing/2014/main" id="{F28AAE63-F93B-F23D-D9EE-11510955D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69119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標楷體" pitchFamily="65" charset="-128"/>
                <a:ea typeface="標楷體" pitchFamily="65" charset="-128"/>
              </a:rPr>
              <a:t>第一課：駁論</a:t>
            </a:r>
          </a:p>
        </p:txBody>
      </p:sp>
      <p:sp>
        <p:nvSpPr>
          <p:cNvPr id="4101" name="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22287504-F425-07CE-F491-F2F0CC20E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8950" y="1700213"/>
            <a:ext cx="47736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駁斥論點</a:t>
            </a:r>
            <a:r>
              <a:rPr lang="zh-TW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D7BAA283-F787-1AB5-06BC-463AFDDB2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3713" y="2278063"/>
            <a:ext cx="477837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駁斥論據</a:t>
            </a:r>
            <a:r>
              <a:rPr lang="zh-TW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F4198EDE-2C34-8F58-77B5-2F97CFCC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420938"/>
            <a:ext cx="5292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對比論證的方式</a:t>
            </a:r>
          </a:p>
        </p:txBody>
      </p:sp>
      <p:sp>
        <p:nvSpPr>
          <p:cNvPr id="4104" name="Text Box 18">
            <a:extLst>
              <a:ext uri="{FF2B5EF4-FFF2-40B4-BE49-F238E27FC236}">
                <a16:creationId xmlns:a16="http://schemas.microsoft.com/office/drawing/2014/main" id="{C1696C57-302F-071D-6F97-84BB23A5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196975"/>
            <a:ext cx="5256213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標楷體" pitchFamily="65" charset="-128"/>
                <a:ea typeface="標楷體" pitchFamily="65" charset="-128"/>
              </a:rPr>
              <a:t>第</a:t>
            </a:r>
            <a:r>
              <a:rPr lang="zh-CN" altLang="en-US" sz="3600" b="1">
                <a:latin typeface="標楷體" pitchFamily="65" charset="-128"/>
                <a:ea typeface="標楷體" pitchFamily="65" charset="-128"/>
              </a:rPr>
              <a:t>二</a:t>
            </a:r>
            <a:r>
              <a:rPr lang="zh-TW" altLang="en-US" sz="3600" b="1">
                <a:latin typeface="標楷體" pitchFamily="65" charset="-128"/>
                <a:ea typeface="標楷體" pitchFamily="65" charset="-128"/>
              </a:rPr>
              <a:t>課：對比論證</a:t>
            </a:r>
          </a:p>
        </p:txBody>
      </p:sp>
      <p:sp>
        <p:nvSpPr>
          <p:cNvPr id="4105" name="Rectangle 47">
            <a:hlinkClick r:id="rId6" action="ppaction://hlinksldjump"/>
            <a:extLst>
              <a:ext uri="{FF2B5EF4-FFF2-40B4-BE49-F238E27FC236}">
                <a16:creationId xmlns:a16="http://schemas.microsoft.com/office/drawing/2014/main" id="{918A9555-3037-238A-5FD0-A83603C6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916113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對比論證的原則</a:t>
            </a:r>
          </a:p>
        </p:txBody>
      </p:sp>
      <p:sp>
        <p:nvSpPr>
          <p:cNvPr id="4106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ED505923-4B50-35C3-5101-082EE4339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3713" y="2852738"/>
            <a:ext cx="477837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駁斥論證</a:t>
            </a:r>
            <a:r>
              <a:rPr lang="zh-TW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endParaRPr lang="zh-TW" altLang="en-US" sz="28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Text Box 21">
            <a:extLst>
              <a:ext uri="{FF2B5EF4-FFF2-40B4-BE49-F238E27FC236}">
                <a16:creationId xmlns:a16="http://schemas.microsoft.com/office/drawing/2014/main" id="{90023989-13B5-5E0A-6440-671666948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3589338"/>
            <a:ext cx="5256212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標楷體" pitchFamily="65" charset="-128"/>
                <a:ea typeface="標楷體" pitchFamily="65" charset="-128"/>
              </a:rPr>
              <a:t>第四課：演繹論證</a:t>
            </a:r>
          </a:p>
        </p:txBody>
      </p:sp>
      <p:sp>
        <p:nvSpPr>
          <p:cNvPr id="4108" name="Rectangle 47">
            <a:hlinkClick r:id="rId8" action="ppaction://hlinksldjump"/>
            <a:extLst>
              <a:ext uri="{FF2B5EF4-FFF2-40B4-BE49-F238E27FC236}">
                <a16:creationId xmlns:a16="http://schemas.microsoft.com/office/drawing/2014/main" id="{38349849-64DF-CF86-BA2E-4CFE29B00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4751388"/>
            <a:ext cx="3600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小前提</a:t>
            </a:r>
          </a:p>
        </p:txBody>
      </p:sp>
      <p:sp>
        <p:nvSpPr>
          <p:cNvPr id="4109" name="Rectangle 47">
            <a:hlinkClick r:id="rId9" action="ppaction://hlinksldjump"/>
            <a:extLst>
              <a:ext uri="{FF2B5EF4-FFF2-40B4-BE49-F238E27FC236}">
                <a16:creationId xmlns:a16="http://schemas.microsoft.com/office/drawing/2014/main" id="{8DE7AB26-E918-A3CC-A199-FB5FC5A55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4194175"/>
            <a:ext cx="2663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大前提</a:t>
            </a:r>
          </a:p>
        </p:txBody>
      </p:sp>
      <p:sp>
        <p:nvSpPr>
          <p:cNvPr id="4110" name="Rectangle 47">
            <a:hlinkClick r:id="rId10" action="ppaction://hlinksldjump"/>
            <a:extLst>
              <a:ext uri="{FF2B5EF4-FFF2-40B4-BE49-F238E27FC236}">
                <a16:creationId xmlns:a16="http://schemas.microsoft.com/office/drawing/2014/main" id="{C9ECF3BD-12A8-44EF-E3B3-66B4DD9E5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5237163"/>
            <a:ext cx="3502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結論</a:t>
            </a:r>
          </a:p>
        </p:txBody>
      </p:sp>
      <p:sp>
        <p:nvSpPr>
          <p:cNvPr id="4111" name="Text Box 26">
            <a:extLst>
              <a:ext uri="{FF2B5EF4-FFF2-40B4-BE49-F238E27FC236}">
                <a16:creationId xmlns:a16="http://schemas.microsoft.com/office/drawing/2014/main" id="{B774C016-8B93-D534-F392-8A40D6B3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3584575"/>
            <a:ext cx="5256212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標楷體" pitchFamily="65" charset="-128"/>
                <a:ea typeface="標楷體" pitchFamily="65" charset="-128"/>
              </a:rPr>
              <a:t>第三課：歸納論證</a:t>
            </a:r>
          </a:p>
        </p:txBody>
      </p:sp>
      <p:sp>
        <p:nvSpPr>
          <p:cNvPr id="4112" name="Rectangle 47">
            <a:hlinkClick r:id="rId11" action="ppaction://hlinksldjump"/>
            <a:extLst>
              <a:ext uri="{FF2B5EF4-FFF2-40B4-BE49-F238E27FC236}">
                <a16:creationId xmlns:a16="http://schemas.microsoft.com/office/drawing/2014/main" id="{76E3151E-6965-72D9-B8BA-736970AD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4127500"/>
            <a:ext cx="3365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歸納論證的形式</a:t>
            </a:r>
          </a:p>
        </p:txBody>
      </p:sp>
      <p:sp>
        <p:nvSpPr>
          <p:cNvPr id="4113" name="Rectangle 47">
            <a:hlinkClick r:id="rId12" action="ppaction://hlinksldjump"/>
            <a:extLst>
              <a:ext uri="{FF2B5EF4-FFF2-40B4-BE49-F238E27FC236}">
                <a16:creationId xmlns:a16="http://schemas.microsoft.com/office/drawing/2014/main" id="{6FD0A789-3ACB-0ADB-8225-D2A31417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4619625"/>
            <a:ext cx="3365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itchFamily="65" charset="-128"/>
              </a:rPr>
              <a:t>歸納論證的運用</a:t>
            </a: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3742BD-5FA5-211B-BF1B-F0D387C2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ea typeface="標楷體" panose="03000509000000000000" pitchFamily="65" charset="-128"/>
              </a:rPr>
              <a:t>課堂活動</a:t>
            </a:r>
            <a:endParaRPr lang="en-US" altLang="zh-CN" b="1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9C9F4B50-2F31-9CF1-667F-C6A8BEDED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68F6FE2F-31EF-D441-BD25-E45E3AB5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5B3B5740-2DC0-3515-AD58-21832D0CB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70961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TW" sz="2400" b="1">
                <a:ea typeface="新細明體" panose="02020500000000000000" pitchFamily="18" charset="-120"/>
              </a:rPr>
              <a:t>B</a:t>
            </a:r>
            <a:r>
              <a:rPr lang="zh-TW" altLang="en-US" sz="2400" b="1">
                <a:ea typeface="新細明體" panose="02020500000000000000" pitchFamily="18" charset="-120"/>
              </a:rPr>
              <a:t>組</a:t>
            </a:r>
          </a:p>
        </p:txBody>
      </p:sp>
      <p:sp>
        <p:nvSpPr>
          <p:cNvPr id="18438" name="AutoShape 8">
            <a:extLst>
              <a:ext uri="{FF2B5EF4-FFF2-40B4-BE49-F238E27FC236}">
                <a16:creationId xmlns:a16="http://schemas.microsoft.com/office/drawing/2014/main" id="{58C2E92A-0E58-AB6B-AEB7-95DBE48C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2492375"/>
            <a:ext cx="6988175" cy="4302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ea typeface="標楷體" panose="03000509000000000000" pitchFamily="65" charset="-128"/>
              </a:rPr>
              <a:t>談</a:t>
            </a:r>
            <a:r>
              <a:rPr lang="zh-TW" altLang="en-US" sz="2000">
                <a:ea typeface="標楷體" panose="03000509000000000000" pitchFamily="65" charset="-128"/>
              </a:rPr>
              <a:t>「開卷有益」：閱讀，是知識的主要來源。</a:t>
            </a:r>
          </a:p>
        </p:txBody>
      </p:sp>
      <p:sp>
        <p:nvSpPr>
          <p:cNvPr id="18439" name="AutoShape 9">
            <a:extLst>
              <a:ext uri="{FF2B5EF4-FFF2-40B4-BE49-F238E27FC236}">
                <a16:creationId xmlns:a16="http://schemas.microsoft.com/office/drawing/2014/main" id="{76048827-9B9B-1835-C9BF-55F859C42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209925"/>
            <a:ext cx="6988175" cy="4302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ea typeface="標楷體" panose="03000509000000000000" pitchFamily="65" charset="-128"/>
              </a:rPr>
              <a:t>論機會：</a:t>
            </a:r>
            <a:r>
              <a:rPr lang="zh-TW" altLang="en-US" sz="2000">
                <a:ea typeface="標楷體" panose="03000509000000000000" pitchFamily="65" charset="-128"/>
              </a:rPr>
              <a:t>機會，只留給有準備的人。</a:t>
            </a:r>
          </a:p>
        </p:txBody>
      </p:sp>
      <p:sp>
        <p:nvSpPr>
          <p:cNvPr id="18440" name="AutoShape 10">
            <a:extLst>
              <a:ext uri="{FF2B5EF4-FFF2-40B4-BE49-F238E27FC236}">
                <a16:creationId xmlns:a16="http://schemas.microsoft.com/office/drawing/2014/main" id="{CD5AE23F-498F-EC15-F079-E41E0487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932238"/>
            <a:ext cx="6988175" cy="43021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ffectLst>
            <a:prstShdw prst="shdw17" dist="17961" dir="2700000">
              <a:srgbClr val="997A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anose="03000509000000000000" pitchFamily="65" charset="-128"/>
              </a:rPr>
              <a:t>談自我：認識自我是認識人生的第一步。</a:t>
            </a:r>
          </a:p>
        </p:txBody>
      </p:sp>
      <p:sp>
        <p:nvSpPr>
          <p:cNvPr id="18441" name="AutoShape 11">
            <a:extLst>
              <a:ext uri="{FF2B5EF4-FFF2-40B4-BE49-F238E27FC236}">
                <a16:creationId xmlns:a16="http://schemas.microsoft.com/office/drawing/2014/main" id="{CF667857-ACCC-435E-23D2-CE442E111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697413"/>
            <a:ext cx="6988175" cy="43021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anose="03000509000000000000" pitchFamily="65" charset="-128"/>
              </a:rPr>
              <a:t>小議失敗：失敗是成功的開始。</a:t>
            </a:r>
          </a:p>
        </p:txBody>
      </p:sp>
      <p:sp>
        <p:nvSpPr>
          <p:cNvPr id="18442" name="AutoShape 12">
            <a:hlinkClick r:id="rId2" action="ppaction://hlinksldjump"/>
            <a:extLst>
              <a:ext uri="{FF2B5EF4-FFF2-40B4-BE49-F238E27FC236}">
                <a16:creationId xmlns:a16="http://schemas.microsoft.com/office/drawing/2014/main" id="{C9C7EDCB-69A2-48D0-7750-2779B436A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002FEE94-85D8-2254-369C-53E8FC00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/>
              <a:t> </a:t>
            </a:r>
            <a:r>
              <a:rPr lang="zh-TW" altLang="en-US" sz="2400" b="1"/>
              <a:t>對比論證的原則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FEC693EF-174C-4996-0BEB-C87637F64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對比論證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55EBD50D-82C0-70D0-4FAF-73C8274BA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pic>
        <p:nvPicPr>
          <p:cNvPr id="19461" name="Picture 30">
            <a:extLst>
              <a:ext uri="{FF2B5EF4-FFF2-40B4-BE49-F238E27FC236}">
                <a16:creationId xmlns:a16="http://schemas.microsoft.com/office/drawing/2014/main" id="{33E781E6-8C17-4AAF-3C2E-84577E00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33459" r="15659" b="57935"/>
          <a:stretch>
            <a:fillRect/>
          </a:stretch>
        </p:blipFill>
        <p:spPr bwMode="auto">
          <a:xfrm>
            <a:off x="323850" y="2420938"/>
            <a:ext cx="83518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31">
            <a:extLst>
              <a:ext uri="{FF2B5EF4-FFF2-40B4-BE49-F238E27FC236}">
                <a16:creationId xmlns:a16="http://schemas.microsoft.com/office/drawing/2014/main" id="{F42598B9-4EE2-0510-9D01-09C1AE2E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FE2B510F-15DF-C5BA-B84F-425CC75C8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/>
              <a:t> </a:t>
            </a:r>
            <a:r>
              <a:rPr lang="zh-TW" altLang="en-US" sz="2400" b="1"/>
              <a:t>對比論證的原則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FC313C5-BCEE-C2ED-4D14-3526FFEA7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對比論證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88B5221E-5CA5-538B-5C48-30B5C1B0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EEA2A20C-D93E-780D-A437-2F0F3528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1510" name="Text Box 14">
            <a:extLst>
              <a:ext uri="{FF2B5EF4-FFF2-40B4-BE49-F238E27FC236}">
                <a16:creationId xmlns:a16="http://schemas.microsoft.com/office/drawing/2014/main" id="{A1628E63-8907-A7EE-8058-403E2DC9B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549525"/>
            <a:ext cx="3424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/>
              <a:t> </a:t>
            </a:r>
            <a:r>
              <a:rPr lang="en-US" altLang="zh-TW" sz="2200" b="1">
                <a:latin typeface="Times New Roman" panose="02020603050405020304" pitchFamily="18" charset="0"/>
              </a:rPr>
              <a:t>1. </a:t>
            </a:r>
            <a:r>
              <a:rPr lang="zh-TW" altLang="en-US" sz="2200" b="1">
                <a:latin typeface="Times New Roman" panose="02020603050405020304" pitchFamily="18" charset="0"/>
              </a:rPr>
              <a:t>論點明確</a:t>
            </a:r>
          </a:p>
        </p:txBody>
      </p:sp>
      <p:pic>
        <p:nvPicPr>
          <p:cNvPr id="21511" name="Picture 15">
            <a:extLst>
              <a:ext uri="{FF2B5EF4-FFF2-40B4-BE49-F238E27FC236}">
                <a16:creationId xmlns:a16="http://schemas.microsoft.com/office/drawing/2014/main" id="{D3D5893D-28FE-ED5F-9C68-9FA89A178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33585" r="15561" b="63576"/>
          <a:stretch>
            <a:fillRect/>
          </a:stretch>
        </p:blipFill>
        <p:spPr bwMode="auto">
          <a:xfrm>
            <a:off x="684213" y="3284538"/>
            <a:ext cx="7704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16">
            <a:extLst>
              <a:ext uri="{FF2B5EF4-FFF2-40B4-BE49-F238E27FC236}">
                <a16:creationId xmlns:a16="http://schemas.microsoft.com/office/drawing/2014/main" id="{F91A4652-2F86-DF56-49DB-E7A81B95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062413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/>
              <a:t> </a:t>
            </a:r>
            <a:r>
              <a:rPr lang="en-US" altLang="zh-TW" sz="2200" b="1">
                <a:latin typeface="Times New Roman" panose="02020603050405020304" pitchFamily="18" charset="0"/>
              </a:rPr>
              <a:t>2. </a:t>
            </a:r>
            <a:r>
              <a:rPr lang="zh-TW" altLang="en-US" sz="2200" b="1">
                <a:latin typeface="Times New Roman" panose="02020603050405020304" pitchFamily="18" charset="0"/>
              </a:rPr>
              <a:t>材料具可比性</a:t>
            </a:r>
          </a:p>
        </p:txBody>
      </p:sp>
      <p:pic>
        <p:nvPicPr>
          <p:cNvPr id="21513" name="Picture 17">
            <a:extLst>
              <a:ext uri="{FF2B5EF4-FFF2-40B4-BE49-F238E27FC236}">
                <a16:creationId xmlns:a16="http://schemas.microsoft.com/office/drawing/2014/main" id="{505D98BF-061C-5CD6-F97B-385383CE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54204" r="13492" b="38843"/>
          <a:stretch>
            <a:fillRect/>
          </a:stretch>
        </p:blipFill>
        <p:spPr bwMode="auto">
          <a:xfrm>
            <a:off x="612775" y="4797425"/>
            <a:ext cx="8280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2" name="Rectangle 18">
            <a:extLst>
              <a:ext uri="{FF2B5EF4-FFF2-40B4-BE49-F238E27FC236}">
                <a16:creationId xmlns:a16="http://schemas.microsoft.com/office/drawing/2014/main" id="{A381CAB3-CE0E-1563-C995-394233EEC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221038"/>
            <a:ext cx="1439862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98323" name="Line 19">
            <a:extLst>
              <a:ext uri="{FF2B5EF4-FFF2-40B4-BE49-F238E27FC236}">
                <a16:creationId xmlns:a16="http://schemas.microsoft.com/office/drawing/2014/main" id="{FD556A85-9A89-A9BB-EA47-416EBA6E01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6075" y="2924175"/>
            <a:ext cx="360363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24" name="Text Box 20">
            <a:extLst>
              <a:ext uri="{FF2B5EF4-FFF2-40B4-BE49-F238E27FC236}">
                <a16:creationId xmlns:a16="http://schemas.microsoft.com/office/drawing/2014/main" id="{8872B787-B743-BBC3-AF46-102A7E3DA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492375"/>
            <a:ext cx="5041900" cy="3968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論點和分論點是選擇對比材料的基本依據。</a:t>
            </a:r>
          </a:p>
        </p:txBody>
      </p:sp>
      <p:sp>
        <p:nvSpPr>
          <p:cNvPr id="98325" name="Rectangle 21">
            <a:extLst>
              <a:ext uri="{FF2B5EF4-FFF2-40B4-BE49-F238E27FC236}">
                <a16:creationId xmlns:a16="http://schemas.microsoft.com/office/drawing/2014/main" id="{CFDAA368-F2FF-3E41-879E-93B57E0AD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784725"/>
            <a:ext cx="2449512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98326" name="Line 22">
            <a:extLst>
              <a:ext uri="{FF2B5EF4-FFF2-40B4-BE49-F238E27FC236}">
                <a16:creationId xmlns:a16="http://schemas.microsoft.com/office/drawing/2014/main" id="{27FED50B-4B29-AEC7-A4F1-CD61E5CC35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6325" y="4437063"/>
            <a:ext cx="360363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27" name="Text Box 23">
            <a:extLst>
              <a:ext uri="{FF2B5EF4-FFF2-40B4-BE49-F238E27FC236}">
                <a16:creationId xmlns:a16="http://schemas.microsoft.com/office/drawing/2014/main" id="{EE3A7B2E-DC7A-BF61-827D-F2DBF6699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933825"/>
            <a:ext cx="5400675" cy="3968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材料可屬於同一範疇，具有某些不同的屬性。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4" grpId="0" animBg="1"/>
      <p:bldP spid="983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10A0E5C5-1AAF-35D8-9950-08BD7F9AD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/>
              <a:t> </a:t>
            </a:r>
            <a:r>
              <a:rPr lang="zh-TW" altLang="en-US" sz="2400" b="1"/>
              <a:t>對比論證的原則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6C5EA6F-F6B0-1EF0-7EF6-87D87956D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對比論證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B5606EAB-184B-D259-6ED5-33803FB17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62775F92-8C0C-D4FF-BE77-E5E9311DC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3558" name="Text Box 7">
            <a:extLst>
              <a:ext uri="{FF2B5EF4-FFF2-40B4-BE49-F238E27FC236}">
                <a16:creationId xmlns:a16="http://schemas.microsoft.com/office/drawing/2014/main" id="{B23667C7-BDF7-9815-F9FA-925741201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420938"/>
            <a:ext cx="3424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新細明體" panose="02020500000000000000" pitchFamily="18" charset="-120"/>
              </a:rPr>
              <a:t> </a:t>
            </a:r>
            <a:r>
              <a:rPr lang="en-US" altLang="zh-TW" sz="2200" b="1">
                <a:latin typeface="新細明體" panose="02020500000000000000" pitchFamily="18" charset="-120"/>
              </a:rPr>
              <a:t>3. </a:t>
            </a:r>
            <a:r>
              <a:rPr lang="zh-TW" altLang="en-US" sz="2200" b="1">
                <a:latin typeface="新細明體" panose="02020500000000000000" pitchFamily="18" charset="-120"/>
              </a:rPr>
              <a:t>材料數量要均等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20CD1019-27F4-B1F4-9FDD-23CC26AFD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292600"/>
            <a:ext cx="34242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latin typeface="新細明體" panose="02020500000000000000" pitchFamily="18" charset="-120"/>
              </a:rPr>
              <a:t> 4. </a:t>
            </a:r>
            <a:r>
              <a:rPr lang="zh-TW" altLang="en-US" sz="2200" b="1">
                <a:latin typeface="新細明體" panose="02020500000000000000" pitchFamily="18" charset="-120"/>
              </a:rPr>
              <a:t>適當作分析</a:t>
            </a:r>
          </a:p>
        </p:txBody>
      </p:sp>
      <p:pic>
        <p:nvPicPr>
          <p:cNvPr id="23560" name="Picture 11">
            <a:extLst>
              <a:ext uri="{FF2B5EF4-FFF2-40B4-BE49-F238E27FC236}">
                <a16:creationId xmlns:a16="http://schemas.microsoft.com/office/drawing/2014/main" id="{17C28162-FEA1-1962-A202-DCC571690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50916" r="15659" b="43277"/>
          <a:stretch>
            <a:fillRect/>
          </a:stretch>
        </p:blipFill>
        <p:spPr bwMode="auto">
          <a:xfrm>
            <a:off x="395288" y="299720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>
            <a:extLst>
              <a:ext uri="{FF2B5EF4-FFF2-40B4-BE49-F238E27FC236}">
                <a16:creationId xmlns:a16="http://schemas.microsoft.com/office/drawing/2014/main" id="{01F28C7A-D39B-D625-E4A6-812E1B7D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2" t="38890" r="17760" b="55011"/>
          <a:stretch>
            <a:fillRect/>
          </a:stretch>
        </p:blipFill>
        <p:spPr bwMode="auto">
          <a:xfrm>
            <a:off x="900113" y="4868863"/>
            <a:ext cx="7704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1" name="Rectangle 13">
            <a:extLst>
              <a:ext uri="{FF2B5EF4-FFF2-40B4-BE49-F238E27FC236}">
                <a16:creationId xmlns:a16="http://schemas.microsoft.com/office/drawing/2014/main" id="{C8C689EE-33A5-6FBA-1A31-FCF129935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5013325"/>
            <a:ext cx="935037" cy="3603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04462" name="Line 14">
            <a:extLst>
              <a:ext uri="{FF2B5EF4-FFF2-40B4-BE49-F238E27FC236}">
                <a16:creationId xmlns:a16="http://schemas.microsoft.com/office/drawing/2014/main" id="{1D5E9A53-8444-149A-0472-EDE403FDB7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4581525"/>
            <a:ext cx="288925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463" name="Text Box 15">
            <a:extLst>
              <a:ext uri="{FF2B5EF4-FFF2-40B4-BE49-F238E27FC236}">
                <a16:creationId xmlns:a16="http://schemas.microsoft.com/office/drawing/2014/main" id="{E8CFF839-63F0-815A-A52C-74BD80A7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879850"/>
            <a:ext cx="4824412" cy="7016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分析差異形成的根本原因，在對比後還要做出態度明確的評價或結論。</a:t>
            </a:r>
          </a:p>
        </p:txBody>
      </p:sp>
      <p:sp>
        <p:nvSpPr>
          <p:cNvPr id="104464" name="Rectangle 16">
            <a:extLst>
              <a:ext uri="{FF2B5EF4-FFF2-40B4-BE49-F238E27FC236}">
                <a16:creationId xmlns:a16="http://schemas.microsoft.com/office/drawing/2014/main" id="{1C066C85-9CF4-5FA1-E765-4ECDEA9C7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997200"/>
            <a:ext cx="3168650" cy="3603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04465" name="Line 17">
            <a:extLst>
              <a:ext uri="{FF2B5EF4-FFF2-40B4-BE49-F238E27FC236}">
                <a16:creationId xmlns:a16="http://schemas.microsoft.com/office/drawing/2014/main" id="{F8C7516B-F840-3BD4-DA1D-E65D68F869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4163" y="2565400"/>
            <a:ext cx="360362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466" name="Text Box 18">
            <a:extLst>
              <a:ext uri="{FF2B5EF4-FFF2-40B4-BE49-F238E27FC236}">
                <a16:creationId xmlns:a16="http://schemas.microsoft.com/office/drawing/2014/main" id="{861EE19D-7303-0FE0-CD01-45AF66EAD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205038"/>
            <a:ext cx="4824413" cy="3968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分論點和對比材料須相對應地出現。</a:t>
            </a:r>
            <a:endParaRPr lang="zh-TW" altLang="en-US" sz="2000">
              <a:solidFill>
                <a:srgbClr val="FF0000"/>
              </a:solidFill>
              <a:ea typeface="標楷體" panose="03000509000000000000" pitchFamily="65" charset="-128"/>
            </a:endParaRPr>
          </a:p>
        </p:txBody>
      </p:sp>
      <p:sp>
        <p:nvSpPr>
          <p:cNvPr id="23568" name="AutoShape 19">
            <a:hlinkClick r:id="rId6" action="ppaction://hlinksldjump"/>
            <a:extLst>
              <a:ext uri="{FF2B5EF4-FFF2-40B4-BE49-F238E27FC236}">
                <a16:creationId xmlns:a16="http://schemas.microsoft.com/office/drawing/2014/main" id="{F95AF4E3-339E-602E-7D4E-192104A2D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3" grpId="0" animBg="1"/>
      <p:bldP spid="1044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FE297F90-6C8D-1FD8-8B02-E70115DC0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3424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/>
              <a:t> </a:t>
            </a:r>
            <a:r>
              <a:rPr lang="zh-TW" altLang="en-US" sz="2400" b="1"/>
              <a:t>對比論證的方式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3EFD3E2-CAD6-128F-251D-896AE5242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對比論證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2C9BE2DB-3B64-B77F-72CE-FC3D1D17B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C824E9A2-189F-414D-5FFD-276A55E6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pic>
        <p:nvPicPr>
          <p:cNvPr id="25606" name="Picture 11">
            <a:extLst>
              <a:ext uri="{FF2B5EF4-FFF2-40B4-BE49-F238E27FC236}">
                <a16:creationId xmlns:a16="http://schemas.microsoft.com/office/drawing/2014/main" id="{0D785CDD-37A0-FAA4-FDF5-E86FBAC0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42937" r="39427" b="54042"/>
          <a:stretch>
            <a:fillRect/>
          </a:stretch>
        </p:blipFill>
        <p:spPr bwMode="auto">
          <a:xfrm>
            <a:off x="611188" y="2276475"/>
            <a:ext cx="6553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6594" name="Group 98">
            <a:extLst>
              <a:ext uri="{FF2B5EF4-FFF2-40B4-BE49-F238E27FC236}">
                <a16:creationId xmlns:a16="http://schemas.microsoft.com/office/drawing/2014/main" id="{8E44A462-23C0-0F3B-C908-DECE3BFE7D8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684213" y="3068638"/>
          <a:ext cx="7632700" cy="269081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分類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                       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概念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相關例子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橫向對比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在論證的過程中，選取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兩種不同的事物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作比較，從而論證論點。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比較不同的人對待工作的態度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8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縱向對比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5B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在論證論點的過程中，選取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同一事物的不同方面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，即將同一事物於不同時期的表現、特點或其他事物的不同態度等作對比，從而論證論點。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5B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比較不同時期的鄰里關係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5" name="AutoShape 99">
            <a:hlinkClick r:id="rId4" action="ppaction://hlinksldjump"/>
            <a:extLst>
              <a:ext uri="{FF2B5EF4-FFF2-40B4-BE49-F238E27FC236}">
                <a16:creationId xmlns:a16="http://schemas.microsoft.com/office/drawing/2014/main" id="{C3938B4F-1B3A-1917-710A-BEAD0600B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76DE9BC2-9E35-57CD-B996-F21401F90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A302C539-46EA-735A-155E-B7C6DC99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017499A1-2946-13AC-C949-BD186491A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1BDA39FC-37F1-3568-87F7-9526BD071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    談發問</a:t>
            </a:r>
          </a:p>
        </p:txBody>
      </p:sp>
      <p:sp>
        <p:nvSpPr>
          <p:cNvPr id="61448" name="Oval 8">
            <a:extLst>
              <a:ext uri="{FF2B5EF4-FFF2-40B4-BE49-F238E27FC236}">
                <a16:creationId xmlns:a16="http://schemas.microsoft.com/office/drawing/2014/main" id="{C400E9DB-E6BE-8408-309F-3D0C9D12F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565400"/>
            <a:ext cx="685800" cy="5032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1449" name="AutoShape 9">
            <a:extLst>
              <a:ext uri="{FF2B5EF4-FFF2-40B4-BE49-F238E27FC236}">
                <a16:creationId xmlns:a16="http://schemas.microsoft.com/office/drawing/2014/main" id="{9F978AF7-97A3-0FF3-D7E2-DE9C48A4F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C390A276-8183-820A-C528-34166DD01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95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找出關鍵字詞：發問</a:t>
            </a:r>
          </a:p>
        </p:txBody>
      </p:sp>
      <p:sp>
        <p:nvSpPr>
          <p:cNvPr id="61451" name="AutoShape 11">
            <a:extLst>
              <a:ext uri="{FF2B5EF4-FFF2-40B4-BE49-F238E27FC236}">
                <a16:creationId xmlns:a16="http://schemas.microsoft.com/office/drawing/2014/main" id="{4B924CC3-5D63-4FD4-2DF2-C3C74778A37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1452" name="Text Box 12">
            <a:extLst>
              <a:ext uri="{FF2B5EF4-FFF2-40B4-BE49-F238E27FC236}">
                <a16:creationId xmlns:a16="http://schemas.microsoft.com/office/drawing/2014/main" id="{99A75D9B-6D79-A3AE-D35D-B7B870621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內容</a:t>
            </a:r>
          </a:p>
        </p:txBody>
      </p:sp>
      <p:sp>
        <p:nvSpPr>
          <p:cNvPr id="61453" name="AutoShape 13">
            <a:extLst>
              <a:ext uri="{FF2B5EF4-FFF2-40B4-BE49-F238E27FC236}">
                <a16:creationId xmlns:a16="http://schemas.microsoft.com/office/drawing/2014/main" id="{003EA1D7-F8EA-9C97-FE3F-D7212A7ED8E0}"/>
              </a:ext>
            </a:extLst>
          </p:cNvPr>
          <p:cNvSpPr>
            <a:spLocks/>
          </p:cNvSpPr>
          <p:nvPr/>
        </p:nvSpPr>
        <p:spPr bwMode="auto">
          <a:xfrm>
            <a:off x="4137025" y="1125538"/>
            <a:ext cx="506413" cy="4679950"/>
          </a:xfrm>
          <a:prstGeom prst="leftBrace">
            <a:avLst>
              <a:gd name="adj1" fmla="val 77011"/>
              <a:gd name="adj2" fmla="val 79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1454" name="Text Box 14">
            <a:extLst>
              <a:ext uri="{FF2B5EF4-FFF2-40B4-BE49-F238E27FC236}">
                <a16:creationId xmlns:a16="http://schemas.microsoft.com/office/drawing/2014/main" id="{BF27A7BF-9907-BB87-962F-A7EC1CFA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908050"/>
            <a:ext cx="38100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文章的中心論點：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發問的重要性？發問的必要性？發問的價值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 b="1"/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/>
              <a:t>發問的作用：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ea typeface="標楷體" panose="03000509000000000000" pitchFamily="65" charset="-128"/>
              </a:rPr>
              <a:t>查漏補缺？鞏固舊知識？擴展知識面？發掘新知識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/>
              <a:t>如何讓「發問」產生作用：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ea typeface="標楷體" panose="03000509000000000000" pitchFamily="65" charset="-128"/>
              </a:rPr>
              <a:t>明知故問？問完即止？從不同的角度出發進行思考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文中可加入的對比內容：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ea typeface="標楷體" panose="03000509000000000000" pitchFamily="65" charset="-128"/>
              </a:rPr>
              <a:t>同一個人不同時期所發問的內容？不同的人對於發問的態度？</a:t>
            </a:r>
          </a:p>
        </p:txBody>
      </p:sp>
      <p:sp>
        <p:nvSpPr>
          <p:cNvPr id="27661" name="Rectangle 15">
            <a:extLst>
              <a:ext uri="{FF2B5EF4-FFF2-40B4-BE49-F238E27FC236}">
                <a16:creationId xmlns:a16="http://schemas.microsoft.com/office/drawing/2014/main" id="{C4AF6C4E-E215-CF15-E361-DD5949DCB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239838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/>
      <p:bldP spid="61452" grpId="0"/>
      <p:bldP spid="614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377F3A84-361B-898E-1E42-3817E95DA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77A1E53A-DAF3-A9E2-316A-6026E65F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D48B7095-CA1A-814F-9B7D-33E678AE6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7B236BBB-4007-3A75-0107-03D830A3E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論遊學的利與弊</a:t>
            </a:r>
          </a:p>
        </p:txBody>
      </p:sp>
      <p:sp>
        <p:nvSpPr>
          <p:cNvPr id="62472" name="Oval 8">
            <a:extLst>
              <a:ext uri="{FF2B5EF4-FFF2-40B4-BE49-F238E27FC236}">
                <a16:creationId xmlns:a16="http://schemas.microsoft.com/office/drawing/2014/main" id="{800637EF-D40A-40B5-86D3-864F0493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584450"/>
            <a:ext cx="2016125" cy="503238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2473" name="AutoShape 9">
            <a:extLst>
              <a:ext uri="{FF2B5EF4-FFF2-40B4-BE49-F238E27FC236}">
                <a16:creationId xmlns:a16="http://schemas.microsoft.com/office/drawing/2014/main" id="{3BDDD188-FFA5-580C-02B7-A117BDA5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2474" name="Text Box 10">
            <a:extLst>
              <a:ext uri="{FF2B5EF4-FFF2-40B4-BE49-F238E27FC236}">
                <a16:creationId xmlns:a16="http://schemas.microsoft.com/office/drawing/2014/main" id="{727C12EA-9A8D-BA24-EAA8-04B828A8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573463"/>
            <a:ext cx="471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1.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找出關鍵字詞：遊學的利與弊</a:t>
            </a:r>
          </a:p>
        </p:txBody>
      </p:sp>
      <p:sp>
        <p:nvSpPr>
          <p:cNvPr id="62475" name="AutoShape 11">
            <a:extLst>
              <a:ext uri="{FF2B5EF4-FFF2-40B4-BE49-F238E27FC236}">
                <a16:creationId xmlns:a16="http://schemas.microsoft.com/office/drawing/2014/main" id="{619796FB-1FB3-3D37-34C3-D15B7F57BC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1878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2476" name="Text Box 12">
            <a:extLst>
              <a:ext uri="{FF2B5EF4-FFF2-40B4-BE49-F238E27FC236}">
                <a16:creationId xmlns:a16="http://schemas.microsoft.com/office/drawing/2014/main" id="{84DD9555-62FF-483B-28D6-F2340DD45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46990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內容（請填充完整）</a:t>
            </a:r>
          </a:p>
        </p:txBody>
      </p:sp>
      <p:sp>
        <p:nvSpPr>
          <p:cNvPr id="62477" name="AutoShape 13">
            <a:extLst>
              <a:ext uri="{FF2B5EF4-FFF2-40B4-BE49-F238E27FC236}">
                <a16:creationId xmlns:a16="http://schemas.microsoft.com/office/drawing/2014/main" id="{E4E62D1A-30ED-E7B1-8106-4BE8815546C4}"/>
              </a:ext>
            </a:extLst>
          </p:cNvPr>
          <p:cNvSpPr>
            <a:spLocks/>
          </p:cNvSpPr>
          <p:nvPr/>
        </p:nvSpPr>
        <p:spPr bwMode="auto">
          <a:xfrm>
            <a:off x="4402138" y="1557338"/>
            <a:ext cx="457200" cy="4032250"/>
          </a:xfrm>
          <a:prstGeom prst="leftBrace">
            <a:avLst>
              <a:gd name="adj1" fmla="val 73495"/>
              <a:gd name="adj2" fmla="val 7541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2480" name="Rectangle 16">
            <a:extLst>
              <a:ext uri="{FF2B5EF4-FFF2-40B4-BE49-F238E27FC236}">
                <a16:creationId xmlns:a16="http://schemas.microsoft.com/office/drawing/2014/main" id="{48371CA8-FA2A-9E16-7167-3CB0D248E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50" y="1268413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文章的中心論點：</a:t>
            </a:r>
            <a:endParaRPr kumimoji="0" lang="zh-TW" altLang="en-US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62482" name="Rectangle 18">
            <a:extLst>
              <a:ext uri="{FF2B5EF4-FFF2-40B4-BE49-F238E27FC236}">
                <a16:creationId xmlns:a16="http://schemas.microsoft.com/office/drawing/2014/main" id="{C932FE0A-1C80-9884-46B3-82CCAEBB2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8" y="21336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遊學的好處：</a:t>
            </a:r>
            <a:endParaRPr kumimoji="0" lang="zh-TW" altLang="en-US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62486" name="Line 22">
            <a:extLst>
              <a:ext uri="{FF2B5EF4-FFF2-40B4-BE49-F238E27FC236}">
                <a16:creationId xmlns:a16="http://schemas.microsoft.com/office/drawing/2014/main" id="{D87AC02A-0205-B423-80C4-2978579F8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6175" y="198755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487" name="Line 23">
            <a:extLst>
              <a:ext uri="{FF2B5EF4-FFF2-40B4-BE49-F238E27FC236}">
                <a16:creationId xmlns:a16="http://schemas.microsoft.com/office/drawing/2014/main" id="{BD0EF117-B241-A68A-DA39-677F86B30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3325" y="293846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488" name="Rectangle 24">
            <a:extLst>
              <a:ext uri="{FF2B5EF4-FFF2-40B4-BE49-F238E27FC236}">
                <a16:creationId xmlns:a16="http://schemas.microsoft.com/office/drawing/2014/main" id="{E0DFCEF5-A85B-381E-0B1D-6EFF6DB9A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573463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遊學的弊端：</a:t>
            </a:r>
            <a:endParaRPr kumimoji="0" lang="zh-TW" altLang="en-US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62489" name="Line 25">
            <a:extLst>
              <a:ext uri="{FF2B5EF4-FFF2-40B4-BE49-F238E27FC236}">
                <a16:creationId xmlns:a16="http://schemas.microsoft.com/office/drawing/2014/main" id="{0DC96995-1250-3CC7-47AB-F6AEB1AE1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342741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491" name="Line 27">
            <a:extLst>
              <a:ext uri="{FF2B5EF4-FFF2-40B4-BE49-F238E27FC236}">
                <a16:creationId xmlns:a16="http://schemas.microsoft.com/office/drawing/2014/main" id="{476F6E97-C54C-FC1F-6309-854C42105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430688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492" name="Line 28">
            <a:extLst>
              <a:ext uri="{FF2B5EF4-FFF2-40B4-BE49-F238E27FC236}">
                <a16:creationId xmlns:a16="http://schemas.microsoft.com/office/drawing/2014/main" id="{33BEBAD7-1B9B-2C05-0F02-40E39A433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1900" y="479583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493" name="Rectangle 29">
            <a:extLst>
              <a:ext uri="{FF2B5EF4-FFF2-40B4-BE49-F238E27FC236}">
                <a16:creationId xmlns:a16="http://schemas.microsoft.com/office/drawing/2014/main" id="{89E1F096-74F5-AE10-D016-76B060E2B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941888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可用以對比論證的內容：</a:t>
            </a:r>
            <a:endParaRPr kumimoji="0" lang="zh-TW" altLang="en-US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62494" name="Line 30">
            <a:extLst>
              <a:ext uri="{FF2B5EF4-FFF2-40B4-BE49-F238E27FC236}">
                <a16:creationId xmlns:a16="http://schemas.microsoft.com/office/drawing/2014/main" id="{0F827F2A-B34A-C6F6-E04F-E3413A138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565943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694" name="Rectangle 31">
            <a:extLst>
              <a:ext uri="{FF2B5EF4-FFF2-40B4-BE49-F238E27FC236}">
                <a16:creationId xmlns:a16="http://schemas.microsoft.com/office/drawing/2014/main" id="{E79F5197-31C4-C774-A23E-06B1AEB42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123</a:t>
            </a:r>
          </a:p>
        </p:txBody>
      </p:sp>
      <p:sp>
        <p:nvSpPr>
          <p:cNvPr id="28695" name="AutoShape 32">
            <a:hlinkClick r:id="rId2" action="ppaction://hlinksldjump"/>
            <a:extLst>
              <a:ext uri="{FF2B5EF4-FFF2-40B4-BE49-F238E27FC236}">
                <a16:creationId xmlns:a16="http://schemas.microsoft.com/office/drawing/2014/main" id="{B9CF71E7-190F-BEB4-7EDA-5E27174A6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/>
      <p:bldP spid="62476" grpId="0"/>
      <p:bldP spid="62480" grpId="0"/>
      <p:bldP spid="62482" grpId="0"/>
      <p:bldP spid="62488" grpId="0"/>
      <p:bldP spid="624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8D021A5C-B502-10A9-BD0D-E8ADF2859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第三課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2C6287D-B2FD-D8EA-4CBA-450665611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9700" name="AutoShape 5">
            <a:hlinkClick r:id="rId3" action="ppaction://hlinkpres?slideindex=1&amp;slidetitle=投影片 1"/>
            <a:extLst>
              <a:ext uri="{FF2B5EF4-FFF2-40B4-BE49-F238E27FC236}">
                <a16:creationId xmlns:a16="http://schemas.microsoft.com/office/drawing/2014/main" id="{85B1A4DC-4014-F918-FD3A-DFD89D9AC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67201D40-34E4-859C-4349-4E1193E5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557463"/>
            <a:ext cx="7921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    歸納論證，是指從一系列的事例或現象中，找出它們的共同點，從而總結出普遍已知的道理。歸納論證的特點是</a:t>
            </a:r>
            <a:r>
              <a:rPr lang="zh-CN" altLang="en-US" sz="2000" b="1">
                <a:solidFill>
                  <a:srgbClr val="FF6600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從個別到一般</a:t>
            </a: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，也就是</a:t>
            </a:r>
            <a:r>
              <a:rPr lang="zh-CN" altLang="en-US" sz="2000" b="1">
                <a:solidFill>
                  <a:srgbClr val="FF6600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從特定的事實中推知普遍的結論</a:t>
            </a: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。</a:t>
            </a:r>
          </a:p>
        </p:txBody>
      </p:sp>
      <p:sp>
        <p:nvSpPr>
          <p:cNvPr id="29702" name="Rectangle 3">
            <a:extLst>
              <a:ext uri="{FF2B5EF4-FFF2-40B4-BE49-F238E27FC236}">
                <a16:creationId xmlns:a16="http://schemas.microsoft.com/office/drawing/2014/main" id="{9F830FBE-157A-5FB1-1044-A8224A0B0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19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ea typeface="標楷體" panose="03000509000000000000" pitchFamily="65" charset="-128"/>
              </a:rPr>
              <a:t>歸納論證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4446E9AB-2748-59EF-F86D-05F60A5A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424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CC0099"/>
                </a:solidFill>
              </a:rPr>
              <a:t></a:t>
            </a:r>
            <a:r>
              <a:rPr lang="zh-TW" altLang="zh-CN" sz="1800">
                <a:solidFill>
                  <a:srgbClr val="CC0099"/>
                </a:solidFill>
              </a:rPr>
              <a:t> </a:t>
            </a:r>
            <a:r>
              <a:rPr lang="zh-CN" altLang="en-US" sz="2400" b="1">
                <a:latin typeface="新細明體" panose="02020500000000000000" pitchFamily="18" charset="-120"/>
              </a:rPr>
              <a:t>歸納論證的形式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6014BF4-43A7-2111-41F8-A5D8CAC2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19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ea typeface="標楷體" panose="03000509000000000000" pitchFamily="65" charset="-128"/>
              </a:rPr>
              <a:t>歸納論證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68D881FC-1668-487C-E697-3CDBC396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第三課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11A40F5D-E876-CD33-B1AD-30CE69C8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E031D777-8073-477D-F77B-8D9753FE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70200"/>
            <a:ext cx="792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        一般而言，歸納論證是先列舉事例，然後得出結論。</a:t>
            </a:r>
          </a:p>
        </p:txBody>
      </p:sp>
      <p:sp>
        <p:nvSpPr>
          <p:cNvPr id="31751" name="AutoShape 8">
            <a:hlinkClick r:id="rId3" action="ppaction://hlinksldjump"/>
            <a:extLst>
              <a:ext uri="{FF2B5EF4-FFF2-40B4-BE49-F238E27FC236}">
                <a16:creationId xmlns:a16="http://schemas.microsoft.com/office/drawing/2014/main" id="{77738117-BEC8-C732-8718-4072F597F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3E83D0-9B4A-E03B-1D0C-53C587BD2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C9899C4D-F576-FCFD-47AB-84DFD372F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79200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altLang="zh-CN" sz="2400">
                <a:latin typeface="Times New Roman" pitchFamily="18" charset="0"/>
                <a:ea typeface="新細明體" pitchFamily="18" charset="-120"/>
              </a:rPr>
              <a:t>1.</a:t>
            </a:r>
            <a:r>
              <a:rPr lang="en-US" altLang="zh-CN" sz="2400">
                <a:latin typeface="新細明體" pitchFamily="18" charset="-120"/>
                <a:ea typeface="新細明體" pitchFamily="18" charset="-120"/>
              </a:rPr>
              <a:t>  </a:t>
            </a:r>
            <a:r>
              <a:rPr lang="zh-CN" altLang="en-US" sz="2400">
                <a:latin typeface="新細明體" pitchFamily="18" charset="-120"/>
                <a:ea typeface="新細明體" pitchFamily="18" charset="-120"/>
              </a:rPr>
              <a:t>請仔細觀察以下圖片，整理出圖片所要表達的主題思想</a:t>
            </a:r>
            <a:r>
              <a:rPr lang="zh-TW" altLang="en-US" sz="2400"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89D084F0-5DD5-B12F-22BC-C3672441A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322A8B1B-6ACB-DECB-05A8-BF5B9B674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三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18792" name="Rectangle 8">
            <a:extLst>
              <a:ext uri="{FF2B5EF4-FFF2-40B4-BE49-F238E27FC236}">
                <a16:creationId xmlns:a16="http://schemas.microsoft.com/office/drawing/2014/main" id="{18683594-5A81-5251-CB65-0FBA4C900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573463"/>
            <a:ext cx="2808288" cy="13112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accent2"/>
                </a:solidFill>
              </a:rPr>
              <a:t>主題思想：</a:t>
            </a:r>
            <a:r>
              <a:rPr lang="zh-TW" altLang="en-US" sz="2000" b="1" u="sng">
                <a:solidFill>
                  <a:schemeClr val="accent2"/>
                </a:solidFill>
              </a:rPr>
              <a:t>偉明</a:t>
            </a:r>
            <a:r>
              <a:rPr lang="zh-TW" altLang="en-US" sz="2000" b="1">
                <a:solidFill>
                  <a:schemeClr val="accent2"/>
                </a:solidFill>
              </a:rPr>
              <a:t>塗污學校座位的桌椅。</a:t>
            </a:r>
            <a:endParaRPr lang="zh-CN" altLang="en-US" sz="20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/>
          </a:p>
        </p:txBody>
      </p:sp>
      <p:pic>
        <p:nvPicPr>
          <p:cNvPr id="33799" name="圖片 8" descr="01_S3.jpg">
            <a:extLst>
              <a:ext uri="{FF2B5EF4-FFF2-40B4-BE49-F238E27FC236}">
                <a16:creationId xmlns:a16="http://schemas.microsoft.com/office/drawing/2014/main" id="{6C88B0FF-2513-F064-A208-8B1D0D372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428875"/>
            <a:ext cx="4318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87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>
            <a:extLst>
              <a:ext uri="{FF2B5EF4-FFF2-40B4-BE49-F238E27FC236}">
                <a16:creationId xmlns:a16="http://schemas.microsoft.com/office/drawing/2014/main" id="{78F0C3CB-A164-113E-399E-62BD3A6B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itchFamily="65" charset="-128"/>
              </a:rPr>
              <a:t>駁論</a:t>
            </a:r>
          </a:p>
        </p:txBody>
      </p:sp>
      <p:sp>
        <p:nvSpPr>
          <p:cNvPr id="6147" name="Text Box 13">
            <a:extLst>
              <a:ext uri="{FF2B5EF4-FFF2-40B4-BE49-F238E27FC236}">
                <a16:creationId xmlns:a16="http://schemas.microsoft.com/office/drawing/2014/main" id="{4CE5390C-E35B-3BAA-0759-6655126CE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第一課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6148" name="Text Box 14">
            <a:extLst>
              <a:ext uri="{FF2B5EF4-FFF2-40B4-BE49-F238E27FC236}">
                <a16:creationId xmlns:a16="http://schemas.microsoft.com/office/drawing/2014/main" id="{B1F786FF-2BD4-6C6D-8E9A-42A2C17CC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pic>
        <p:nvPicPr>
          <p:cNvPr id="6149" name="Picture 27">
            <a:extLst>
              <a:ext uri="{FF2B5EF4-FFF2-40B4-BE49-F238E27FC236}">
                <a16:creationId xmlns:a16="http://schemas.microsoft.com/office/drawing/2014/main" id="{E0E9073E-C14A-6E87-EFC9-FA0B9EA6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41605" r="15659" b="45978"/>
          <a:stretch>
            <a:fillRect/>
          </a:stretch>
        </p:blipFill>
        <p:spPr bwMode="auto">
          <a:xfrm>
            <a:off x="395288" y="1916113"/>
            <a:ext cx="79930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8">
            <a:extLst>
              <a:ext uri="{FF2B5EF4-FFF2-40B4-BE49-F238E27FC236}">
                <a16:creationId xmlns:a16="http://schemas.microsoft.com/office/drawing/2014/main" id="{F3176CAF-FAAA-BAF4-9615-4A96536C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4"/>
          <a:stretch>
            <a:fillRect/>
          </a:stretch>
        </p:blipFill>
        <p:spPr bwMode="auto">
          <a:xfrm>
            <a:off x="755650" y="3716338"/>
            <a:ext cx="7559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0BBCB0D-51F2-1A24-D489-9EE7F9A8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3069FA52-DDB0-53E9-AEAF-1546639D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79200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altLang="zh-CN" sz="2400">
                <a:latin typeface="Times New Roman" pitchFamily="18" charset="0"/>
                <a:ea typeface="新細明體" pitchFamily="18" charset="-120"/>
              </a:rPr>
              <a:t>2.</a:t>
            </a:r>
            <a:r>
              <a:rPr lang="en-US" altLang="zh-CN" sz="2400">
                <a:latin typeface="新細明體" pitchFamily="18" charset="-120"/>
                <a:ea typeface="新細明體" pitchFamily="18" charset="-120"/>
              </a:rPr>
              <a:t>  </a:t>
            </a:r>
            <a:r>
              <a:rPr lang="zh-CN" altLang="en-US" sz="2400">
                <a:latin typeface="新細明體" pitchFamily="18" charset="-120"/>
                <a:ea typeface="新細明體" pitchFamily="18" charset="-120"/>
              </a:rPr>
              <a:t>請仔細觀察以下圖片，整理出圖片所要表達的主題思想</a:t>
            </a:r>
            <a:r>
              <a:rPr lang="zh-TW" altLang="en-US" sz="2400"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4FB3486B-5763-8970-8A59-84C8D00B1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2004184A-13C6-6E32-9EC6-7DE7F131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三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19815" name="Rectangle 7">
            <a:extLst>
              <a:ext uri="{FF2B5EF4-FFF2-40B4-BE49-F238E27FC236}">
                <a16:creationId xmlns:a16="http://schemas.microsoft.com/office/drawing/2014/main" id="{E2D73BE8-D429-2545-AC20-46C8EE629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556000"/>
            <a:ext cx="2808288" cy="13112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accent2"/>
                </a:solidFill>
              </a:rPr>
              <a:t>主題思想：</a:t>
            </a:r>
            <a:r>
              <a:rPr lang="zh-TW" altLang="en-US" sz="2000" b="1" u="sng">
                <a:solidFill>
                  <a:schemeClr val="accent2"/>
                </a:solidFill>
              </a:rPr>
              <a:t>偉明</a:t>
            </a:r>
            <a:r>
              <a:rPr lang="zh-TW" altLang="en-US" sz="2000" b="1">
                <a:solidFill>
                  <a:schemeClr val="accent2"/>
                </a:solidFill>
              </a:rPr>
              <a:t>在街上亂拋垃圾。</a:t>
            </a:r>
            <a:endParaRPr lang="zh-CN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/>
          </a:p>
        </p:txBody>
      </p:sp>
      <p:pic>
        <p:nvPicPr>
          <p:cNvPr id="34823" name="圖片 7" descr="02_S3.jpg">
            <a:extLst>
              <a:ext uri="{FF2B5EF4-FFF2-40B4-BE49-F238E27FC236}">
                <a16:creationId xmlns:a16="http://schemas.microsoft.com/office/drawing/2014/main" id="{92DEE20E-B77E-A0B6-E07D-45E946DE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428875"/>
            <a:ext cx="4318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BB580E1-6208-EFED-7ABF-FE7A54B7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BF92B8EF-DF45-CD4D-88B2-FA82B6056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79200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altLang="zh-CN" sz="2400">
                <a:latin typeface="Times New Roman" pitchFamily="18" charset="0"/>
                <a:ea typeface="新細明體" pitchFamily="18" charset="-120"/>
              </a:rPr>
              <a:t>3.</a:t>
            </a:r>
            <a:r>
              <a:rPr lang="en-US" altLang="zh-CN" sz="2400">
                <a:latin typeface="新細明體" pitchFamily="18" charset="-120"/>
                <a:ea typeface="新細明體" pitchFamily="18" charset="-120"/>
              </a:rPr>
              <a:t>  </a:t>
            </a:r>
            <a:r>
              <a:rPr lang="zh-CN" altLang="en-US" sz="2400">
                <a:latin typeface="新細明體" pitchFamily="18" charset="-120"/>
                <a:ea typeface="新細明體" pitchFamily="18" charset="-120"/>
              </a:rPr>
              <a:t>請仔細觀察以下圖片，整理出圖片所要表達的主題思想</a:t>
            </a:r>
            <a:r>
              <a:rPr lang="zh-TW" altLang="en-US" sz="2400"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54ADE95C-5A91-8EDE-DCB3-793077A2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5B8774AF-6395-9174-FBAB-C219AEC1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TW" altLang="en-US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三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20839" name="Rectangle 7">
            <a:extLst>
              <a:ext uri="{FF2B5EF4-FFF2-40B4-BE49-F238E27FC236}">
                <a16:creationId xmlns:a16="http://schemas.microsoft.com/office/drawing/2014/main" id="{0D5FC8E6-6A41-683E-C913-67011A2A0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556000"/>
            <a:ext cx="2808288" cy="13112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accent2"/>
                </a:solidFill>
              </a:rPr>
              <a:t>主題思想：</a:t>
            </a:r>
            <a:r>
              <a:rPr lang="zh-TW" altLang="en-US" sz="2000" b="1" u="sng">
                <a:solidFill>
                  <a:schemeClr val="accent2"/>
                </a:solidFill>
              </a:rPr>
              <a:t>偉明</a:t>
            </a:r>
            <a:r>
              <a:rPr lang="zh-TW" altLang="en-US" sz="2000" b="1">
                <a:solidFill>
                  <a:schemeClr val="accent2"/>
                </a:solidFill>
              </a:rPr>
              <a:t>乘搭港鐵時，站在下車的箭頭上，阻礙他人下車。</a:t>
            </a:r>
            <a:endParaRPr lang="zh-CN" altLang="en-US" sz="20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>
              <a:solidFill>
                <a:schemeClr val="accent2"/>
              </a:solidFill>
            </a:endParaRPr>
          </a:p>
        </p:txBody>
      </p:sp>
      <p:pic>
        <p:nvPicPr>
          <p:cNvPr id="35847" name="圖片 7" descr="03_S3.jpg">
            <a:extLst>
              <a:ext uri="{FF2B5EF4-FFF2-40B4-BE49-F238E27FC236}">
                <a16:creationId xmlns:a16="http://schemas.microsoft.com/office/drawing/2014/main" id="{07E1B370-9294-430F-0C72-DE950EDCC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428875"/>
            <a:ext cx="4318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57379FF-3FAD-B177-9616-9F9DE648D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88E07B7D-D90D-69D5-B9A1-7CA586DAF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79200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altLang="zh-CN" sz="2400">
                <a:latin typeface="Times New Roman" pitchFamily="18" charset="0"/>
                <a:ea typeface="新細明體" pitchFamily="18" charset="-120"/>
              </a:rPr>
              <a:t>4.</a:t>
            </a:r>
            <a:r>
              <a:rPr lang="en-US" altLang="zh-CN" sz="2400">
                <a:latin typeface="新細明體" pitchFamily="18" charset="-120"/>
                <a:ea typeface="新細明體" pitchFamily="18" charset="-120"/>
              </a:rPr>
              <a:t>  </a:t>
            </a:r>
            <a:r>
              <a:rPr lang="zh-CN" altLang="en-US" sz="2400">
                <a:latin typeface="新細明體" pitchFamily="18" charset="-120"/>
                <a:ea typeface="新細明體" pitchFamily="18" charset="-120"/>
              </a:rPr>
              <a:t>請從以上三幅圖片中歸納出結論</a:t>
            </a:r>
            <a:r>
              <a:rPr lang="zh-TW" altLang="en-US" sz="2400"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ACFB2B8C-FFFC-0735-9C87-677C3EDC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8D64C48B-60AA-F2A5-A371-F4A58B5E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三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21862" name="Rectangle 6">
            <a:extLst>
              <a:ext uri="{FF2B5EF4-FFF2-40B4-BE49-F238E27FC236}">
                <a16:creationId xmlns:a16="http://schemas.microsoft.com/office/drawing/2014/main" id="{BA2E2788-77F3-449D-61EF-0111ACADC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492375"/>
            <a:ext cx="7345363" cy="19208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accent2"/>
                </a:solidFill>
              </a:rPr>
              <a:t>結論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solidFill>
                  <a:schemeClr val="accent2"/>
                </a:solidFill>
              </a:rPr>
              <a:t>：</a:t>
            </a:r>
            <a:r>
              <a:rPr lang="zh-TW" altLang="en-US" sz="2000" b="1" u="sng">
                <a:solidFill>
                  <a:schemeClr val="accent2"/>
                </a:solidFill>
              </a:rPr>
              <a:t>偉明</a:t>
            </a:r>
            <a:r>
              <a:rPr lang="zh-TW" altLang="en-US" sz="2000" b="1">
                <a:solidFill>
                  <a:schemeClr val="accent2"/>
                </a:solidFill>
              </a:rPr>
              <a:t>經常不守秩序。</a:t>
            </a:r>
            <a:endParaRPr lang="zh-CN" altLang="en-US" sz="20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accent2"/>
                </a:solidFill>
              </a:rPr>
              <a:t>結論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chemeClr val="accent2"/>
                </a:solidFill>
              </a:rPr>
              <a:t>：</a:t>
            </a:r>
            <a:r>
              <a:rPr lang="zh-TW" altLang="en-US" sz="2000" b="1" u="sng">
                <a:solidFill>
                  <a:schemeClr val="accent2"/>
                </a:solidFill>
              </a:rPr>
              <a:t>偉明</a:t>
            </a:r>
            <a:r>
              <a:rPr lang="zh-TW" altLang="en-US" sz="2000" b="1">
                <a:solidFill>
                  <a:schemeClr val="accent2"/>
                </a:solidFill>
              </a:rPr>
              <a:t>是一個沒有公德心的人。</a:t>
            </a:r>
            <a:endParaRPr lang="zh-CN" altLang="en-US" sz="20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>
              <a:solidFill>
                <a:schemeClr val="accent2"/>
              </a:solidFill>
            </a:endParaRP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BB4C104C-4730-4849-BD1A-D38853001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52963"/>
            <a:ext cx="79200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altLang="zh-CN" sz="2400">
                <a:latin typeface="Times New Roman" pitchFamily="18" charset="0"/>
                <a:ea typeface="新細明體" pitchFamily="18" charset="-120"/>
              </a:rPr>
              <a:t>5.</a:t>
            </a:r>
            <a:r>
              <a:rPr lang="en-US" altLang="zh-CN" sz="2400">
                <a:latin typeface="新細明體" pitchFamily="18" charset="-120"/>
                <a:ea typeface="新細明體" pitchFamily="18" charset="-120"/>
              </a:rPr>
              <a:t>  </a:t>
            </a:r>
            <a:r>
              <a:rPr lang="zh-CN" altLang="en-US" sz="2400">
                <a:latin typeface="新細明體" pitchFamily="18" charset="-120"/>
                <a:ea typeface="新細明體" pitchFamily="18" charset="-120"/>
              </a:rPr>
              <a:t>請大家根據自己所贊成的結論，分成兩組，並進行簡單辯論</a:t>
            </a:r>
            <a:r>
              <a:rPr lang="zh-TW" altLang="en-US" sz="2400"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2" grpId="0" animBg="1"/>
      <p:bldP spid="1218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70CD7A76-9F80-FCAD-5F16-7DD8E0E1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424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CC0099"/>
                </a:solidFill>
              </a:rPr>
              <a:t></a:t>
            </a:r>
            <a:r>
              <a:rPr lang="zh-TW" altLang="zh-CN" sz="1800">
                <a:solidFill>
                  <a:srgbClr val="CC0099"/>
                </a:solidFill>
              </a:rPr>
              <a:t> </a:t>
            </a:r>
            <a:r>
              <a:rPr lang="zh-CN" altLang="en-US" sz="2400" b="1">
                <a:latin typeface="新細明體" panose="02020500000000000000" pitchFamily="18" charset="-120"/>
              </a:rPr>
              <a:t>歸納論證的運用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F9F7D88-C477-8BF6-FD22-BE48D378F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19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ea typeface="標楷體" panose="03000509000000000000" pitchFamily="65" charset="-128"/>
              </a:rPr>
              <a:t>歸納論證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3195E6ED-C3E7-990F-A2DB-9D44FA7E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三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D77ABE5E-4481-9602-8D9D-D63C32B5A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graphicFrame>
        <p:nvGraphicFramePr>
          <p:cNvPr id="122887" name="Group 7">
            <a:extLst>
              <a:ext uri="{FF2B5EF4-FFF2-40B4-BE49-F238E27FC236}">
                <a16:creationId xmlns:a16="http://schemas.microsoft.com/office/drawing/2014/main" id="{076D6095-A926-3BCD-177D-5B652C3F701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55650" y="2492375"/>
          <a:ext cx="8064500" cy="3238500"/>
        </p:xfrm>
        <a:graphic>
          <a:graphicData uri="http://schemas.openxmlformats.org/drawingml/2006/table">
            <a:tbl>
              <a:tblPr/>
              <a:tblGrid>
                <a:gridCol w="209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新細明體" pitchFamily="18" charset="-120"/>
                          <a:sym typeface="Wingdings" pitchFamily="2" charset="2"/>
                        </a:rPr>
                        <a:t>聯想相關事例或現象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針對論題，運用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聯想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，從身邊的生活事例或學習過得知識中，找出與論題相關的具體事例。</a:t>
                      </a: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新細明體" pitchFamily="18" charset="-120"/>
                          <a:sym typeface="Wingdings" pitchFamily="2" charset="2"/>
                        </a:rPr>
                        <a:t>整合事例或現象的共同特點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根據分別羅列各個事例或現象所反映出來的情況，然後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逐一對比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，從而找出其中具有相同特點的事例或現象。</a:t>
                      </a: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新細明體" pitchFamily="18" charset="-120"/>
                          <a:sym typeface="Wingdings" pitchFamily="2" charset="2"/>
                        </a:rPr>
                        <a:t>辨析事例或現象跟論點的關係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使用歸納論證時，所列舉的事例或現象須典型，有共同特點，且必須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與論點相關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。</a:t>
                      </a: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08" name="AutoShape 21">
            <a:hlinkClick r:id="rId3" action="ppaction://hlinksldjump"/>
            <a:extLst>
              <a:ext uri="{FF2B5EF4-FFF2-40B4-BE49-F238E27FC236}">
                <a16:creationId xmlns:a16="http://schemas.microsoft.com/office/drawing/2014/main" id="{32812260-530A-3F24-121C-99DBAFE6F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1301F759-C1F3-78E0-E6BF-AB33831EF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範文題目一：</a:t>
            </a:r>
            <a:endParaRPr lang="zh-TW" altLang="zh-CN" sz="2400" b="1">
              <a:latin typeface="Verdana" panose="020B060403050404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論網絡購物的流行</a:t>
            </a:r>
            <a:endParaRPr lang="zh-CN" altLang="en-US" sz="1800" b="1">
              <a:ea typeface="宋体" panose="02010600030101010101" pitchFamily="2" charset="-122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F8958065-2E32-D6B9-0138-09DB5075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CADB37E7-6B4F-02C3-D552-37E7EF97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D965C23C-2612-B652-3FEC-CA77FCD24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第三課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24934" name="AutoShape 6">
            <a:extLst>
              <a:ext uri="{FF2B5EF4-FFF2-40B4-BE49-F238E27FC236}">
                <a16:creationId xmlns:a16="http://schemas.microsoft.com/office/drawing/2014/main" id="{822010D8-E17F-3CD3-30A7-6CC4EABDD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id="{763435C8-2D4F-14CE-07FE-6053272EB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95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找出關鍵字詞：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網絡購物</a:t>
            </a:r>
          </a:p>
        </p:txBody>
      </p:sp>
      <p:sp>
        <p:nvSpPr>
          <p:cNvPr id="124936" name="AutoShape 8">
            <a:extLst>
              <a:ext uri="{FF2B5EF4-FFF2-40B4-BE49-F238E27FC236}">
                <a16:creationId xmlns:a16="http://schemas.microsoft.com/office/drawing/2014/main" id="{01016245-2A3E-3D1A-8B04-3DF66BF8614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24937" name="Text Box 9">
            <a:extLst>
              <a:ext uri="{FF2B5EF4-FFF2-40B4-BE49-F238E27FC236}">
                <a16:creationId xmlns:a16="http://schemas.microsoft.com/office/drawing/2014/main" id="{1648DD75-D07B-35B3-87CE-F8C83BDC2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內容</a:t>
            </a:r>
          </a:p>
        </p:txBody>
      </p:sp>
      <p:sp>
        <p:nvSpPr>
          <p:cNvPr id="124938" name="Oval 10">
            <a:extLst>
              <a:ext uri="{FF2B5EF4-FFF2-40B4-BE49-F238E27FC236}">
                <a16:creationId xmlns:a16="http://schemas.microsoft.com/office/drawing/2014/main" id="{EBF6F55A-AB1F-5A4E-F690-A17786B1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565400"/>
            <a:ext cx="1296987" cy="609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24939" name="AutoShape 11">
            <a:extLst>
              <a:ext uri="{FF2B5EF4-FFF2-40B4-BE49-F238E27FC236}">
                <a16:creationId xmlns:a16="http://schemas.microsoft.com/office/drawing/2014/main" id="{0AEC21B8-9C3D-77AD-D803-5CD27E4298B8}"/>
              </a:ext>
            </a:extLst>
          </p:cNvPr>
          <p:cNvSpPr>
            <a:spLocks/>
          </p:cNvSpPr>
          <p:nvPr/>
        </p:nvSpPr>
        <p:spPr bwMode="auto">
          <a:xfrm>
            <a:off x="3995738" y="2565400"/>
            <a:ext cx="506412" cy="2952750"/>
          </a:xfrm>
          <a:prstGeom prst="leftBrace">
            <a:avLst>
              <a:gd name="adj1" fmla="val 48589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24940" name="Text Box 12">
            <a:extLst>
              <a:ext uri="{FF2B5EF4-FFF2-40B4-BE49-F238E27FC236}">
                <a16:creationId xmlns:a16="http://schemas.microsoft.com/office/drawing/2014/main" id="{7CCCA228-E038-8767-1A8B-61F9BA22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2492375"/>
            <a:ext cx="3810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1">
                <a:latin typeface="Verdana" panose="020B0604030504040204" pitchFamily="34" charset="0"/>
                <a:ea typeface="標楷體" panose="03000509000000000000" pitchFamily="65" charset="-128"/>
              </a:rPr>
              <a:t>你對這個論題的觀點是什麼？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網絡購物能為人們生活帶來極大便利</a:t>
            </a:r>
            <a:r>
              <a:rPr kumimoji="0" lang="en-US" altLang="zh-CN" sz="2000">
                <a:latin typeface="Verdana" panose="020B0604030504040204" pitchFamily="34" charset="0"/>
                <a:ea typeface="標楷體" panose="03000509000000000000" pitchFamily="65" charset="-128"/>
              </a:rPr>
              <a:t>/</a:t>
            </a: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網絡購物依然存在許多缺點</a:t>
            </a:r>
            <a:r>
              <a:rPr kumimoji="0" lang="en-US" altLang="zh-CN" sz="2000">
                <a:latin typeface="Verdana" panose="020B0604030504040204" pitchFamily="34" charset="0"/>
                <a:ea typeface="標楷體" panose="03000509000000000000" pitchFamily="65" charset="-128"/>
              </a:rPr>
              <a:t>/</a:t>
            </a:r>
            <a:r>
              <a:rPr kumimoji="0" lang="en-US" altLang="zh-CN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zh-CN" altLang="en-US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1">
                <a:latin typeface="Verdana" panose="020B0604030504040204" pitchFamily="34" charset="0"/>
                <a:ea typeface="標楷體" panose="03000509000000000000" pitchFamily="65" charset="-128"/>
              </a:rPr>
              <a:t>本文用了哪些論證方法寫作？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歸納論證；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舉例論證；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引用論證</a:t>
            </a:r>
            <a:r>
              <a:rPr kumimoji="0" lang="en-US" altLang="zh-CN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CN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4" grpId="0" animBg="1"/>
      <p:bldP spid="124935" grpId="0"/>
      <p:bldP spid="124936" grpId="0" animBg="1"/>
      <p:bldP spid="124937" grpId="0"/>
      <p:bldP spid="124938" grpId="0" animBg="1"/>
      <p:bldP spid="124939" grpId="0" animBg="1"/>
      <p:bldP spid="1249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183560CF-4922-FFA2-2FEF-52BCD5439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範文題目二：</a:t>
            </a:r>
            <a:endParaRPr lang="zh-TW" altLang="zh-CN" sz="2400" b="1">
              <a:latin typeface="Verdana" panose="020B060403050404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論社交網站對中學生的影響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2400" b="1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42B7648E-FBD1-E3A8-B60A-FB768BBB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24341DA8-9664-94F4-C454-A0D14F170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EADBB18B-F437-364E-D879-64C6470AF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第三課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25958" name="Text Box 6">
            <a:extLst>
              <a:ext uri="{FF2B5EF4-FFF2-40B4-BE49-F238E27FC236}">
                <a16:creationId xmlns:a16="http://schemas.microsoft.com/office/drawing/2014/main" id="{60EDDBDC-B6FB-09AB-2726-5E9BEB70E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內容（請填充完整）</a:t>
            </a:r>
          </a:p>
        </p:txBody>
      </p:sp>
      <p:sp>
        <p:nvSpPr>
          <p:cNvPr id="125959" name="Text Box 7">
            <a:extLst>
              <a:ext uri="{FF2B5EF4-FFF2-40B4-BE49-F238E27FC236}">
                <a16:creationId xmlns:a16="http://schemas.microsoft.com/office/drawing/2014/main" id="{0E4B4D07-AF55-4831-BBD1-D76D0CD3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573463"/>
            <a:ext cx="453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找出關鍵字詞：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社交網站</a:t>
            </a:r>
            <a:endParaRPr lang="zh-TW" altLang="en-US" sz="24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125960" name="AutoShape 8">
            <a:extLst>
              <a:ext uri="{FF2B5EF4-FFF2-40B4-BE49-F238E27FC236}">
                <a16:creationId xmlns:a16="http://schemas.microsoft.com/office/drawing/2014/main" id="{6705B03A-5EAB-A7AA-5774-DA14C4F2B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F863E773-E692-7E10-7EB6-C6B713835F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25962" name="Oval 10">
            <a:extLst>
              <a:ext uri="{FF2B5EF4-FFF2-40B4-BE49-F238E27FC236}">
                <a16:creationId xmlns:a16="http://schemas.microsoft.com/office/drawing/2014/main" id="{DE3B71CC-A0EE-D186-73A7-BE35325C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36838"/>
            <a:ext cx="1368425" cy="4318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25963" name="AutoShape 11">
            <a:extLst>
              <a:ext uri="{FF2B5EF4-FFF2-40B4-BE49-F238E27FC236}">
                <a16:creationId xmlns:a16="http://schemas.microsoft.com/office/drawing/2014/main" id="{4ABB8A60-04F9-2FF8-9216-96F6FD6DC826}"/>
              </a:ext>
            </a:extLst>
          </p:cNvPr>
          <p:cNvSpPr>
            <a:spLocks/>
          </p:cNvSpPr>
          <p:nvPr/>
        </p:nvSpPr>
        <p:spPr bwMode="auto">
          <a:xfrm>
            <a:off x="4067175" y="1557338"/>
            <a:ext cx="506413" cy="4248150"/>
          </a:xfrm>
          <a:prstGeom prst="leftBrace">
            <a:avLst>
              <a:gd name="adj1" fmla="val 69906"/>
              <a:gd name="adj2" fmla="val 7675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25964" name="Text Box 12">
            <a:extLst>
              <a:ext uri="{FF2B5EF4-FFF2-40B4-BE49-F238E27FC236}">
                <a16:creationId xmlns:a16="http://schemas.microsoft.com/office/drawing/2014/main" id="{1339C99E-F002-8E86-FEB2-6665AEEB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41438"/>
            <a:ext cx="424815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1">
                <a:latin typeface="Verdana" panose="020B0604030504040204" pitchFamily="34" charset="0"/>
                <a:ea typeface="標楷體" panose="03000509000000000000" pitchFamily="65" charset="-128"/>
              </a:rPr>
              <a:t>從「社交網站」一詞你聯想到什麼？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1">
                <a:latin typeface="Verdana" panose="020B0604030504040204" pitchFamily="34" charset="0"/>
                <a:ea typeface="標楷體" panose="03000509000000000000" pitchFamily="65" charset="-128"/>
              </a:rPr>
              <a:t>你對這個論題的觀點是什麼？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1">
                <a:latin typeface="Verdana" panose="020B0604030504040204" pitchFamily="34" charset="0"/>
                <a:ea typeface="標楷體" panose="03000509000000000000" pitchFamily="65" charset="-128"/>
              </a:rPr>
              <a:t>你將運用哪些論證方法寫作？</a:t>
            </a:r>
            <a:endParaRPr kumimoji="0" lang="zh-CN" altLang="en-US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18F36F65-9053-AB59-CEE2-51D2197BCA3C}"/>
              </a:ext>
            </a:extLst>
          </p:cNvPr>
          <p:cNvGrpSpPr>
            <a:grpSpLocks/>
          </p:cNvGrpSpPr>
          <p:nvPr/>
        </p:nvGrpSpPr>
        <p:grpSpPr bwMode="auto">
          <a:xfrm>
            <a:off x="4656138" y="2159000"/>
            <a:ext cx="3454400" cy="3649663"/>
            <a:chOff x="2971" y="1362"/>
            <a:chExt cx="2177" cy="2299"/>
          </a:xfrm>
        </p:grpSpPr>
        <p:sp>
          <p:nvSpPr>
            <p:cNvPr id="40974" name="Line 14">
              <a:extLst>
                <a:ext uri="{FF2B5EF4-FFF2-40B4-BE49-F238E27FC236}">
                  <a16:creationId xmlns:a16="http://schemas.microsoft.com/office/drawing/2014/main" id="{068FAC7E-6CE1-4589-46DD-F34D13A81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671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0975" name="Line 15">
              <a:extLst>
                <a:ext uri="{FF2B5EF4-FFF2-40B4-BE49-F238E27FC236}">
                  <a16:creationId xmlns:a16="http://schemas.microsoft.com/office/drawing/2014/main" id="{5BD42755-46F5-CE48-89F0-0ED3FB1DB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362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0976" name="Line 16">
              <a:extLst>
                <a:ext uri="{FF2B5EF4-FFF2-40B4-BE49-F238E27FC236}">
                  <a16:creationId xmlns:a16="http://schemas.microsoft.com/office/drawing/2014/main" id="{E803E625-147C-C222-84D0-61C8042AF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2397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0977" name="Line 17">
              <a:extLst>
                <a:ext uri="{FF2B5EF4-FFF2-40B4-BE49-F238E27FC236}">
                  <a16:creationId xmlns:a16="http://schemas.microsoft.com/office/drawing/2014/main" id="{61AF5FCE-A9CF-B16D-9E13-6270FC7C3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2694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0978" name="Line 18">
              <a:extLst>
                <a:ext uri="{FF2B5EF4-FFF2-40B4-BE49-F238E27FC236}">
                  <a16:creationId xmlns:a16="http://schemas.microsoft.com/office/drawing/2014/main" id="{FC957D03-99DB-EE84-44F7-EDDEA0A3E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3360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0979" name="Line 19">
              <a:extLst>
                <a:ext uri="{FF2B5EF4-FFF2-40B4-BE49-F238E27FC236}">
                  <a16:creationId xmlns:a16="http://schemas.microsoft.com/office/drawing/2014/main" id="{929DCFDD-032F-263F-464D-9B097DD94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3661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8" grpId="0"/>
      <p:bldP spid="125959" grpId="0"/>
      <p:bldP spid="125960" grpId="0" animBg="1"/>
      <p:bldP spid="125961" grpId="0" animBg="1"/>
      <p:bldP spid="125962" grpId="0" animBg="1"/>
      <p:bldP spid="125963" grpId="0" animBg="1"/>
      <p:bldP spid="1259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4305FBDC-38B5-962D-C3BF-9F5499907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第四課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F3F5B5E9-FDA8-AB85-B0C0-D19BB329F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20CB6E9F-63DD-FC74-6FA5-E5D1F9A18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59063"/>
            <a:ext cx="792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    演繹論證，即</a:t>
            </a:r>
            <a:r>
              <a:rPr lang="zh-CN" altLang="en-US" sz="2000" b="1">
                <a:solidFill>
                  <a:srgbClr val="FF6600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根據已知的原理來推斷個別或特定事物</a:t>
            </a: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，從而</a:t>
            </a:r>
            <a:r>
              <a:rPr lang="zh-CN" altLang="en-US" sz="2000" b="1">
                <a:solidFill>
                  <a:srgbClr val="FF6600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得出新結論或新觀點</a:t>
            </a: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的方法。演繹論證的特點是從一般到個別。</a:t>
            </a:r>
          </a:p>
        </p:txBody>
      </p:sp>
      <p:sp>
        <p:nvSpPr>
          <p:cNvPr id="41989" name="AutoShape 7">
            <a:hlinkClick r:id="rId3" action="ppaction://hlinksldjump"/>
            <a:extLst>
              <a:ext uri="{FF2B5EF4-FFF2-40B4-BE49-F238E27FC236}">
                <a16:creationId xmlns:a16="http://schemas.microsoft.com/office/drawing/2014/main" id="{9B33964C-D384-E7E5-05AD-78DAB16C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5EA8D38D-0D2E-DD61-C56D-AC0A5F46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19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ea typeface="標楷體" panose="03000509000000000000" pitchFamily="65" charset="-128"/>
              </a:rPr>
              <a:t>演繹論證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141C73D-EFFB-03D0-D95B-7F3E3C67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129027" name="Text Box 3">
            <a:extLst>
              <a:ext uri="{FF2B5EF4-FFF2-40B4-BE49-F238E27FC236}">
                <a16:creationId xmlns:a16="http://schemas.microsoft.com/office/drawing/2014/main" id="{506B5DF2-0471-CBF8-4C77-F33E5E470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792003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68300" indent="-368300" eaLnBrk="1" hangingPunct="1">
              <a:spcBef>
                <a:spcPct val="50000"/>
              </a:spcBef>
              <a:defRPr/>
            </a:pPr>
            <a:r>
              <a:rPr lang="en-US" altLang="zh-CN" sz="2400" dirty="0">
                <a:latin typeface="Times New Roman" pitchFamily="18" charset="0"/>
                <a:ea typeface="新細明體" pitchFamily="18" charset="-120"/>
              </a:rPr>
              <a:t>1.</a:t>
            </a:r>
            <a:r>
              <a:rPr lang="en-US" altLang="zh-CN" sz="2400" dirty="0">
                <a:latin typeface="新細明體" pitchFamily="18" charset="-120"/>
                <a:ea typeface="新細明體" pitchFamily="18" charset="-120"/>
              </a:rPr>
              <a:t>  </a:t>
            </a:r>
            <a:r>
              <a:rPr lang="zh-CN" altLang="en-US" sz="2400" dirty="0">
                <a:latin typeface="新細明體" pitchFamily="18" charset="-120"/>
                <a:ea typeface="新細明體" pitchFamily="18" charset="-120"/>
              </a:rPr>
              <a:t>閱讀以下三句話，試分辨出其中的大前提、小前提以及結論。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31B83CA7-8A82-117D-BF8B-D0FB08BBB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E407A990-CA3A-B704-34EB-61B6B37C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四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5BDAC75B-AC77-CD97-48FF-95168D144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196975"/>
            <a:ext cx="225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135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808FC90-63CF-D42C-E4E8-13BE798A37E5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852738"/>
            <a:ext cx="7185025" cy="2268537"/>
            <a:chOff x="567" y="1802"/>
            <a:chExt cx="4526" cy="1429"/>
          </a:xfrm>
        </p:grpSpPr>
        <p:sp>
          <p:nvSpPr>
            <p:cNvPr id="44043" name="AutoShape 8">
              <a:extLst>
                <a:ext uri="{FF2B5EF4-FFF2-40B4-BE49-F238E27FC236}">
                  <a16:creationId xmlns:a16="http://schemas.microsoft.com/office/drawing/2014/main" id="{7BF4323C-534A-92E5-A0CA-E48F3F692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802"/>
              <a:ext cx="2312" cy="25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>
              <a:prstShdw prst="shdw17" dist="17961" dir="2700000">
                <a:srgbClr val="99995C"/>
              </a:prstShdw>
            </a:effectLst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u="sng"/>
                <a:t>若蘭</a:t>
              </a:r>
              <a:r>
                <a:rPr lang="zh-CN" altLang="en-US" sz="1800" b="1"/>
                <a:t>必須參加這次考試。</a:t>
              </a:r>
            </a:p>
          </p:txBody>
        </p:sp>
        <p:sp>
          <p:nvSpPr>
            <p:cNvPr id="44044" name="AutoShape 9">
              <a:extLst>
                <a:ext uri="{FF2B5EF4-FFF2-40B4-BE49-F238E27FC236}">
                  <a16:creationId xmlns:a16="http://schemas.microsoft.com/office/drawing/2014/main" id="{8EA761D0-827F-9BDA-3E56-0EB86772F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392"/>
              <a:ext cx="2312" cy="25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>
              <a:prstShdw prst="shdw17" dist="17961" dir="2700000">
                <a:srgbClr val="99995C"/>
              </a:prstShdw>
            </a:effectLst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/>
                <a:t>凡是中二學生都要參加這次考試。</a:t>
              </a:r>
            </a:p>
          </p:txBody>
        </p:sp>
        <p:sp>
          <p:nvSpPr>
            <p:cNvPr id="44045" name="AutoShape 10">
              <a:extLst>
                <a:ext uri="{FF2B5EF4-FFF2-40B4-BE49-F238E27FC236}">
                  <a16:creationId xmlns:a16="http://schemas.microsoft.com/office/drawing/2014/main" id="{4074527F-DE6E-058D-8341-0FC64D036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981"/>
              <a:ext cx="2312" cy="25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>
              <a:prstShdw prst="shdw17" dist="17961" dir="2700000">
                <a:srgbClr val="99995C"/>
              </a:prstShdw>
            </a:effectLst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u="sng"/>
                <a:t>若蘭</a:t>
              </a:r>
              <a:r>
                <a:rPr lang="zh-CN" altLang="en-US" sz="1800" b="1"/>
                <a:t>是中二學生。</a:t>
              </a:r>
            </a:p>
          </p:txBody>
        </p:sp>
        <p:sp>
          <p:nvSpPr>
            <p:cNvPr id="44046" name="AutoShape 11">
              <a:extLst>
                <a:ext uri="{FF2B5EF4-FFF2-40B4-BE49-F238E27FC236}">
                  <a16:creationId xmlns:a16="http://schemas.microsoft.com/office/drawing/2014/main" id="{A627E4F5-6497-3B7E-E834-003CA9BF3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981"/>
              <a:ext cx="575" cy="25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>
              <a:noFill/>
            </a:ln>
            <a:effectLst>
              <a:prstShdw prst="shdw17" dist="17961" dir="2700000">
                <a:srgbClr val="995C00"/>
              </a:prstShdw>
            </a:effectLst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latin typeface="新細明體" panose="02020500000000000000" pitchFamily="18" charset="-120"/>
                </a:rPr>
                <a:t>結    論</a:t>
              </a:r>
            </a:p>
          </p:txBody>
        </p:sp>
        <p:sp>
          <p:nvSpPr>
            <p:cNvPr id="44047" name="AutoShape 12">
              <a:extLst>
                <a:ext uri="{FF2B5EF4-FFF2-40B4-BE49-F238E27FC236}">
                  <a16:creationId xmlns:a16="http://schemas.microsoft.com/office/drawing/2014/main" id="{A7A5816F-DF63-93CF-174B-E997066A9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392"/>
              <a:ext cx="567" cy="250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>
              <a:noFill/>
            </a:ln>
            <a:effectLst>
              <a:prstShdw prst="shdw17" dist="17961" dir="2700000">
                <a:srgbClr val="5C7A00"/>
              </a:prstShdw>
            </a:effectLst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/>
                <a:t>小前提</a:t>
              </a:r>
            </a:p>
          </p:txBody>
        </p:sp>
        <p:sp>
          <p:nvSpPr>
            <p:cNvPr id="44048" name="AutoShape 13">
              <a:extLst>
                <a:ext uri="{FF2B5EF4-FFF2-40B4-BE49-F238E27FC236}">
                  <a16:creationId xmlns:a16="http://schemas.microsoft.com/office/drawing/2014/main" id="{BB06678E-7681-0B74-B4D8-6C1A43321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802"/>
              <a:ext cx="567" cy="250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>
              <a:noFill/>
            </a:ln>
            <a:effectLst>
              <a:prstShdw prst="shdw17" dist="17961" dir="2700000">
                <a:srgbClr val="1F7A7A"/>
              </a:prstShdw>
            </a:effectLst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/>
                <a:t>大前提</a:t>
              </a:r>
            </a:p>
          </p:txBody>
        </p:sp>
        <p:sp>
          <p:nvSpPr>
            <p:cNvPr id="44049" name="Oval 14">
              <a:extLst>
                <a:ext uri="{FF2B5EF4-FFF2-40B4-BE49-F238E27FC236}">
                  <a16:creationId xmlns:a16="http://schemas.microsoft.com/office/drawing/2014/main" id="{06E21569-7428-5616-90FB-AD582712A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1888"/>
              <a:ext cx="91" cy="91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ea typeface="MS PMincho" panose="02020600040205080304" pitchFamily="18" charset="-128"/>
              </a:endParaRPr>
            </a:p>
          </p:txBody>
        </p:sp>
        <p:sp>
          <p:nvSpPr>
            <p:cNvPr id="44050" name="Oval 15">
              <a:extLst>
                <a:ext uri="{FF2B5EF4-FFF2-40B4-BE49-F238E27FC236}">
                  <a16:creationId xmlns:a16="http://schemas.microsoft.com/office/drawing/2014/main" id="{C24F5E24-82E4-8E0A-96BF-FC4CE0925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2478"/>
              <a:ext cx="91" cy="91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ea typeface="MS PMincho" panose="02020600040205080304" pitchFamily="18" charset="-128"/>
              </a:endParaRPr>
            </a:p>
          </p:txBody>
        </p:sp>
        <p:sp>
          <p:nvSpPr>
            <p:cNvPr id="44051" name="Oval 16">
              <a:extLst>
                <a:ext uri="{FF2B5EF4-FFF2-40B4-BE49-F238E27FC236}">
                  <a16:creationId xmlns:a16="http://schemas.microsoft.com/office/drawing/2014/main" id="{0BDFB6AD-21C8-1E01-BC36-C286D0D39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3067"/>
              <a:ext cx="91" cy="91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ea typeface="MS PMincho" panose="02020600040205080304" pitchFamily="18" charset="-128"/>
              </a:endParaRPr>
            </a:p>
          </p:txBody>
        </p:sp>
        <p:sp>
          <p:nvSpPr>
            <p:cNvPr id="44052" name="Oval 17">
              <a:extLst>
                <a:ext uri="{FF2B5EF4-FFF2-40B4-BE49-F238E27FC236}">
                  <a16:creationId xmlns:a16="http://schemas.microsoft.com/office/drawing/2014/main" id="{8D668650-AA28-CB74-410E-DE8771152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888"/>
              <a:ext cx="91" cy="91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ea typeface="MS PMincho" panose="02020600040205080304" pitchFamily="18" charset="-128"/>
              </a:endParaRPr>
            </a:p>
          </p:txBody>
        </p:sp>
        <p:sp>
          <p:nvSpPr>
            <p:cNvPr id="44053" name="Oval 18">
              <a:extLst>
                <a:ext uri="{FF2B5EF4-FFF2-40B4-BE49-F238E27FC236}">
                  <a16:creationId xmlns:a16="http://schemas.microsoft.com/office/drawing/2014/main" id="{E366F9F9-0FA0-B0B3-43EE-6B96D6F3C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478"/>
              <a:ext cx="91" cy="91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ea typeface="MS PMincho" panose="02020600040205080304" pitchFamily="18" charset="-128"/>
              </a:endParaRPr>
            </a:p>
          </p:txBody>
        </p:sp>
        <p:sp>
          <p:nvSpPr>
            <p:cNvPr id="44054" name="Oval 19">
              <a:extLst>
                <a:ext uri="{FF2B5EF4-FFF2-40B4-BE49-F238E27FC236}">
                  <a16:creationId xmlns:a16="http://schemas.microsoft.com/office/drawing/2014/main" id="{A955DB99-8308-2CF0-70FB-EF7FAA0C6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3067"/>
              <a:ext cx="91" cy="91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ea typeface="MS PMincho" panose="02020600040205080304" pitchFamily="18" charset="-128"/>
              </a:endParaRPr>
            </a:p>
          </p:txBody>
        </p:sp>
      </p:grpSp>
      <p:sp>
        <p:nvSpPr>
          <p:cNvPr id="129044" name="Line 20">
            <a:extLst>
              <a:ext uri="{FF2B5EF4-FFF2-40B4-BE49-F238E27FC236}">
                <a16:creationId xmlns:a16="http://schemas.microsoft.com/office/drawing/2014/main" id="{52BDB8E3-9A04-37E6-E9C3-D26CC0546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3068638"/>
            <a:ext cx="2017712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9045" name="Line 21">
            <a:extLst>
              <a:ext uri="{FF2B5EF4-FFF2-40B4-BE49-F238E27FC236}">
                <a16:creationId xmlns:a16="http://schemas.microsoft.com/office/drawing/2014/main" id="{81364ACD-74C1-658E-2827-0CC9E2174E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3068638"/>
            <a:ext cx="2017712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9046" name="Line 22">
            <a:extLst>
              <a:ext uri="{FF2B5EF4-FFF2-40B4-BE49-F238E27FC236}">
                <a16:creationId xmlns:a16="http://schemas.microsoft.com/office/drawing/2014/main" id="{BF2B3CEE-CEC7-91A7-700E-78A0422EE9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005263"/>
            <a:ext cx="2017712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907C7B04-25DA-9F9D-0E8B-4DBA6696A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673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CC0099"/>
                </a:solidFill>
              </a:rPr>
              <a:t></a:t>
            </a:r>
            <a:r>
              <a:rPr lang="zh-TW" altLang="zh-CN" sz="1800">
                <a:solidFill>
                  <a:srgbClr val="CC0099"/>
                </a:solidFill>
              </a:rPr>
              <a:t> </a:t>
            </a:r>
            <a:r>
              <a:rPr lang="zh-CN" altLang="en-US" sz="2400" b="1">
                <a:latin typeface="新細明體" panose="02020500000000000000" pitchFamily="18" charset="-120"/>
              </a:rPr>
              <a:t>演繹論證的形式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E868F81-ADF3-FA5A-8BCF-EF3295E6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19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ea typeface="標楷體" panose="03000509000000000000" pitchFamily="65" charset="-128"/>
              </a:rPr>
              <a:t>演繹論證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6CBAD6DD-FA04-C12B-2EF9-042FA1AA5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第四課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3EBE5FED-302E-C15B-DFE2-8735D8BC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30055" name="Rectangle 7">
            <a:extLst>
              <a:ext uri="{FF2B5EF4-FFF2-40B4-BE49-F238E27FC236}">
                <a16:creationId xmlns:a16="http://schemas.microsoft.com/office/drawing/2014/main" id="{11BF1145-DC1B-706D-4458-D9F88024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20938"/>
            <a:ext cx="7993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latin typeface="新細明體" panose="02020500000000000000" pitchFamily="18" charset="-120"/>
              </a:rPr>
              <a:t>        演繹論證的形式一般包括大前提、小前提和結論三部分。</a:t>
            </a:r>
            <a:endParaRPr lang="zh-CN" altLang="en-US" sz="2000"/>
          </a:p>
        </p:txBody>
      </p:sp>
      <p:pic>
        <p:nvPicPr>
          <p:cNvPr id="130056" name="Picture 8">
            <a:extLst>
              <a:ext uri="{FF2B5EF4-FFF2-40B4-BE49-F238E27FC236}">
                <a16:creationId xmlns:a16="http://schemas.microsoft.com/office/drawing/2014/main" id="{F58FF41A-75A7-C546-9E6F-3B6621C3F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3269" r="16032" b="36220"/>
          <a:stretch>
            <a:fillRect/>
          </a:stretch>
        </p:blipFill>
        <p:spPr bwMode="auto">
          <a:xfrm>
            <a:off x="1116013" y="2924175"/>
            <a:ext cx="727233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AutoShape 9">
            <a:hlinkClick r:id="rId4" action="ppaction://hlinksldjump"/>
            <a:extLst>
              <a:ext uri="{FF2B5EF4-FFF2-40B4-BE49-F238E27FC236}">
                <a16:creationId xmlns:a16="http://schemas.microsoft.com/office/drawing/2014/main" id="{F2B3A0E6-388B-CD6D-4BA0-BB96D0B13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AF030D4B-D8C1-6101-1D3F-D99259166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673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CC0099"/>
                </a:solidFill>
              </a:rPr>
              <a:t></a:t>
            </a:r>
            <a:r>
              <a:rPr lang="zh-TW" altLang="zh-CN" sz="1800">
                <a:solidFill>
                  <a:srgbClr val="CC0099"/>
                </a:solidFill>
              </a:rPr>
              <a:t> </a:t>
            </a:r>
            <a:r>
              <a:rPr lang="zh-CN" altLang="en-US" sz="2400" b="1">
                <a:latin typeface="新細明體" panose="02020500000000000000" pitchFamily="18" charset="-120"/>
              </a:rPr>
              <a:t>大前提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09B7094-EE25-FE6E-E00B-A03AD34D4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19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ea typeface="標楷體" panose="03000509000000000000" pitchFamily="65" charset="-128"/>
              </a:rPr>
              <a:t>演繹論證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FA14EF8A-C383-BC29-F780-CAB0DBD3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第四課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F2693CC7-8084-E22B-42D8-A08CC2024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id="{9228FDCB-BF60-82C7-324F-61AB02F60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375"/>
            <a:ext cx="7993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    演繹論證中的大前提指的是</a:t>
            </a:r>
            <a:r>
              <a:rPr lang="zh-CN" altLang="en-US" sz="2000" b="1">
                <a:solidFill>
                  <a:srgbClr val="FF6600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眾所周知</a:t>
            </a: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的、</a:t>
            </a:r>
            <a:r>
              <a:rPr lang="zh-CN" altLang="en-US" sz="2000" b="1">
                <a:solidFill>
                  <a:srgbClr val="FF6600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正確無誤</a:t>
            </a: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的一般性原理，常見的有以下幾種表述方式：</a:t>
            </a:r>
          </a:p>
        </p:txBody>
      </p:sp>
      <p:sp>
        <p:nvSpPr>
          <p:cNvPr id="132104" name="AutoShape 8">
            <a:extLst>
              <a:ext uri="{FF2B5EF4-FFF2-40B4-BE49-F238E27FC236}">
                <a16:creationId xmlns:a16="http://schemas.microsoft.com/office/drawing/2014/main" id="{47157196-AA78-5037-901B-8C58B326B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716338"/>
            <a:ext cx="2159000" cy="14398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prstShdw prst="shdw17" dist="17961" dir="2700000">
              <a:srgbClr val="997A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大前提</a:t>
            </a:r>
          </a:p>
        </p:txBody>
      </p:sp>
      <p:sp>
        <p:nvSpPr>
          <p:cNvPr id="132105" name="AutoShape 9">
            <a:extLst>
              <a:ext uri="{FF2B5EF4-FFF2-40B4-BE49-F238E27FC236}">
                <a16:creationId xmlns:a16="http://schemas.microsoft.com/office/drawing/2014/main" id="{22A9E3CB-1CC0-399E-D193-766F7B5ED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357563"/>
            <a:ext cx="1800225" cy="1079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 algn="ctr">
            <a:solidFill>
              <a:srgbClr val="99CC00"/>
            </a:solidFill>
            <a:round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完全肯定</a:t>
            </a:r>
          </a:p>
        </p:txBody>
      </p:sp>
      <p:sp>
        <p:nvSpPr>
          <p:cNvPr id="132106" name="AutoShape 10">
            <a:extLst>
              <a:ext uri="{FF2B5EF4-FFF2-40B4-BE49-F238E27FC236}">
                <a16:creationId xmlns:a16="http://schemas.microsoft.com/office/drawing/2014/main" id="{697A8032-6097-601D-0ED1-5AAB79CA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357563"/>
            <a:ext cx="1800225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rgbClr val="FF9900"/>
            </a:solidFill>
            <a:round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完全否定</a:t>
            </a:r>
          </a:p>
        </p:txBody>
      </p:sp>
      <p:sp>
        <p:nvSpPr>
          <p:cNvPr id="132107" name="AutoShape 11">
            <a:extLst>
              <a:ext uri="{FF2B5EF4-FFF2-40B4-BE49-F238E27FC236}">
                <a16:creationId xmlns:a16="http://schemas.microsoft.com/office/drawing/2014/main" id="{FBB4828F-E589-289A-16C2-74A6F8DCF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581525"/>
            <a:ext cx="1800225" cy="10795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solidFill>
              <a:srgbClr val="008080"/>
            </a:solidFill>
            <a:round/>
            <a:headEnd/>
            <a:tailEnd/>
          </a:ln>
          <a:effectLst>
            <a:prstShdw prst="shdw17" dist="17961" dir="2700000">
              <a:srgbClr val="004D4D"/>
            </a:prst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部分否定</a:t>
            </a:r>
          </a:p>
        </p:txBody>
      </p:sp>
      <p:sp>
        <p:nvSpPr>
          <p:cNvPr id="132108" name="AutoShape 12">
            <a:extLst>
              <a:ext uri="{FF2B5EF4-FFF2-40B4-BE49-F238E27FC236}">
                <a16:creationId xmlns:a16="http://schemas.microsoft.com/office/drawing/2014/main" id="{89F2A4E4-E86A-DF66-76FF-AD3BE87A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581525"/>
            <a:ext cx="1800225" cy="10795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19050" algn="ctr">
            <a:solidFill>
              <a:srgbClr val="800080"/>
            </a:solidFill>
            <a:round/>
            <a:headEnd/>
            <a:tailEnd/>
          </a:ln>
          <a:effectLst>
            <a:prstShdw prst="shdw17" dist="17961" dir="2700000">
              <a:srgbClr val="4D004D"/>
            </a:prst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部分肯定</a:t>
            </a:r>
          </a:p>
        </p:txBody>
      </p:sp>
      <p:sp>
        <p:nvSpPr>
          <p:cNvPr id="471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CC9ED1-0CBA-63C7-F9A9-DEA923FCE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/>
      <p:bldP spid="132104" grpId="0" animBg="1"/>
      <p:bldP spid="132105" grpId="0" animBg="1"/>
      <p:bldP spid="132106" grpId="0" animBg="1"/>
      <p:bldP spid="132107" grpId="0" animBg="1"/>
      <p:bldP spid="132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C3C14228-208F-91D5-E3A5-FF056AF6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16075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/>
              <a:t> </a:t>
            </a:r>
            <a:r>
              <a:rPr lang="zh-TW" altLang="en-US" sz="2400" b="1"/>
              <a:t>駁斥論點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252A73CF-9000-55C0-8049-64BEE735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81075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itchFamily="65" charset="-128"/>
              </a:rPr>
              <a:t>駁論</a:t>
            </a:r>
            <a:endParaRPr lang="zh-TW" altLang="en-US">
              <a:ea typeface="標楷體" pitchFamily="65" charset="-128"/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8CC52F05-D565-54FE-182E-7685015E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第一課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DF0B4F57-5B43-B879-D0B4-1C861DE75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pic>
        <p:nvPicPr>
          <p:cNvPr id="8198" name="Picture 18">
            <a:extLst>
              <a:ext uri="{FF2B5EF4-FFF2-40B4-BE49-F238E27FC236}">
                <a16:creationId xmlns:a16="http://schemas.microsoft.com/office/drawing/2014/main" id="{26BA108F-1FD4-A836-DDD3-38B81D198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44321" r="13492" b="49767"/>
          <a:stretch>
            <a:fillRect/>
          </a:stretch>
        </p:blipFill>
        <p:spPr bwMode="auto">
          <a:xfrm>
            <a:off x="395288" y="2349500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535" name="Group 47">
            <a:extLst>
              <a:ext uri="{FF2B5EF4-FFF2-40B4-BE49-F238E27FC236}">
                <a16:creationId xmlns:a16="http://schemas.microsoft.com/office/drawing/2014/main" id="{7CBE5F4D-B4E3-9EC1-A58E-1AE06C8B32E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827088" y="3500438"/>
          <a:ext cx="7632700" cy="1871662"/>
        </p:xfrm>
        <a:graphic>
          <a:graphicData uri="http://schemas.openxmlformats.org/drawingml/2006/table">
            <a:tbl>
              <a:tblPr/>
              <a:tblGrid>
                <a:gridCol w="172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4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　正面駁斥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直接指出對方論點的錯誤或不合理之處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，然後運用各種論證方法，證明對方的論點存有謬誤。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1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　反面駁斥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首先假設對方的論點正確或合乎情理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，然後舉出論據，並運用各種論證方法，揭示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對方論點與客觀事理的矛盾之處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，從而證明對方的論點存在謬誤。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0" name="AutoShape 48">
            <a:hlinkClick r:id="rId4" action="ppaction://hlinksldjump"/>
            <a:extLst>
              <a:ext uri="{FF2B5EF4-FFF2-40B4-BE49-F238E27FC236}">
                <a16:creationId xmlns:a16="http://schemas.microsoft.com/office/drawing/2014/main" id="{74A61565-5FF1-A95B-C94B-EBFF61C6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766377EB-57CB-C7A6-54FA-E6D3303A9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673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CC0099"/>
                </a:solidFill>
              </a:rPr>
              <a:t></a:t>
            </a:r>
            <a:r>
              <a:rPr lang="zh-TW" altLang="zh-CN" sz="1800">
                <a:solidFill>
                  <a:srgbClr val="CC0099"/>
                </a:solidFill>
              </a:rPr>
              <a:t> </a:t>
            </a:r>
            <a:r>
              <a:rPr lang="zh-CN" altLang="en-US" sz="2400" b="1">
                <a:latin typeface="新細明體" panose="02020500000000000000" pitchFamily="18" charset="-120"/>
              </a:rPr>
              <a:t>小前提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DE21B9B-4509-44C7-112F-236EA4B64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19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ea typeface="標楷體" panose="03000509000000000000" pitchFamily="65" charset="-128"/>
              </a:rPr>
              <a:t>演繹論證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240CFBEF-9927-5E97-CBD1-91B20EED1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第四課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326F9994-A91E-07EB-D791-179277DD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0CF8A658-160C-AC86-E9D0-FC0826A75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375"/>
            <a:ext cx="7993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    演繹論證中的大前提，主要是</a:t>
            </a:r>
            <a:r>
              <a:rPr lang="zh-CN" altLang="en-US" sz="2000" b="1">
                <a:solidFill>
                  <a:srgbClr val="FF6600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個別事物</a:t>
            </a: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，與大前提所提及的一般性原理有一定的聯繫。以下是找出小前提的參考步驟：</a:t>
            </a:r>
          </a:p>
        </p:txBody>
      </p:sp>
      <p:sp>
        <p:nvSpPr>
          <p:cNvPr id="134152" name="AutoShape 8">
            <a:extLst>
              <a:ext uri="{FF2B5EF4-FFF2-40B4-BE49-F238E27FC236}">
                <a16:creationId xmlns:a16="http://schemas.microsoft.com/office/drawing/2014/main" id="{21D1B8A2-CCB0-D69A-80EB-0302E24FF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357563"/>
            <a:ext cx="3598863" cy="53975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>
            <a:noFill/>
          </a:ln>
          <a:effectLst>
            <a:prstShdw prst="shdw17" dist="17961" dir="2700000">
              <a:srgbClr val="1F5C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</a:rPr>
              <a:t>1.</a:t>
            </a:r>
            <a:r>
              <a:rPr lang="en-US" altLang="zh-CN" sz="1800" b="1">
                <a:solidFill>
                  <a:schemeClr val="bg1"/>
                </a:solidFill>
              </a:rPr>
              <a:t> </a:t>
            </a:r>
            <a:r>
              <a:rPr lang="zh-CN" altLang="en-US" sz="1800" b="1">
                <a:solidFill>
                  <a:schemeClr val="bg1"/>
                </a:solidFill>
              </a:rPr>
              <a:t>從大前提中找出關鍵字眼</a:t>
            </a:r>
          </a:p>
        </p:txBody>
      </p:sp>
      <p:sp>
        <p:nvSpPr>
          <p:cNvPr id="134153" name="AutoShape 9">
            <a:extLst>
              <a:ext uri="{FF2B5EF4-FFF2-40B4-BE49-F238E27FC236}">
                <a16:creationId xmlns:a16="http://schemas.microsoft.com/office/drawing/2014/main" id="{5496C9CF-D491-DE42-7F77-7435EB08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076700"/>
            <a:ext cx="3598863" cy="53975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>
            <a:noFill/>
          </a:ln>
          <a:effectLst>
            <a:prstShdw prst="shdw17" dist="17961" dir="2700000">
              <a:srgbClr val="1F5C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sz="1800" b="1">
                <a:solidFill>
                  <a:schemeClr val="bg1"/>
                </a:solidFill>
              </a:rPr>
              <a:t> </a:t>
            </a:r>
            <a:r>
              <a:rPr lang="zh-CN" altLang="en-US" sz="1800" b="1">
                <a:solidFill>
                  <a:schemeClr val="bg1"/>
                </a:solidFill>
              </a:rPr>
              <a:t>確定關鍵字眼與題目的關係</a:t>
            </a:r>
          </a:p>
        </p:txBody>
      </p:sp>
      <p:sp>
        <p:nvSpPr>
          <p:cNvPr id="134154" name="AutoShape 10">
            <a:extLst>
              <a:ext uri="{FF2B5EF4-FFF2-40B4-BE49-F238E27FC236}">
                <a16:creationId xmlns:a16="http://schemas.microsoft.com/office/drawing/2014/main" id="{400CE967-D296-4F54-E664-08056535D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797425"/>
            <a:ext cx="3598863" cy="53975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>
            <a:noFill/>
          </a:ln>
          <a:effectLst>
            <a:prstShdw prst="shdw17" dist="17961" dir="2700000">
              <a:srgbClr val="1F5C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</a:rPr>
              <a:t>3.</a:t>
            </a:r>
            <a:r>
              <a:rPr lang="en-US" altLang="zh-CN" sz="1800" b="1">
                <a:solidFill>
                  <a:schemeClr val="bg1"/>
                </a:solidFill>
              </a:rPr>
              <a:t> </a:t>
            </a:r>
            <a:r>
              <a:rPr lang="zh-CN" altLang="en-US" sz="1800" b="1">
                <a:solidFill>
                  <a:schemeClr val="bg1"/>
                </a:solidFill>
              </a:rPr>
              <a:t>確定小前提</a:t>
            </a:r>
          </a:p>
        </p:txBody>
      </p:sp>
      <p:sp>
        <p:nvSpPr>
          <p:cNvPr id="49162" name="AutoShape 11">
            <a:hlinkClick r:id="rId3" action="ppaction://hlinksldjump"/>
            <a:extLst>
              <a:ext uri="{FF2B5EF4-FFF2-40B4-BE49-F238E27FC236}">
                <a16:creationId xmlns:a16="http://schemas.microsoft.com/office/drawing/2014/main" id="{FDF9ECB3-1736-403D-29B9-7CE076A94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  <p:bldP spid="134152" grpId="0" animBg="1"/>
      <p:bldP spid="134153" grpId="0" animBg="1"/>
      <p:bldP spid="1341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F6807BDB-C592-E10E-3A72-B0B5AA6F4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673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CC0099"/>
                </a:solidFill>
              </a:rPr>
              <a:t></a:t>
            </a:r>
            <a:r>
              <a:rPr lang="zh-TW" altLang="zh-CN" sz="1800">
                <a:solidFill>
                  <a:srgbClr val="CC0099"/>
                </a:solidFill>
              </a:rPr>
              <a:t> </a:t>
            </a:r>
            <a:r>
              <a:rPr lang="zh-CN" altLang="en-US" sz="2400" b="1">
                <a:latin typeface="新細明體" panose="02020500000000000000" pitchFamily="18" charset="-120"/>
              </a:rPr>
              <a:t>結論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C34A92A-4B8A-52F9-AFF7-7E4EE0988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19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ea typeface="標楷體" panose="03000509000000000000" pitchFamily="65" charset="-128"/>
              </a:rPr>
              <a:t>演繹論證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187D7DEB-1503-EEC8-595A-6F798F29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第四課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8EBAD343-2152-1C0C-E247-204301EE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86909908-BBE6-0267-E931-5A868728F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81300"/>
            <a:ext cx="7993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    演繹論證中的結論，必須結合大前提和小前提來推出，即將</a:t>
            </a:r>
            <a:r>
              <a:rPr lang="zh-CN" altLang="en-US" sz="2000" b="1">
                <a:solidFill>
                  <a:srgbClr val="FF6600"/>
                </a:solidFill>
                <a:latin typeface="標楷體" panose="03000509000000000000" pitchFamily="65" charset="-128"/>
                <a:ea typeface="標楷體" panose="03000509000000000000" pitchFamily="65" charset="-128"/>
              </a:rPr>
              <a:t>小前提的「個別事物」代入大前提中</a:t>
            </a:r>
            <a:r>
              <a:rPr lang="zh-CN" altLang="en-US" sz="2000">
                <a:latin typeface="標楷體" panose="03000509000000000000" pitchFamily="65" charset="-128"/>
                <a:ea typeface="標楷體" panose="03000509000000000000" pitchFamily="65" charset="-128"/>
              </a:rPr>
              <a:t>，從而推出新結論。</a:t>
            </a:r>
          </a:p>
        </p:txBody>
      </p:sp>
      <p:sp>
        <p:nvSpPr>
          <p:cNvPr id="51207" name="AutoShape 8">
            <a:hlinkClick r:id="rId3" action="ppaction://hlinksldjump"/>
            <a:extLst>
              <a:ext uri="{FF2B5EF4-FFF2-40B4-BE49-F238E27FC236}">
                <a16:creationId xmlns:a16="http://schemas.microsoft.com/office/drawing/2014/main" id="{93114C63-52D3-DD43-A1E6-2D8E41D29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D50EE2E4-9D64-7E17-2A52-7E7297FB6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   感謝對手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3CCD6F17-B68E-E6DC-F058-CEBD0731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6B665643-9D7A-A85F-3023-90DFFBF08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55AA98E7-B2A5-918B-5FD8-22E0CDE34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第四課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38246" name="AutoShape 6">
            <a:extLst>
              <a:ext uri="{FF2B5EF4-FFF2-40B4-BE49-F238E27FC236}">
                <a16:creationId xmlns:a16="http://schemas.microsoft.com/office/drawing/2014/main" id="{346BEC00-117F-5A81-FEE7-1DCF3AEDB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38247" name="AutoShape 7">
            <a:extLst>
              <a:ext uri="{FF2B5EF4-FFF2-40B4-BE49-F238E27FC236}">
                <a16:creationId xmlns:a16="http://schemas.microsoft.com/office/drawing/2014/main" id="{A606BB84-2163-6CDE-7E2F-20CA7D2DBA8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38248" name="Text Box 8">
            <a:extLst>
              <a:ext uri="{FF2B5EF4-FFF2-40B4-BE49-F238E27FC236}">
                <a16:creationId xmlns:a16="http://schemas.microsoft.com/office/drawing/2014/main" id="{670AE8C6-5CE9-0092-B3E5-D79A86B0F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找出關鍵字詞：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對手</a:t>
            </a:r>
          </a:p>
        </p:txBody>
      </p:sp>
      <p:sp>
        <p:nvSpPr>
          <p:cNvPr id="138249" name="Text Box 9">
            <a:extLst>
              <a:ext uri="{FF2B5EF4-FFF2-40B4-BE49-F238E27FC236}">
                <a16:creationId xmlns:a16="http://schemas.microsoft.com/office/drawing/2014/main" id="{76238854-7CCC-69C8-ADE2-C8240128F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內容</a:t>
            </a:r>
          </a:p>
        </p:txBody>
      </p:sp>
      <p:sp>
        <p:nvSpPr>
          <p:cNvPr id="138250" name="Oval 10">
            <a:extLst>
              <a:ext uri="{FF2B5EF4-FFF2-40B4-BE49-F238E27FC236}">
                <a16:creationId xmlns:a16="http://schemas.microsoft.com/office/drawing/2014/main" id="{9EE7C877-044B-5ECA-F1FF-B5ADC9C1A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565400"/>
            <a:ext cx="719137" cy="5048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38251" name="AutoShape 11">
            <a:extLst>
              <a:ext uri="{FF2B5EF4-FFF2-40B4-BE49-F238E27FC236}">
                <a16:creationId xmlns:a16="http://schemas.microsoft.com/office/drawing/2014/main" id="{E8E80A75-0A8E-6CF5-6959-72BF3DEA5465}"/>
              </a:ext>
            </a:extLst>
          </p:cNvPr>
          <p:cNvSpPr>
            <a:spLocks/>
          </p:cNvSpPr>
          <p:nvPr/>
        </p:nvSpPr>
        <p:spPr bwMode="auto">
          <a:xfrm>
            <a:off x="3995738" y="2565400"/>
            <a:ext cx="506412" cy="3024188"/>
          </a:xfrm>
          <a:prstGeom prst="leftBrace">
            <a:avLst>
              <a:gd name="adj1" fmla="val 49765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38252" name="Text Box 12">
            <a:extLst>
              <a:ext uri="{FF2B5EF4-FFF2-40B4-BE49-F238E27FC236}">
                <a16:creationId xmlns:a16="http://schemas.microsoft.com/office/drawing/2014/main" id="{0A4584FD-4C66-C8CF-7383-320D22F35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349500"/>
            <a:ext cx="3810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1">
                <a:latin typeface="Verdana" panose="020B0604030504040204" pitchFamily="34" charset="0"/>
                <a:ea typeface="標楷體" panose="03000509000000000000" pitchFamily="65" charset="-128"/>
              </a:rPr>
              <a:t>你對對手有什麼看法？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對手也是幫助過我們進步的人，因此應該感謝對手</a:t>
            </a:r>
            <a:r>
              <a:rPr kumimoji="0" lang="en-US" altLang="zh-CN" sz="2000">
                <a:latin typeface="Verdana" panose="020B0604030504040204" pitchFamily="34" charset="0"/>
                <a:ea typeface="標楷體" panose="03000509000000000000" pitchFamily="65" charset="-128"/>
              </a:rPr>
              <a:t>/</a:t>
            </a: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對手讓我們認識到了現實狀況，因此應該感謝對手</a:t>
            </a:r>
            <a:r>
              <a:rPr kumimoji="0" lang="en-US" altLang="zh-CN" sz="2000">
                <a:latin typeface="Verdana" panose="020B0604030504040204" pitchFamily="34" charset="0"/>
                <a:ea typeface="標楷體" panose="03000509000000000000" pitchFamily="65" charset="-128"/>
              </a:rPr>
              <a:t>/</a:t>
            </a:r>
            <a:r>
              <a:rPr kumimoji="0" lang="en-US" altLang="zh-CN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CN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1">
                <a:latin typeface="Verdana" panose="020B0604030504040204" pitchFamily="34" charset="0"/>
                <a:ea typeface="標楷體" panose="03000509000000000000" pitchFamily="65" charset="-128"/>
              </a:rPr>
              <a:t>本文用了哪些論證方法寫作？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演繹論證；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引用論證；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舉例論證</a:t>
            </a:r>
            <a:r>
              <a:rPr kumimoji="0" lang="en-US" altLang="zh-CN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CN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6" grpId="0" animBg="1"/>
      <p:bldP spid="138247" grpId="0" animBg="1"/>
      <p:bldP spid="138248" grpId="0"/>
      <p:bldP spid="138249" grpId="0"/>
      <p:bldP spid="138250" grpId="0" animBg="1"/>
      <p:bldP spid="138251" grpId="0" animBg="1"/>
      <p:bldP spid="1382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B0B4BD42-D1C7-12F2-3046-589A2427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一句「對不起」的作用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8F80A46F-FC32-15A8-4EB2-D2B947E4C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</a:t>
            </a:r>
            <a:r>
              <a:rPr lang="zh-CN" altLang="en-US" b="1">
                <a:latin typeface="Tahoma" panose="020B0604030504040204" pitchFamily="34" charset="0"/>
              </a:rPr>
              <a:t>三</a:t>
            </a:r>
            <a:r>
              <a:rPr lang="zh-TW" altLang="en-US" b="1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791A047-006A-A9CD-A38A-15A00B37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95D94532-62B1-992F-9A3C-B5BC4EDCB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</a:t>
            </a:r>
            <a:r>
              <a:rPr lang="zh-CN" altLang="en-US" sz="2800" b="1">
                <a:latin typeface="Tahoma" panose="020B0604030504040204" pitchFamily="34" charset="0"/>
              </a:rPr>
              <a:t>五</a:t>
            </a:r>
            <a:r>
              <a:rPr lang="zh-CN" altLang="zh-TW" sz="2800" b="1">
                <a:latin typeface="Tahoma" panose="020B0604030504040204" pitchFamily="34" charset="0"/>
              </a:rPr>
              <a:t>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第四課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id="{6CFEC8B1-44BE-C44A-EE68-9F3C47434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39271" name="Text Box 7">
            <a:extLst>
              <a:ext uri="{FF2B5EF4-FFF2-40B4-BE49-F238E27FC236}">
                <a16:creationId xmlns:a16="http://schemas.microsoft.com/office/drawing/2014/main" id="{2D9078CD-2309-FB5C-5687-551FB30F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latin typeface="標楷體" panose="03000509000000000000" pitchFamily="65" charset="-128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標楷體" panose="03000509000000000000" pitchFamily="65" charset="-128"/>
                <a:ea typeface="標楷體" panose="03000509000000000000" pitchFamily="65" charset="-128"/>
              </a:rPr>
              <a:t>找出關鍵字詞：</a:t>
            </a:r>
            <a:r>
              <a:rPr lang="zh-CN" altLang="en-US" sz="2400">
                <a:latin typeface="標楷體" panose="03000509000000000000" pitchFamily="65" charset="-128"/>
                <a:ea typeface="標楷體" panose="03000509000000000000" pitchFamily="65" charset="-128"/>
              </a:rPr>
              <a:t>對不起</a:t>
            </a:r>
            <a:endParaRPr lang="en-US" altLang="zh-CN" sz="2400">
              <a:latin typeface="標楷體" panose="03000509000000000000" pitchFamily="65" charset="-128"/>
              <a:ea typeface="標楷體" panose="03000509000000000000" pitchFamily="65" charset="-128"/>
            </a:endParaRPr>
          </a:p>
        </p:txBody>
      </p:sp>
      <p:sp>
        <p:nvSpPr>
          <p:cNvPr id="139272" name="AutoShape 8">
            <a:extLst>
              <a:ext uri="{FF2B5EF4-FFF2-40B4-BE49-F238E27FC236}">
                <a16:creationId xmlns:a16="http://schemas.microsoft.com/office/drawing/2014/main" id="{7550257C-764C-B249-F20C-1679B28040C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39273" name="Text Box 9">
            <a:extLst>
              <a:ext uri="{FF2B5EF4-FFF2-40B4-BE49-F238E27FC236}">
                <a16:creationId xmlns:a16="http://schemas.microsoft.com/office/drawing/2014/main" id="{CE2FBFF0-3DD5-B434-495B-7D8A2C0D8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內容（請填充完整）</a:t>
            </a:r>
          </a:p>
        </p:txBody>
      </p:sp>
      <p:sp>
        <p:nvSpPr>
          <p:cNvPr id="139274" name="Oval 10">
            <a:extLst>
              <a:ext uri="{FF2B5EF4-FFF2-40B4-BE49-F238E27FC236}">
                <a16:creationId xmlns:a16="http://schemas.microsoft.com/office/drawing/2014/main" id="{37B966E6-09E2-A386-064C-AC4B0404F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565400"/>
            <a:ext cx="1009650" cy="5762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39275" name="AutoShape 11">
            <a:extLst>
              <a:ext uri="{FF2B5EF4-FFF2-40B4-BE49-F238E27FC236}">
                <a16:creationId xmlns:a16="http://schemas.microsoft.com/office/drawing/2014/main" id="{003DDF7B-FC79-1AE8-F135-4C9D7D6BB1C2}"/>
              </a:ext>
            </a:extLst>
          </p:cNvPr>
          <p:cNvSpPr>
            <a:spLocks/>
          </p:cNvSpPr>
          <p:nvPr/>
        </p:nvSpPr>
        <p:spPr bwMode="auto">
          <a:xfrm>
            <a:off x="4067175" y="1628775"/>
            <a:ext cx="506413" cy="4032250"/>
          </a:xfrm>
          <a:prstGeom prst="leftBrace">
            <a:avLst>
              <a:gd name="adj1" fmla="val 66353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39276" name="Text Box 12">
            <a:extLst>
              <a:ext uri="{FF2B5EF4-FFF2-40B4-BE49-F238E27FC236}">
                <a16:creationId xmlns:a16="http://schemas.microsoft.com/office/drawing/2014/main" id="{D9AF2F69-684A-8B5F-8D64-77049A19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1365250"/>
            <a:ext cx="41036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1">
                <a:latin typeface="Verdana" panose="020B0604030504040204" pitchFamily="34" charset="0"/>
                <a:ea typeface="標楷體" panose="03000509000000000000" pitchFamily="65" charset="-128"/>
              </a:rPr>
              <a:t>從「對不起」一詞你聯想到什麼？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CN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1">
                <a:latin typeface="Verdana" panose="020B0604030504040204" pitchFamily="34" charset="0"/>
                <a:ea typeface="標楷體" panose="03000509000000000000" pitchFamily="65" charset="-128"/>
              </a:rPr>
              <a:t>你對這個論題的觀點是什麼？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1">
                <a:latin typeface="Verdana" panose="020B0604030504040204" pitchFamily="34" charset="0"/>
                <a:ea typeface="標楷體" panose="03000509000000000000" pitchFamily="65" charset="-128"/>
              </a:rPr>
              <a:t>你將運用哪些論證方法寫作？</a:t>
            </a:r>
            <a:endParaRPr kumimoji="0" lang="zh-CN" altLang="en-US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296FD533-568B-77A9-A38D-7EBF279E48CE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2336800"/>
            <a:ext cx="3455987" cy="3527425"/>
            <a:chOff x="2971" y="1435"/>
            <a:chExt cx="2177" cy="2222"/>
          </a:xfrm>
        </p:grpSpPr>
        <p:sp>
          <p:nvSpPr>
            <p:cNvPr id="54287" name="Line 14">
              <a:extLst>
                <a:ext uri="{FF2B5EF4-FFF2-40B4-BE49-F238E27FC236}">
                  <a16:creationId xmlns:a16="http://schemas.microsoft.com/office/drawing/2014/main" id="{F57017BB-37F9-D55B-2469-1AC9526BC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752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88" name="Line 15">
              <a:extLst>
                <a:ext uri="{FF2B5EF4-FFF2-40B4-BE49-F238E27FC236}">
                  <a16:creationId xmlns:a16="http://schemas.microsoft.com/office/drawing/2014/main" id="{1561EE0E-FBCE-4B6A-28A7-16718C156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435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89" name="Line 16">
              <a:extLst>
                <a:ext uri="{FF2B5EF4-FFF2-40B4-BE49-F238E27FC236}">
                  <a16:creationId xmlns:a16="http://schemas.microsoft.com/office/drawing/2014/main" id="{38EF9A6C-2C69-3BC2-223F-BAEACA56F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3657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90" name="Line 17">
              <a:extLst>
                <a:ext uri="{FF2B5EF4-FFF2-40B4-BE49-F238E27FC236}">
                  <a16:creationId xmlns:a16="http://schemas.microsoft.com/office/drawing/2014/main" id="{BB1F90BC-AD2C-793E-6F68-37C710775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2387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91" name="Line 18">
              <a:extLst>
                <a:ext uri="{FF2B5EF4-FFF2-40B4-BE49-F238E27FC236}">
                  <a16:creationId xmlns:a16="http://schemas.microsoft.com/office/drawing/2014/main" id="{66ED94BE-3444-B849-935B-ABF041080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2697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92" name="Line 19">
              <a:extLst>
                <a:ext uri="{FF2B5EF4-FFF2-40B4-BE49-F238E27FC236}">
                  <a16:creationId xmlns:a16="http://schemas.microsoft.com/office/drawing/2014/main" id="{991CDD20-6E4B-31BB-697B-1C053D411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3385"/>
              <a:ext cx="21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286" name="AutoShape 20">
            <a:hlinkClick r:id="rId2" action="ppaction://hlinksldjump"/>
            <a:extLst>
              <a:ext uri="{FF2B5EF4-FFF2-40B4-BE49-F238E27FC236}">
                <a16:creationId xmlns:a16="http://schemas.microsoft.com/office/drawing/2014/main" id="{00B39B63-742F-A516-F178-7AE650F81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70" grpId="0" animBg="1"/>
      <p:bldP spid="139271" grpId="0"/>
      <p:bldP spid="139272" grpId="0" animBg="1"/>
      <p:bldP spid="139273" grpId="0"/>
      <p:bldP spid="139274" grpId="0" animBg="1"/>
      <p:bldP spid="139275" grpId="0" animBg="1"/>
      <p:bldP spid="1392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642A0B57-F607-7575-20C1-382F99135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700213"/>
            <a:ext cx="3424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/>
              <a:t> </a:t>
            </a:r>
            <a:r>
              <a:rPr lang="zh-TW" altLang="en-US" sz="2400" b="1"/>
              <a:t>駁斥論據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5A73CC5-7F96-C7BF-6B3A-3CE7ADBCC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駁論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8522DC0D-9044-A932-BF70-B5030DF43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第一課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F42FDD32-2C9A-87F9-86AE-A6DEFB49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pic>
        <p:nvPicPr>
          <p:cNvPr id="10246" name="Picture 10">
            <a:extLst>
              <a:ext uri="{FF2B5EF4-FFF2-40B4-BE49-F238E27FC236}">
                <a16:creationId xmlns:a16="http://schemas.microsoft.com/office/drawing/2014/main" id="{8A683893-A3E9-5849-C5D5-3DC978AF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41605" r="15659" b="50975"/>
          <a:stretch>
            <a:fillRect/>
          </a:stretch>
        </p:blipFill>
        <p:spPr bwMode="auto">
          <a:xfrm>
            <a:off x="395288" y="2565400"/>
            <a:ext cx="81375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7" name="Rectangle 19">
            <a:extLst>
              <a:ext uri="{FF2B5EF4-FFF2-40B4-BE49-F238E27FC236}">
                <a16:creationId xmlns:a16="http://schemas.microsoft.com/office/drawing/2014/main" id="{E4E5CA25-B2EC-D247-06EA-8A90CDB6A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3043238"/>
            <a:ext cx="1081087" cy="3587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89108" name="Line 20">
            <a:extLst>
              <a:ext uri="{FF2B5EF4-FFF2-40B4-BE49-F238E27FC236}">
                <a16:creationId xmlns:a16="http://schemas.microsoft.com/office/drawing/2014/main" id="{2E9341E4-D7E7-700A-B071-8CF1F0CE19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7675" y="3573463"/>
            <a:ext cx="144463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10" name="Text Box 22">
            <a:extLst>
              <a:ext uri="{FF2B5EF4-FFF2-40B4-BE49-F238E27FC236}">
                <a16:creationId xmlns:a16="http://schemas.microsoft.com/office/drawing/2014/main" id="{F855DC53-DA6A-ABB0-F4BB-58C665271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076700"/>
            <a:ext cx="5689600" cy="13112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駁倒論據的方法：</a:t>
            </a:r>
            <a:r>
              <a:rPr lang="en-US" altLang="zh-TW" sz="2000">
                <a:solidFill>
                  <a:srgbClr val="FF0000"/>
                </a:solidFill>
                <a:ea typeface="標楷體" panose="03000509000000000000" pitchFamily="65" charset="-128"/>
              </a:rPr>
              <a:t>1. </a:t>
            </a: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指出論據的不真實性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                             </a:t>
            </a:r>
            <a:r>
              <a:rPr lang="en-US" altLang="zh-TW" sz="2000">
                <a:solidFill>
                  <a:srgbClr val="FF0000"/>
                </a:solidFill>
                <a:ea typeface="標楷體" panose="03000509000000000000" pitchFamily="65" charset="-128"/>
              </a:rPr>
              <a:t>2. </a:t>
            </a: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指出論據與現實情況之間的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                                 差距</a:t>
            </a:r>
          </a:p>
        </p:txBody>
      </p:sp>
      <p:sp>
        <p:nvSpPr>
          <p:cNvPr id="10250" name="AutoShape 23">
            <a:hlinkClick r:id="rId5" action="ppaction://hlinksldjump"/>
            <a:extLst>
              <a:ext uri="{FF2B5EF4-FFF2-40B4-BE49-F238E27FC236}">
                <a16:creationId xmlns:a16="http://schemas.microsoft.com/office/drawing/2014/main" id="{85A4916D-50C7-DCA8-C4E5-45B892C3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689043F1-319E-4023-FB06-55ABBEA85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983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駁論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12291" name="Text Box 13">
            <a:extLst>
              <a:ext uri="{FF2B5EF4-FFF2-40B4-BE49-F238E27FC236}">
                <a16:creationId xmlns:a16="http://schemas.microsoft.com/office/drawing/2014/main" id="{21997288-7C55-FCE3-2440-53BF63640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698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imes New Roman" panose="02020603050405020304" pitchFamily="18" charset="0"/>
              </a:rPr>
              <a:t> </a:t>
            </a:r>
            <a:endParaRPr lang="en-US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12292" name="Text Box 14">
            <a:extLst>
              <a:ext uri="{FF2B5EF4-FFF2-40B4-BE49-F238E27FC236}">
                <a16:creationId xmlns:a16="http://schemas.microsoft.com/office/drawing/2014/main" id="{7716BE43-05B3-0949-1880-118227B0F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2293" name="Text Box 17">
            <a:extLst>
              <a:ext uri="{FF2B5EF4-FFF2-40B4-BE49-F238E27FC236}">
                <a16:creationId xmlns:a16="http://schemas.microsoft.com/office/drawing/2014/main" id="{7661E122-C0CF-287A-5325-36F7A8881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第一課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2294" name="Text Box 24">
            <a:extLst>
              <a:ext uri="{FF2B5EF4-FFF2-40B4-BE49-F238E27FC236}">
                <a16:creationId xmlns:a16="http://schemas.microsoft.com/office/drawing/2014/main" id="{96A90DB4-DE28-D1DD-9EDE-FB1429A9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725613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/>
              <a:t> </a:t>
            </a:r>
            <a:r>
              <a:rPr lang="zh-TW" altLang="en-US" sz="2400" b="1"/>
              <a:t>駁斥論證</a:t>
            </a: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DF4FA0E2-AC48-5583-A4C7-C8FCC910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84313"/>
            <a:ext cx="4608512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8"/>
              </a:rPr>
              <a:t>找出論證過程中有邏輯錯誤或自相矛盾的地方。</a:t>
            </a:r>
          </a:p>
        </p:txBody>
      </p:sp>
      <p:sp>
        <p:nvSpPr>
          <p:cNvPr id="12296" name="Line 27">
            <a:extLst>
              <a:ext uri="{FF2B5EF4-FFF2-40B4-BE49-F238E27FC236}">
                <a16:creationId xmlns:a16="http://schemas.microsoft.com/office/drawing/2014/main" id="{CDD3C227-5875-5634-0B53-E55932568B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3284538"/>
            <a:ext cx="288925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2297" name="Picture 29">
            <a:extLst>
              <a:ext uri="{FF2B5EF4-FFF2-40B4-BE49-F238E27FC236}">
                <a16:creationId xmlns:a16="http://schemas.microsoft.com/office/drawing/2014/main" id="{BABAD760-6923-EF91-6A04-1A629955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41801" r="15659" b="51079"/>
          <a:stretch>
            <a:fillRect/>
          </a:stretch>
        </p:blipFill>
        <p:spPr bwMode="auto">
          <a:xfrm>
            <a:off x="323850" y="2708275"/>
            <a:ext cx="84963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2" name="Rectangle 28">
            <a:extLst>
              <a:ext uri="{FF2B5EF4-FFF2-40B4-BE49-F238E27FC236}">
                <a16:creationId xmlns:a16="http://schemas.microsoft.com/office/drawing/2014/main" id="{423C6309-191A-FB5F-DA5F-54280724F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2730500"/>
            <a:ext cx="1584325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36894" name="Line 30">
            <a:extLst>
              <a:ext uri="{FF2B5EF4-FFF2-40B4-BE49-F238E27FC236}">
                <a16:creationId xmlns:a16="http://schemas.microsoft.com/office/drawing/2014/main" id="{12EDFEA9-7151-C11A-F4DE-AE6A5355D1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5738" y="2276475"/>
            <a:ext cx="431800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0" name="AutoShape 31">
            <a:hlinkClick r:id="rId5" action="ppaction://hlinksldjump"/>
            <a:extLst>
              <a:ext uri="{FF2B5EF4-FFF2-40B4-BE49-F238E27FC236}">
                <a16:creationId xmlns:a16="http://schemas.microsoft.com/office/drawing/2014/main" id="{84EBD9D3-AA99-0D3A-2ADA-3EF420376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29DFB765-02A1-2E8F-F77A-DDDBFBED0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論「沉默是金」</a:t>
            </a: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00B2EFE9-0421-F3B3-AAC1-84D0BBCFD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2590800"/>
            <a:ext cx="1368425" cy="5048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1" name="AutoShape 7">
            <a:extLst>
              <a:ext uri="{FF2B5EF4-FFF2-40B4-BE49-F238E27FC236}">
                <a16:creationId xmlns:a16="http://schemas.microsoft.com/office/drawing/2014/main" id="{26CF5617-6DA4-6468-405F-EE4B35750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10AB6DD7-85F8-00A1-701A-7F4DC744F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88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找出關鍵字詞：沉默是金</a:t>
            </a:r>
          </a:p>
        </p:txBody>
      </p:sp>
      <p:sp>
        <p:nvSpPr>
          <p:cNvPr id="52233" name="AutoShape 9">
            <a:extLst>
              <a:ext uri="{FF2B5EF4-FFF2-40B4-BE49-F238E27FC236}">
                <a16:creationId xmlns:a16="http://schemas.microsoft.com/office/drawing/2014/main" id="{A0CF1C60-72F9-F23C-61E4-7A3E65D02B8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35DE5E4E-9C4D-ED6B-74AD-83546EE8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內容</a:t>
            </a:r>
          </a:p>
        </p:txBody>
      </p:sp>
      <p:sp>
        <p:nvSpPr>
          <p:cNvPr id="52235" name="AutoShape 11">
            <a:extLst>
              <a:ext uri="{FF2B5EF4-FFF2-40B4-BE49-F238E27FC236}">
                <a16:creationId xmlns:a16="http://schemas.microsoft.com/office/drawing/2014/main" id="{64FD8757-4EA1-3E9A-64A0-0CF70ED39192}"/>
              </a:ext>
            </a:extLst>
          </p:cNvPr>
          <p:cNvSpPr>
            <a:spLocks/>
          </p:cNvSpPr>
          <p:nvPr/>
        </p:nvSpPr>
        <p:spPr bwMode="auto">
          <a:xfrm>
            <a:off x="4137025" y="1052513"/>
            <a:ext cx="506413" cy="4464050"/>
          </a:xfrm>
          <a:prstGeom prst="leftBrace">
            <a:avLst>
              <a:gd name="adj1" fmla="val 73459"/>
              <a:gd name="adj2" fmla="val 7939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C4777E22-C543-4DA0-10E9-935BCFC30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908050"/>
            <a:ext cx="381635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若使用駁論，那</a:t>
            </a:r>
            <a:r>
              <a:rPr lang="zh-TW" altLang="en-US" sz="2000" b="1">
                <a:latin typeface="Verdana" panose="020B0604030504040204" pitchFamily="34" charset="0"/>
              </a:rPr>
              <a:t>駁斥的中心是：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沉默的重要性？沉默適用於任何情況？沉默的作用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8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800" b="1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1">
                <a:latin typeface="Verdana" panose="020B0604030504040204" pitchFamily="34" charset="0"/>
              </a:rPr>
              <a:t>文章的分論點：</a:t>
            </a:r>
            <a:endParaRPr lang="zh-TW" altLang="en-US" sz="2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沉默會損害自身的正當權益？沉默不利於人與人之間的交往？沉默不利於社會的長治久安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8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zh-TW" altLang="zh-CN" sz="8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/>
              <a:t>文章適用的論證方法：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ea typeface="標楷體" panose="03000509000000000000" pitchFamily="65" charset="-128"/>
              </a:rPr>
              <a:t>舉例論證？對比論證？比喻論證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ea typeface="標楷體" panose="03000509000000000000" pitchFamily="65" charset="-128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zh-TW" sz="800" b="1"/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/>
              <a:t>文章最後確立的論點是：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8"/>
              </a:rPr>
              <a:t>沉默的作用要視情況而定？沉默有百害而無一利</a:t>
            </a:r>
            <a:r>
              <a:rPr kumimoji="0" lang="en-US" altLang="zh-TW" sz="200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14346" name="Text Box 13">
            <a:extLst>
              <a:ext uri="{FF2B5EF4-FFF2-40B4-BE49-F238E27FC236}">
                <a16:creationId xmlns:a16="http://schemas.microsoft.com/office/drawing/2014/main" id="{694ED069-2567-AA9E-B956-693275A0E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4347" name="Rectangle 15">
            <a:extLst>
              <a:ext uri="{FF2B5EF4-FFF2-40B4-BE49-F238E27FC236}">
                <a16:creationId xmlns:a16="http://schemas.microsoft.com/office/drawing/2014/main" id="{DA97EA1E-4FD4-CE0C-35AB-792578BE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14348" name="Rectangle 17">
            <a:extLst>
              <a:ext uri="{FF2B5EF4-FFF2-40B4-BE49-F238E27FC236}">
                <a16:creationId xmlns:a16="http://schemas.microsoft.com/office/drawing/2014/main" id="{273B194E-9F7F-85E6-C3A7-4E4FBFEA2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22555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112</a:t>
            </a:r>
          </a:p>
        </p:txBody>
      </p:sp>
      <p:sp>
        <p:nvSpPr>
          <p:cNvPr id="14349" name="Text Box 19">
            <a:extLst>
              <a:ext uri="{FF2B5EF4-FFF2-40B4-BE49-F238E27FC236}">
                <a16:creationId xmlns:a16="http://schemas.microsoft.com/office/drawing/2014/main" id="{CE172860-941E-ABE9-DC56-10518D275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第一課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4" grpId="0"/>
      <p:bldP spid="522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38D5A2C3-D4C0-DB19-EC4E-4DCFEDE51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8"/>
              </a:rPr>
              <a:t>求人不如求己</a:t>
            </a:r>
          </a:p>
        </p:txBody>
      </p:sp>
      <p:sp>
        <p:nvSpPr>
          <p:cNvPr id="53254" name="Oval 6">
            <a:extLst>
              <a:ext uri="{FF2B5EF4-FFF2-40B4-BE49-F238E27FC236}">
                <a16:creationId xmlns:a16="http://schemas.microsoft.com/office/drawing/2014/main" id="{845D786A-6550-0643-04CB-DD570027D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611438"/>
            <a:ext cx="720725" cy="4318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55" name="AutoShape 7">
            <a:extLst>
              <a:ext uri="{FF2B5EF4-FFF2-40B4-BE49-F238E27FC236}">
                <a16:creationId xmlns:a16="http://schemas.microsoft.com/office/drawing/2014/main" id="{8F3FE527-A9FB-358C-A07C-DF67712F4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E2B1AD52-B8DE-E49C-EE1A-7F7C79028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573463"/>
            <a:ext cx="395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找出關鍵字詞：求己</a:t>
            </a:r>
          </a:p>
        </p:txBody>
      </p:sp>
      <p:sp>
        <p:nvSpPr>
          <p:cNvPr id="53257" name="AutoShape 9">
            <a:extLst>
              <a:ext uri="{FF2B5EF4-FFF2-40B4-BE49-F238E27FC236}">
                <a16:creationId xmlns:a16="http://schemas.microsoft.com/office/drawing/2014/main" id="{54A59518-28FA-59B3-4AAE-3BBB375382D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3C47850C-78DD-7BAA-C78D-B3AC0C6E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內容（請填充完整）</a:t>
            </a:r>
          </a:p>
        </p:txBody>
      </p:sp>
      <p:sp>
        <p:nvSpPr>
          <p:cNvPr id="53259" name="AutoShape 11">
            <a:extLst>
              <a:ext uri="{FF2B5EF4-FFF2-40B4-BE49-F238E27FC236}">
                <a16:creationId xmlns:a16="http://schemas.microsoft.com/office/drawing/2014/main" id="{73E43BA5-84D6-B807-360E-8592F6FB897B}"/>
              </a:ext>
            </a:extLst>
          </p:cNvPr>
          <p:cNvSpPr>
            <a:spLocks/>
          </p:cNvSpPr>
          <p:nvPr/>
        </p:nvSpPr>
        <p:spPr bwMode="auto">
          <a:xfrm>
            <a:off x="4067175" y="1268413"/>
            <a:ext cx="457200" cy="4176712"/>
          </a:xfrm>
          <a:prstGeom prst="leftBrace">
            <a:avLst>
              <a:gd name="adj1" fmla="val 76128"/>
              <a:gd name="adj2" fmla="val 7313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83B02215-D9B6-8884-FD47-0E83B7E01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888" y="187325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5370" name="Text Box 22">
            <a:extLst>
              <a:ext uri="{FF2B5EF4-FFF2-40B4-BE49-F238E27FC236}">
                <a16:creationId xmlns:a16="http://schemas.microsoft.com/office/drawing/2014/main" id="{A38F2AB8-0F60-B83B-71C4-0532960AB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5371" name="Rectangle 24">
            <a:extLst>
              <a:ext uri="{FF2B5EF4-FFF2-40B4-BE49-F238E27FC236}">
                <a16:creationId xmlns:a16="http://schemas.microsoft.com/office/drawing/2014/main" id="{D2427A91-2CF5-D3D2-640E-3602BBD0F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題目點撥</a:t>
            </a:r>
            <a:endParaRPr lang="zh-TW" altLang="en-US">
              <a:ea typeface="標楷體" panose="03000509000000000000" pitchFamily="65" charset="-128"/>
            </a:endParaRPr>
          </a:p>
        </p:txBody>
      </p:sp>
      <p:sp>
        <p:nvSpPr>
          <p:cNvPr id="53277" name="Line 29">
            <a:extLst>
              <a:ext uri="{FF2B5EF4-FFF2-40B4-BE49-F238E27FC236}">
                <a16:creationId xmlns:a16="http://schemas.microsoft.com/office/drawing/2014/main" id="{38B2B6F0-E57C-2B62-F84A-C37864D14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6449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3281" name="Rectangle 33">
            <a:extLst>
              <a:ext uri="{FF2B5EF4-FFF2-40B4-BE49-F238E27FC236}">
                <a16:creationId xmlns:a16="http://schemas.microsoft.com/office/drawing/2014/main" id="{6A982BA1-CFAA-C821-CB42-2757FDB7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125538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b="1"/>
              <a:t>「求己」的作用：</a:t>
            </a:r>
          </a:p>
        </p:txBody>
      </p:sp>
      <p:sp>
        <p:nvSpPr>
          <p:cNvPr id="53282" name="Line 34">
            <a:extLst>
              <a:ext uri="{FF2B5EF4-FFF2-40B4-BE49-F238E27FC236}">
                <a16:creationId xmlns:a16="http://schemas.microsoft.com/office/drawing/2014/main" id="{2A3C6A07-03BF-8A0F-4012-4D0E71AD3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27813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3283" name="Rectangle 35">
            <a:extLst>
              <a:ext uri="{FF2B5EF4-FFF2-40B4-BE49-F238E27FC236}">
                <a16:creationId xmlns:a16="http://schemas.microsoft.com/office/drawing/2014/main" id="{DD4EA9B9-79E6-442B-C078-E32D1DE3C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989138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「求己」的事例：</a:t>
            </a:r>
            <a:endParaRPr kumimoji="0" lang="zh-TW" altLang="en-US" sz="2000" b="1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53284" name="Rectangle 36">
            <a:extLst>
              <a:ext uri="{FF2B5EF4-FFF2-40B4-BE49-F238E27FC236}">
                <a16:creationId xmlns:a16="http://schemas.microsoft.com/office/drawing/2014/main" id="{B295DFDC-8713-9A1F-83AD-889B06CA9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887663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「求人」和</a:t>
            </a:r>
            <a:r>
              <a:rPr lang="zh-TW" altLang="en-US" sz="1800" b="1"/>
              <a:t>「求己」</a:t>
            </a:r>
            <a:r>
              <a:rPr lang="zh-TW" altLang="en-US" sz="2000" b="1">
                <a:latin typeface="Verdana" panose="020B0604030504040204" pitchFamily="34" charset="0"/>
              </a:rPr>
              <a:t>的差別：</a:t>
            </a:r>
          </a:p>
        </p:txBody>
      </p:sp>
      <p:sp>
        <p:nvSpPr>
          <p:cNvPr id="53285" name="Line 37">
            <a:extLst>
              <a:ext uri="{FF2B5EF4-FFF2-40B4-BE49-F238E27FC236}">
                <a16:creationId xmlns:a16="http://schemas.microsoft.com/office/drawing/2014/main" id="{5D5A4A13-CB8E-2AD5-4191-8EDF0026A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414972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3286" name="Rectangle 38">
            <a:extLst>
              <a:ext uri="{FF2B5EF4-FFF2-40B4-BE49-F238E27FC236}">
                <a16:creationId xmlns:a16="http://schemas.microsoft.com/office/drawing/2014/main" id="{B321C46E-0B2E-91F9-A22A-3B7200CEB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256088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 b="1">
                <a:latin typeface="Verdana" panose="020B0604030504040204" pitchFamily="34" charset="0"/>
              </a:rPr>
              <a:t>文章最後確立的論點是：</a:t>
            </a:r>
          </a:p>
        </p:txBody>
      </p:sp>
      <p:sp>
        <p:nvSpPr>
          <p:cNvPr id="53287" name="Line 39">
            <a:extLst>
              <a:ext uri="{FF2B5EF4-FFF2-40B4-BE49-F238E27FC236}">
                <a16:creationId xmlns:a16="http://schemas.microsoft.com/office/drawing/2014/main" id="{975BE0EA-2B22-0BBA-7B71-C6A4DFAEA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49403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3288" name="Line 40">
            <a:extLst>
              <a:ext uri="{FF2B5EF4-FFF2-40B4-BE49-F238E27FC236}">
                <a16:creationId xmlns:a16="http://schemas.microsoft.com/office/drawing/2014/main" id="{CF9D4BD9-2719-DB47-8CFA-1FCC86261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544512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5381" name="Rectangle 41">
            <a:extLst>
              <a:ext uri="{FF2B5EF4-FFF2-40B4-BE49-F238E27FC236}">
                <a16:creationId xmlns:a16="http://schemas.microsoft.com/office/drawing/2014/main" id="{0A51F71C-585B-2248-E848-43A11F5D1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114</a:t>
            </a:r>
          </a:p>
        </p:txBody>
      </p:sp>
      <p:sp>
        <p:nvSpPr>
          <p:cNvPr id="15382" name="Text Box 42">
            <a:extLst>
              <a:ext uri="{FF2B5EF4-FFF2-40B4-BE49-F238E27FC236}">
                <a16:creationId xmlns:a16="http://schemas.microsoft.com/office/drawing/2014/main" id="{32A119A8-DD8B-BA7F-7BD1-0B18AB2E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第一課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5383" name="AutoShape 43">
            <a:hlinkClick r:id="rId2" action="ppaction://hlinksldjump"/>
            <a:extLst>
              <a:ext uri="{FF2B5EF4-FFF2-40B4-BE49-F238E27FC236}">
                <a16:creationId xmlns:a16="http://schemas.microsoft.com/office/drawing/2014/main" id="{C27DD73F-08BA-12D1-CB08-565E38A08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8" grpId="0"/>
      <p:bldP spid="53281" grpId="0"/>
      <p:bldP spid="53283" grpId="0"/>
      <p:bldP spid="53284" grpId="0"/>
      <p:bldP spid="532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875A6419-FD47-E0D7-1370-2EFD1F70C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96C618F7-37B6-F7A3-11E9-104AB8AF2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77900"/>
            <a:ext cx="3190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ea typeface="標楷體" panose="03000509000000000000" pitchFamily="65" charset="-128"/>
              </a:rPr>
              <a:t>對比論證</a:t>
            </a:r>
          </a:p>
        </p:txBody>
      </p:sp>
      <p:pic>
        <p:nvPicPr>
          <p:cNvPr id="16388" name="Picture 30">
            <a:extLst>
              <a:ext uri="{FF2B5EF4-FFF2-40B4-BE49-F238E27FC236}">
                <a16:creationId xmlns:a16="http://schemas.microsoft.com/office/drawing/2014/main" id="{F82747C3-661B-8DB3-EF6C-09BF18B9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36174" r="15659" b="56483"/>
          <a:stretch>
            <a:fillRect/>
          </a:stretch>
        </p:blipFill>
        <p:spPr bwMode="auto">
          <a:xfrm>
            <a:off x="179388" y="1627188"/>
            <a:ext cx="86407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7" name="Text Box 31">
            <a:extLst>
              <a:ext uri="{FF2B5EF4-FFF2-40B4-BE49-F238E27FC236}">
                <a16:creationId xmlns:a16="http://schemas.microsoft.com/office/drawing/2014/main" id="{D6D377C3-79BC-B8FC-774F-7AF7C7E2E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36838"/>
            <a:ext cx="712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ea typeface="標楷體" panose="03000509000000000000" pitchFamily="65" charset="-128"/>
              </a:rPr>
              <a:t>簡單而言，對比論證可歸納為以下步驟：</a:t>
            </a:r>
          </a:p>
        </p:txBody>
      </p:sp>
      <p:sp>
        <p:nvSpPr>
          <p:cNvPr id="55328" name="AutoShape 32">
            <a:extLst>
              <a:ext uri="{FF2B5EF4-FFF2-40B4-BE49-F238E27FC236}">
                <a16:creationId xmlns:a16="http://schemas.microsoft.com/office/drawing/2014/main" id="{7963CCB7-8BF4-996F-F14E-EFEE7EF7E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141663"/>
            <a:ext cx="1008062" cy="503237"/>
          </a:xfrm>
          <a:prstGeom prst="roundRect">
            <a:avLst>
              <a:gd name="adj" fmla="val 16667"/>
            </a:avLst>
          </a:prstGeom>
          <a:noFill/>
          <a:ln w="38100" cmpd="dbl" algn="ctr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確立</a:t>
            </a:r>
          </a:p>
        </p:txBody>
      </p:sp>
      <p:sp>
        <p:nvSpPr>
          <p:cNvPr id="55331" name="AutoShape 35">
            <a:extLst>
              <a:ext uri="{FF2B5EF4-FFF2-40B4-BE49-F238E27FC236}">
                <a16:creationId xmlns:a16="http://schemas.microsoft.com/office/drawing/2014/main" id="{FB379A33-CCF3-508D-5C44-B02FF0694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848100"/>
            <a:ext cx="1008062" cy="503238"/>
          </a:xfrm>
          <a:prstGeom prst="roundRect">
            <a:avLst>
              <a:gd name="adj" fmla="val 16667"/>
            </a:avLst>
          </a:prstGeom>
          <a:noFill/>
          <a:ln w="38100" cmpd="dbl" algn="ctr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選擇</a:t>
            </a:r>
          </a:p>
        </p:txBody>
      </p:sp>
      <p:sp>
        <p:nvSpPr>
          <p:cNvPr id="55333" name="AutoShape 37">
            <a:extLst>
              <a:ext uri="{FF2B5EF4-FFF2-40B4-BE49-F238E27FC236}">
                <a16:creationId xmlns:a16="http://schemas.microsoft.com/office/drawing/2014/main" id="{7BAF3615-458E-4E8B-3B44-F64DE55A0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510088"/>
            <a:ext cx="1008062" cy="503237"/>
          </a:xfrm>
          <a:prstGeom prst="roundRect">
            <a:avLst>
              <a:gd name="adj" fmla="val 16667"/>
            </a:avLst>
          </a:prstGeom>
          <a:noFill/>
          <a:ln w="38100" cmpd="dbl" algn="ctr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對比</a:t>
            </a:r>
          </a:p>
        </p:txBody>
      </p:sp>
      <p:sp>
        <p:nvSpPr>
          <p:cNvPr id="55335" name="AutoShape 39">
            <a:extLst>
              <a:ext uri="{FF2B5EF4-FFF2-40B4-BE49-F238E27FC236}">
                <a16:creationId xmlns:a16="http://schemas.microsoft.com/office/drawing/2014/main" id="{CED7B0FA-6561-82FF-9D1D-2A6F7F2CD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230813"/>
            <a:ext cx="1008062" cy="503237"/>
          </a:xfrm>
          <a:prstGeom prst="roundRect">
            <a:avLst>
              <a:gd name="adj" fmla="val 16667"/>
            </a:avLst>
          </a:prstGeom>
          <a:noFill/>
          <a:ln w="38100" cmpd="dbl" algn="ctr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總結</a:t>
            </a:r>
          </a:p>
        </p:txBody>
      </p:sp>
      <p:sp>
        <p:nvSpPr>
          <p:cNvPr id="55336" name="AutoShape 40">
            <a:extLst>
              <a:ext uri="{FF2B5EF4-FFF2-40B4-BE49-F238E27FC236}">
                <a16:creationId xmlns:a16="http://schemas.microsoft.com/office/drawing/2014/main" id="{A143E738-4793-2156-14DD-7CD04090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357563"/>
            <a:ext cx="144462" cy="647700"/>
          </a:xfrm>
          <a:prstGeom prst="curvedRightArrow">
            <a:avLst>
              <a:gd name="adj1" fmla="val 89671"/>
              <a:gd name="adj2" fmla="val 179341"/>
              <a:gd name="adj3" fmla="val 3333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5337" name="AutoShape 41">
            <a:extLst>
              <a:ext uri="{FF2B5EF4-FFF2-40B4-BE49-F238E27FC236}">
                <a16:creationId xmlns:a16="http://schemas.microsoft.com/office/drawing/2014/main" id="{A09BA276-2395-60BB-6D17-0CF0C197C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149725"/>
            <a:ext cx="144462" cy="647700"/>
          </a:xfrm>
          <a:prstGeom prst="curvedRightArrow">
            <a:avLst>
              <a:gd name="adj1" fmla="val 89671"/>
              <a:gd name="adj2" fmla="val 179341"/>
              <a:gd name="adj3" fmla="val 3333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5340" name="AutoShape 44">
            <a:extLst>
              <a:ext uri="{FF2B5EF4-FFF2-40B4-BE49-F238E27FC236}">
                <a16:creationId xmlns:a16="http://schemas.microsoft.com/office/drawing/2014/main" id="{5600D950-A7E1-25A5-DBE1-BEA349E21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3213100"/>
            <a:ext cx="576262" cy="287338"/>
          </a:xfrm>
          <a:prstGeom prst="leftRightArrow">
            <a:avLst>
              <a:gd name="adj1" fmla="val 50000"/>
              <a:gd name="adj2" fmla="val 40110"/>
            </a:avLst>
          </a:prstGeom>
          <a:noFill/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5341" name="AutoShape 45">
            <a:extLst>
              <a:ext uri="{FF2B5EF4-FFF2-40B4-BE49-F238E27FC236}">
                <a16:creationId xmlns:a16="http://schemas.microsoft.com/office/drawing/2014/main" id="{0951317E-D2C0-1293-D931-D0E63A835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933825"/>
            <a:ext cx="576262" cy="287338"/>
          </a:xfrm>
          <a:prstGeom prst="leftRightArrow">
            <a:avLst>
              <a:gd name="adj1" fmla="val 50000"/>
              <a:gd name="adj2" fmla="val 40110"/>
            </a:avLst>
          </a:prstGeom>
          <a:noFill/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5342" name="AutoShape 46">
            <a:extLst>
              <a:ext uri="{FF2B5EF4-FFF2-40B4-BE49-F238E27FC236}">
                <a16:creationId xmlns:a16="http://schemas.microsoft.com/office/drawing/2014/main" id="{4839182B-13D2-3715-2D8E-6E4886308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625975"/>
            <a:ext cx="576262" cy="287338"/>
          </a:xfrm>
          <a:prstGeom prst="leftRightArrow">
            <a:avLst>
              <a:gd name="adj1" fmla="val 50000"/>
              <a:gd name="adj2" fmla="val 40110"/>
            </a:avLst>
          </a:prstGeom>
          <a:noFill/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55343" name="AutoShape 47">
            <a:extLst>
              <a:ext uri="{FF2B5EF4-FFF2-40B4-BE49-F238E27FC236}">
                <a16:creationId xmlns:a16="http://schemas.microsoft.com/office/drawing/2014/main" id="{5E52CA92-5885-58DB-9FD7-C0EB18F8F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302250"/>
            <a:ext cx="576262" cy="287338"/>
          </a:xfrm>
          <a:prstGeom prst="leftRightArrow">
            <a:avLst>
              <a:gd name="adj1" fmla="val 50000"/>
              <a:gd name="adj2" fmla="val 40110"/>
            </a:avLst>
          </a:prstGeom>
          <a:noFill/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6400" name="Text Box 48">
            <a:extLst>
              <a:ext uri="{FF2B5EF4-FFF2-40B4-BE49-F238E27FC236}">
                <a16:creationId xmlns:a16="http://schemas.microsoft.com/office/drawing/2014/main" id="{99FE3BD5-4C10-57D2-F355-41746739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213100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55345" name="Text Box 49">
            <a:extLst>
              <a:ext uri="{FF2B5EF4-FFF2-40B4-BE49-F238E27FC236}">
                <a16:creationId xmlns:a16="http://schemas.microsoft.com/office/drawing/2014/main" id="{318B133D-B7B4-1C5B-FCDF-8E250979B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3155950"/>
            <a:ext cx="4651375" cy="434975"/>
          </a:xfrm>
          <a:prstGeom prst="rect">
            <a:avLst/>
          </a:prstGeom>
          <a:noFill/>
          <a:ln w="38100" cmpd="dbl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/>
              <a:t>確立文段所要闡述的中心觀點</a:t>
            </a:r>
            <a:r>
              <a:rPr lang="zh-TW" altLang="en-US" sz="1800"/>
              <a:t>。</a:t>
            </a:r>
          </a:p>
        </p:txBody>
      </p:sp>
      <p:sp>
        <p:nvSpPr>
          <p:cNvPr id="55346" name="Text Box 50">
            <a:extLst>
              <a:ext uri="{FF2B5EF4-FFF2-40B4-BE49-F238E27FC236}">
                <a16:creationId xmlns:a16="http://schemas.microsoft.com/office/drawing/2014/main" id="{7BE897DE-556C-681F-5E61-EE06CADE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3846513"/>
            <a:ext cx="4651375" cy="434975"/>
          </a:xfrm>
          <a:prstGeom prst="rect">
            <a:avLst/>
          </a:prstGeom>
          <a:noFill/>
          <a:ln w="38100" cmpd="dbl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/>
              <a:t>選定與觀點相應或相異屬性的人或事。</a:t>
            </a:r>
            <a:endParaRPr lang="zh-TW" altLang="en-US" sz="1800"/>
          </a:p>
        </p:txBody>
      </p:sp>
      <p:sp>
        <p:nvSpPr>
          <p:cNvPr id="55347" name="Text Box 51">
            <a:extLst>
              <a:ext uri="{FF2B5EF4-FFF2-40B4-BE49-F238E27FC236}">
                <a16:creationId xmlns:a16="http://schemas.microsoft.com/office/drawing/2014/main" id="{9B53F9AC-C292-4A22-E567-2B5A4DC7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4578350"/>
            <a:ext cx="4651375" cy="434975"/>
          </a:xfrm>
          <a:prstGeom prst="rect">
            <a:avLst/>
          </a:prstGeom>
          <a:noFill/>
          <a:ln w="38100" cmpd="dbl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2000"/>
              <a:t>緊扣觀點進行對比分析。</a:t>
            </a:r>
            <a:endParaRPr lang="zh-TW" altLang="en-US" sz="1800"/>
          </a:p>
        </p:txBody>
      </p:sp>
      <p:sp>
        <p:nvSpPr>
          <p:cNvPr id="55348" name="Text Box 52">
            <a:extLst>
              <a:ext uri="{FF2B5EF4-FFF2-40B4-BE49-F238E27FC236}">
                <a16:creationId xmlns:a16="http://schemas.microsoft.com/office/drawing/2014/main" id="{5E114865-D88A-9D7C-8C73-0C8CD3C37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5229225"/>
            <a:ext cx="4651375" cy="404813"/>
          </a:xfrm>
          <a:prstGeom prst="rect">
            <a:avLst/>
          </a:prstGeom>
          <a:noFill/>
          <a:ln w="38100" cmpd="dbl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/>
              <a:t>得出結論，回應文章的中心觀點。</a:t>
            </a:r>
          </a:p>
        </p:txBody>
      </p:sp>
      <p:sp>
        <p:nvSpPr>
          <p:cNvPr id="55349" name="AutoShape 53">
            <a:extLst>
              <a:ext uri="{FF2B5EF4-FFF2-40B4-BE49-F238E27FC236}">
                <a16:creationId xmlns:a16="http://schemas.microsoft.com/office/drawing/2014/main" id="{C768C40F-DAFB-412B-CE1F-E7118A36C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941888"/>
            <a:ext cx="144462" cy="574675"/>
          </a:xfrm>
          <a:prstGeom prst="curvedRightArrow">
            <a:avLst>
              <a:gd name="adj1" fmla="val 79561"/>
              <a:gd name="adj2" fmla="val 159121"/>
              <a:gd name="adj3" fmla="val 3333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6406" name="Text Box 54">
            <a:extLst>
              <a:ext uri="{FF2B5EF4-FFF2-40B4-BE49-F238E27FC236}">
                <a16:creationId xmlns:a16="http://schemas.microsoft.com/office/drawing/2014/main" id="{11ACB034-2487-EC42-79D0-FB44CEAE3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6407" name="AutoShape 55">
            <a:hlinkClick r:id="rId3" action="ppaction://hlinksldjump"/>
            <a:extLst>
              <a:ext uri="{FF2B5EF4-FFF2-40B4-BE49-F238E27FC236}">
                <a16:creationId xmlns:a16="http://schemas.microsoft.com/office/drawing/2014/main" id="{EDAD3747-068B-359C-5C8C-EFDF20B19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/>
              <a:t>返回</a:t>
            </a:r>
            <a:endParaRPr lang="zh-TW" altLang="en-US" sz="1800" b="1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7" grpId="0"/>
      <p:bldP spid="55328" grpId="0" animBg="1"/>
      <p:bldP spid="55331" grpId="0" animBg="1"/>
      <p:bldP spid="55333" grpId="0" animBg="1"/>
      <p:bldP spid="55335" grpId="0" animBg="1"/>
      <p:bldP spid="55345" grpId="0" animBg="1"/>
      <p:bldP spid="55346" grpId="0" animBg="1"/>
      <p:bldP spid="55347" grpId="0" animBg="1"/>
      <p:bldP spid="553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1CF92B0-F37B-B9C9-68B3-DF087EEA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EC7C3DE3-7DFA-ECDC-5E5E-FB2B3F914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8424862" cy="822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請分成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A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、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B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兩組，閱讀該組的題目及論點，談談如何運用對比論證的方法論證論點。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9B2B801C-1552-E49C-C56D-CDBF20A76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>
                <a:latin typeface="Tahoma" panose="020B0604030504040204" pitchFamily="34" charset="0"/>
              </a:rPr>
              <a:t>初中課室作文（中三）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E671F2B5-3534-BC02-7AE5-8F620D4E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Tahoma" panose="020B0604030504040204" pitchFamily="34" charset="0"/>
              </a:rPr>
              <a:t>單元五 </a:t>
            </a:r>
            <a:r>
              <a:rPr lang="zh-TW" altLang="zh-CN" sz="2800" b="1">
                <a:latin typeface="Tahoma" panose="020B0604030504040204" pitchFamily="34" charset="0"/>
              </a:rPr>
              <a:t> </a:t>
            </a:r>
            <a:r>
              <a:rPr lang="zh-CN" altLang="en-US" sz="2800" b="1">
                <a:latin typeface="Tahoma" panose="020B0604030504040204" pitchFamily="34" charset="0"/>
              </a:rPr>
              <a:t>第</a:t>
            </a:r>
            <a:r>
              <a:rPr lang="zh-TW" altLang="en-US" sz="2800" b="1">
                <a:latin typeface="Tahoma" panose="020B0604030504040204" pitchFamily="34" charset="0"/>
              </a:rPr>
              <a:t>二</a:t>
            </a:r>
            <a:r>
              <a:rPr lang="zh-CN" altLang="en-US" sz="2800" b="1">
                <a:latin typeface="Tahoma" panose="020B0604030504040204" pitchFamily="34" charset="0"/>
              </a:rPr>
              <a:t>課</a:t>
            </a:r>
            <a:endParaRPr lang="zh-TW" altLang="en-US" sz="2800" b="1">
              <a:latin typeface="Tahoma" panose="020B0604030504040204" pitchFamily="34" charset="0"/>
            </a:endParaRP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051D8467-6F3F-980D-F043-BE3553633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70961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TW" sz="2400" b="1">
                <a:ea typeface="新細明體" panose="02020500000000000000" pitchFamily="18" charset="-120"/>
              </a:rPr>
              <a:t>A</a:t>
            </a:r>
            <a:r>
              <a:rPr lang="zh-TW" altLang="en-US" sz="2400" b="1">
                <a:ea typeface="新細明體" panose="02020500000000000000" pitchFamily="18" charset="-120"/>
              </a:rPr>
              <a:t>組</a:t>
            </a:r>
          </a:p>
        </p:txBody>
      </p:sp>
      <p:sp>
        <p:nvSpPr>
          <p:cNvPr id="17415" name="AutoShape 12">
            <a:extLst>
              <a:ext uri="{FF2B5EF4-FFF2-40B4-BE49-F238E27FC236}">
                <a16:creationId xmlns:a16="http://schemas.microsoft.com/office/drawing/2014/main" id="{7F3F2618-ED0B-2210-1C54-EB7520253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2927350"/>
            <a:ext cx="6988175" cy="4302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ea typeface="標楷體" panose="03000509000000000000" pitchFamily="65" charset="-128"/>
              </a:rPr>
              <a:t>談</a:t>
            </a:r>
            <a:r>
              <a:rPr lang="zh-TW" altLang="en-US" sz="2000">
                <a:ea typeface="標楷體" panose="03000509000000000000" pitchFamily="65" charset="-128"/>
              </a:rPr>
              <a:t>忍讓：學會忍讓，是成熟的標誌。</a:t>
            </a:r>
          </a:p>
        </p:txBody>
      </p:sp>
      <p:sp>
        <p:nvSpPr>
          <p:cNvPr id="17416" name="AutoShape 13">
            <a:extLst>
              <a:ext uri="{FF2B5EF4-FFF2-40B4-BE49-F238E27FC236}">
                <a16:creationId xmlns:a16="http://schemas.microsoft.com/office/drawing/2014/main" id="{EEB33810-36D6-F7D7-BCB3-3BBB85302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644900"/>
            <a:ext cx="6988175" cy="4302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anose="03000509000000000000" pitchFamily="65" charset="-128"/>
              </a:rPr>
              <a:t>我看自由：無限制的自由是不存在的。</a:t>
            </a:r>
          </a:p>
        </p:txBody>
      </p:sp>
      <p:sp>
        <p:nvSpPr>
          <p:cNvPr id="17417" name="AutoShape 14">
            <a:extLst>
              <a:ext uri="{FF2B5EF4-FFF2-40B4-BE49-F238E27FC236}">
                <a16:creationId xmlns:a16="http://schemas.microsoft.com/office/drawing/2014/main" id="{75CA6BF7-2473-2DF3-D815-1E432C1A7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367213"/>
            <a:ext cx="6988175" cy="43021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ffectLst>
            <a:prstShdw prst="shdw17" dist="17961" dir="2700000">
              <a:srgbClr val="997A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anose="03000509000000000000" pitchFamily="65" charset="-128"/>
              </a:rPr>
              <a:t>小議壓力：壓力，是前進的動力。</a:t>
            </a:r>
          </a:p>
        </p:txBody>
      </p:sp>
      <p:sp>
        <p:nvSpPr>
          <p:cNvPr id="17418" name="AutoShape 15">
            <a:extLst>
              <a:ext uri="{FF2B5EF4-FFF2-40B4-BE49-F238E27FC236}">
                <a16:creationId xmlns:a16="http://schemas.microsoft.com/office/drawing/2014/main" id="{52CD6F35-EDF1-2853-9D13-64B69485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132388"/>
            <a:ext cx="6988175" cy="43021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anose="03000509000000000000" pitchFamily="65" charset="-128"/>
              </a:rPr>
              <a:t>論創新：只有勇於創新，科學技術才能有所發展。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2892</Words>
  <Application>Microsoft Office PowerPoint</Application>
  <PresentationFormat>全屏显示(4:3)</PresentationFormat>
  <Paragraphs>338</Paragraphs>
  <Slides>33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MS PMincho</vt:lpstr>
      <vt:lpstr>Wingdings</vt:lpstr>
      <vt:lpstr>新細明體</vt:lpstr>
      <vt:lpstr>Calibri</vt:lpstr>
      <vt:lpstr>Tahoma</vt:lpstr>
      <vt:lpstr>標楷體</vt:lpstr>
      <vt:lpstr>Times New Roman</vt:lpstr>
      <vt:lpstr>Verdana</vt:lpstr>
      <vt:lpstr>宋体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ocean.chan</dc:creator>
  <cp:lastModifiedBy>lei shi</cp:lastModifiedBy>
  <cp:revision>633</cp:revision>
  <dcterms:created xsi:type="dcterms:W3CDTF">2013-03-11T00:59:07Z</dcterms:created>
  <dcterms:modified xsi:type="dcterms:W3CDTF">2025-07-22T04:15:43Z</dcterms:modified>
</cp:coreProperties>
</file>