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61" r:id="rId2"/>
    <p:sldId id="263" r:id="rId3"/>
    <p:sldId id="266" r:id="rId4"/>
    <p:sldId id="267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1">
          <p15:clr>
            <a:srgbClr val="A4A3A4"/>
          </p15:clr>
        </p15:guide>
        <p15:guide id="2" pos="51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6600"/>
    <a:srgbClr val="FF9933"/>
    <a:srgbClr val="99FF33"/>
    <a:srgbClr val="FFCC66"/>
    <a:srgbClr val="FFFBD5"/>
    <a:srgbClr val="0066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9" autoAdjust="0"/>
    <p:restoredTop sz="91312" autoAdjust="0"/>
  </p:normalViewPr>
  <p:slideViewPr>
    <p:cSldViewPr>
      <p:cViewPr varScale="1">
        <p:scale>
          <a:sx n="113" d="100"/>
          <a:sy n="113" d="100"/>
        </p:scale>
        <p:origin x="1770" y="84"/>
      </p:cViewPr>
      <p:guideLst>
        <p:guide orient="horz" pos="741"/>
        <p:guide pos="5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96C8AC5C-CA25-4A4A-A7E3-24AD5A7883A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39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72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10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38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1122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33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55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5851526"/>
            <a:ext cx="9148763" cy="1314450"/>
            <a:chOff x="-57547" y="6014616"/>
            <a:chExt cx="9206706" cy="1152128"/>
          </a:xfrm>
        </p:grpSpPr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-57547" y="6014616"/>
              <a:ext cx="9206706" cy="1152128"/>
            </a:xfrm>
            <a:prstGeom prst="rect">
              <a:avLst/>
            </a:prstGeom>
            <a:solidFill>
              <a:srgbClr val="FFCC66"/>
            </a:solidFill>
            <a:ln w="9525" algn="ctr">
              <a:solidFill>
                <a:srgbClr val="FFCC66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marL="457200" indent="-457200">
                <a:defRPr kumimoji="1" sz="240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835" y="6295690"/>
              <a:ext cx="2423165" cy="70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06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2197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716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rv101\GZ_PnE\P&amp;E\Mathematics\tsa mock PPT\icon\btnClose.gi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403"/>
          <p:cNvSpPr>
            <a:spLocks noChangeArrowheads="1"/>
          </p:cNvSpPr>
          <p:nvPr/>
        </p:nvSpPr>
        <p:spPr bwMode="auto">
          <a:xfrm>
            <a:off x="609600" y="4138613"/>
            <a:ext cx="7924800" cy="12461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認真審題，明晰題目要求是考查話語主旨。細心</a:t>
            </a:r>
            <a:r>
              <a:rPr lang="zh-CN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聆聽</a:t>
            </a: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話語的首段和末段</a:t>
            </a:r>
            <a:r>
              <a:rPr lang="zh-CN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以及話語中每個段落的首句，從這些關鍵句中提煉出話語主旨</a:t>
            </a:r>
            <a:r>
              <a:rPr lang="zh-CN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。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850" y="155575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模擬試卷（一）   聆聽理解   </a:t>
            </a:r>
            <a:r>
              <a:rPr lang="en-US" altLang="zh-TW" sz="3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802563" y="2849563"/>
            <a:ext cx="503237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57213" y="1265238"/>
            <a:ext cx="7977187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3.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本話語主要說明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A.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婚禮策劃師在婚禮中的重要性。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B.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婚禮策劃師的職責和必備條件。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C.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婚禮策劃師是值得我們尊重的職業。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D.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成為令客戶滿意的婚禮策劃師的方法。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rv101\GZ_PnE\P&amp;E\Mathematics\tsa mock PPT\icon\btnClose.gi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38200" y="923925"/>
            <a:ext cx="7467600" cy="16319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="ctr">
            <a:spAutoFit/>
          </a:bodyPr>
          <a:lstStyle>
            <a:lvl1pPr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zh-TW" altLang="en-US" sz="2600" b="1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  <a:sym typeface="Wingdings" panose="05000000000000000000" pitchFamily="2" charset="2"/>
              </a:rPr>
              <a:t>讀稿：</a:t>
            </a:r>
            <a:endParaRPr lang="en-US" altLang="zh-TW" sz="2600" b="1" dirty="0">
              <a:solidFill>
                <a:schemeClr val="tx1"/>
              </a:solidFill>
              <a:latin typeface="+mn-lt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zh-TW" altLang="en-US" sz="26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　　毫無疑問，婚禮的主角是新郎和新娘。不過，要想組織一場美好而令人難忘的婚禮，就離不開「幸福的造夢者」</a:t>
            </a:r>
            <a:r>
              <a:rPr lang="en-US" altLang="zh-TW" sz="26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—</a:t>
            </a:r>
            <a:r>
              <a:rPr lang="en-US" altLang="zh-TW" sz="2600" dirty="0">
                <a:solidFill>
                  <a:schemeClr val="tx1"/>
                </a:solidFill>
                <a:ea typeface="標楷體" panose="03000509000000000000" pitchFamily="65" charset="-120"/>
              </a:rPr>
              <a:t>—</a:t>
            </a:r>
            <a:r>
              <a:rPr lang="zh-TW" altLang="en-US" sz="26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婚禮策劃師。</a:t>
            </a:r>
            <a:endParaRPr lang="en-US" altLang="zh-TW" sz="2600" dirty="0">
              <a:solidFill>
                <a:schemeClr val="tx1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155575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模擬試卷（一）   聆聽理解   </a:t>
            </a:r>
            <a:r>
              <a:rPr lang="en-US" altLang="zh-TW" sz="3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3988" y="8175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lnSpc>
                <a:spcPts val="3000"/>
              </a:lnSpc>
              <a:tabLst>
                <a:tab pos="7178675" algn="l"/>
              </a:tabLst>
              <a:defRPr/>
            </a:pPr>
            <a:r>
              <a:rPr lang="zh-TW" altLang="en-US" sz="1800" b="1" dirty="0">
                <a:latin typeface="Arial" charset="0"/>
                <a:ea typeface="標楷體" pitchFamily="65" charset="-120"/>
                <a:sym typeface="Wingdings" pitchFamily="2" charset="2"/>
              </a:rPr>
              <a:t>粵</a:t>
            </a:r>
            <a:endParaRPr lang="zh-TW" altLang="en-US" sz="1800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3988" y="11684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lnSpc>
                <a:spcPts val="3000"/>
              </a:lnSpc>
              <a:tabLst>
                <a:tab pos="7178675" algn="l"/>
              </a:tabLst>
              <a:defRPr/>
            </a:pPr>
            <a:r>
              <a:rPr lang="zh-TW" altLang="en-US" sz="1800" b="1" dirty="0">
                <a:latin typeface="Arial" charset="0"/>
                <a:ea typeface="標楷體" pitchFamily="65" charset="-120"/>
                <a:sym typeface="Wingdings" pitchFamily="2" charset="2"/>
              </a:rPr>
              <a:t>普</a:t>
            </a:r>
            <a:endParaRPr lang="zh-TW" altLang="en-US" sz="1800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11213" y="4084638"/>
            <a:ext cx="7494587" cy="1631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讀稿：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ea typeface="標楷體" panose="03000509000000000000" pitchFamily="65" charset="-120"/>
              </a:rPr>
              <a:t>　　日常生活中的許多職業就像婚禮策劃師一樣，可能看上去並不起眼，但同樣在社會中發揮着重要作用，值得我們尊重。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1288" y="26098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lnSpc>
                <a:spcPts val="3000"/>
              </a:lnSpc>
              <a:tabLst>
                <a:tab pos="7178675" algn="l"/>
              </a:tabLst>
              <a:defRPr/>
            </a:pPr>
            <a:r>
              <a:rPr lang="zh-TW" altLang="en-US" sz="1800" b="1" dirty="0">
                <a:latin typeface="Arial" charset="0"/>
                <a:ea typeface="標楷體" pitchFamily="65" charset="-120"/>
                <a:sym typeface="Wingdings" pitchFamily="2" charset="2"/>
              </a:rPr>
              <a:t>粵</a:t>
            </a:r>
            <a:endParaRPr lang="zh-TW" altLang="en-US" sz="1800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33350" y="29718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lnSpc>
                <a:spcPts val="3000"/>
              </a:lnSpc>
              <a:tabLst>
                <a:tab pos="7178675" algn="l"/>
              </a:tabLst>
              <a:defRPr/>
            </a:pPr>
            <a:r>
              <a:rPr lang="zh-TW" altLang="en-US" sz="1800" b="1" dirty="0">
                <a:latin typeface="Arial" charset="0"/>
                <a:ea typeface="標楷體" pitchFamily="65" charset="-120"/>
                <a:sym typeface="Wingdings" pitchFamily="2" charset="2"/>
              </a:rPr>
              <a:t>普</a:t>
            </a:r>
            <a:endParaRPr lang="zh-TW" altLang="en-US" sz="1800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11" name="Rectangle 403"/>
          <p:cNvSpPr>
            <a:spLocks noChangeArrowheads="1"/>
          </p:cNvSpPr>
          <p:nvPr/>
        </p:nvSpPr>
        <p:spPr bwMode="auto">
          <a:xfrm>
            <a:off x="393700" y="5661025"/>
            <a:ext cx="8356600" cy="4778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話語的首段和末段</a:t>
            </a:r>
            <a:r>
              <a:rPr lang="zh-CN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指明話語通篇圍繞婚禮策劃師展開</a:t>
            </a:r>
            <a:r>
              <a:rPr lang="zh-CN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。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41375" y="2686050"/>
            <a:ext cx="7464425" cy="12461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="ctr">
            <a:spAutoFit/>
          </a:bodyPr>
          <a:lstStyle>
            <a:lvl1pPr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zh-TW" altLang="en-US" sz="2600" b="1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  <a:sym typeface="Wingdings" panose="05000000000000000000" pitchFamily="2" charset="2"/>
              </a:rPr>
              <a:t>讀稿：</a:t>
            </a:r>
            <a:endParaRPr lang="en-US" altLang="zh-TW" sz="26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zh-TW" altLang="en-US" sz="2600" dirty="0">
                <a:solidFill>
                  <a:schemeClr val="tx1"/>
                </a:solidFill>
                <a:ea typeface="標楷體" panose="03000509000000000000" pitchFamily="65" charset="-120"/>
              </a:rPr>
              <a:t>　　要想成為令客戶滿意的婚禮策劃師，必須做好知識和能力兩方面的準備。</a:t>
            </a:r>
            <a:endParaRPr lang="en-US" altLang="zh-TW" sz="2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7950" y="39671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lnSpc>
                <a:spcPts val="3000"/>
              </a:lnSpc>
              <a:tabLst>
                <a:tab pos="7178675" algn="l"/>
              </a:tabLst>
              <a:defRPr/>
            </a:pPr>
            <a:r>
              <a:rPr lang="zh-TW" altLang="en-US" sz="1800" b="1" dirty="0">
                <a:latin typeface="Arial" charset="0"/>
                <a:ea typeface="標楷體" pitchFamily="65" charset="-120"/>
                <a:sym typeface="Wingdings" pitchFamily="2" charset="2"/>
              </a:rPr>
              <a:t>粵</a:t>
            </a:r>
            <a:endParaRPr lang="zh-TW" altLang="en-US" sz="1800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3663" y="43688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lnSpc>
                <a:spcPts val="3000"/>
              </a:lnSpc>
              <a:tabLst>
                <a:tab pos="7178675" algn="l"/>
              </a:tabLst>
              <a:defRPr/>
            </a:pPr>
            <a:r>
              <a:rPr lang="zh-TW" altLang="en-US" sz="1800" b="1" dirty="0">
                <a:latin typeface="Arial" charset="0"/>
                <a:ea typeface="標楷體" pitchFamily="65" charset="-120"/>
                <a:sym typeface="Wingdings" pitchFamily="2" charset="2"/>
              </a:rPr>
              <a:t>普</a:t>
            </a:r>
            <a:endParaRPr lang="zh-TW" altLang="en-US" sz="1800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pic>
        <p:nvPicPr>
          <p:cNvPr id="2" name="mock1_Q3_can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6413" y="930275"/>
            <a:ext cx="304800" cy="304800"/>
          </a:xfrm>
          <a:prstGeom prst="rect">
            <a:avLst/>
          </a:prstGeom>
        </p:spPr>
      </p:pic>
      <p:pic>
        <p:nvPicPr>
          <p:cNvPr id="3" name="mock1_Q3_pth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1813" y="1293813"/>
            <a:ext cx="306387" cy="306387"/>
          </a:xfrm>
          <a:prstGeom prst="rect">
            <a:avLst/>
          </a:prstGeom>
        </p:spPr>
      </p:pic>
      <p:pic>
        <p:nvPicPr>
          <p:cNvPr id="7" name="mock1_Q3_can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1488" y="4084638"/>
            <a:ext cx="325438" cy="325438"/>
          </a:xfrm>
          <a:prstGeom prst="rect">
            <a:avLst/>
          </a:prstGeom>
        </p:spPr>
      </p:pic>
      <p:pic>
        <p:nvPicPr>
          <p:cNvPr id="8" name="mock1_Q3_can_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90537" y="2717270"/>
            <a:ext cx="342900" cy="342900"/>
          </a:xfrm>
          <a:prstGeom prst="rect">
            <a:avLst/>
          </a:prstGeom>
        </p:spPr>
      </p:pic>
      <p:pic>
        <p:nvPicPr>
          <p:cNvPr id="15" name="mock1_Q3_pth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1488" y="4521200"/>
            <a:ext cx="319088" cy="319088"/>
          </a:xfrm>
          <a:prstGeom prst="rect">
            <a:avLst/>
          </a:prstGeom>
        </p:spPr>
      </p:pic>
      <p:pic>
        <p:nvPicPr>
          <p:cNvPr id="16" name="mock1_Q3_pth_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3237" y="3082395"/>
            <a:ext cx="330200" cy="33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4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0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23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7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35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8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6390" grpId="0" uiExpand="1" build="allAtOnce" animBg="1"/>
      <p:bldP spid="16390" grpId="1" uiExpand="1" build="allAtOnce" animBg="1"/>
      <p:bldP spid="9" grpId="0" build="allAtOnce"/>
      <p:bldP spid="10" grpId="0" build="allAtOnce"/>
      <p:bldP spid="4" grpId="0" uiExpand="1" build="allAtOnce" animBg="1"/>
      <p:bldP spid="4" grpId="1" uiExpand="1" build="allAtOnce" animBg="1"/>
      <p:bldP spid="5" grpId="0" build="allAtOnce"/>
      <p:bldP spid="6" grpId="0" build="allAtOnce"/>
      <p:bldP spid="11" grpId="0" build="allAtOnce" animBg="1"/>
      <p:bldP spid="12" grpId="0" uiExpand="1" build="allAtOnce" animBg="1"/>
      <p:bldP spid="12" grpId="1" uiExpand="1" build="allAtOnce" animBg="1"/>
      <p:bldP spid="13" grpId="0" build="allAtOnce"/>
      <p:bldP spid="1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rv101\GZ_PnE\P&amp;E\Mathematics\tsa mock PPT\icon\btnClose.gi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403"/>
          <p:cNvSpPr>
            <a:spLocks noChangeArrowheads="1"/>
          </p:cNvSpPr>
          <p:nvPr/>
        </p:nvSpPr>
        <p:spPr bwMode="auto">
          <a:xfrm>
            <a:off x="609600" y="4243388"/>
            <a:ext cx="7924800" cy="86201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話語</a:t>
            </a:r>
            <a:r>
              <a:rPr lang="zh-CN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開</a:t>
            </a: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篇</a:t>
            </a:r>
            <a:r>
              <a:rPr lang="zh-CN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點出婚禮策劃師的角色，中間詳細描述職責和所需能力，最後總結其重要性。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155575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模擬試卷（一）   聆聽理解   </a:t>
            </a:r>
            <a:r>
              <a:rPr lang="en-US" altLang="zh-TW" sz="3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802563" y="2849563"/>
            <a:ext cx="503237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57213" y="1265238"/>
            <a:ext cx="7977187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3.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本話語主要說明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A.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婚禮策劃師在婚禮中的重要性。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B.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婚禮策劃師的職責和必備條件。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C.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婚禮策劃師是值得我們尊重的職業。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D.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成為令客戶滿意的婚禮策劃師的方法。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rv101\GZ_PnE\P&amp;E\Mathematics\tsa mock PPT\icon\btnClose.gi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403"/>
          <p:cNvSpPr>
            <a:spLocks noChangeArrowheads="1"/>
          </p:cNvSpPr>
          <p:nvPr/>
        </p:nvSpPr>
        <p:spPr bwMode="auto">
          <a:xfrm>
            <a:off x="609600" y="3886200"/>
            <a:ext cx="7924800" cy="16319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話語雖有提及重要性，但後續內容更側重具體職責與能力，</a:t>
            </a:r>
            <a:r>
              <a:rPr lang="en-US" altLang="zh-TW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 A</a:t>
            </a:r>
            <a:r>
              <a:rPr lang="zh-TW" altLang="en-US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可排除；結尾處僅用一句話帶過，非核心論點，</a:t>
            </a:r>
            <a:r>
              <a:rPr lang="en-US" altLang="zh-TW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 C</a:t>
            </a:r>
            <a:r>
              <a:rPr lang="zh-TW" altLang="en-US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可排除；話語雖提及知識與能力，但未深入探討「方法」，僅列舉必要條件，</a:t>
            </a:r>
            <a:r>
              <a:rPr lang="en-US" altLang="zh-TW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 D</a:t>
            </a:r>
            <a:r>
              <a:rPr lang="zh-TW" altLang="en-US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可排除。</a:t>
            </a:r>
            <a:endParaRPr lang="zh-CN" altLang="en-US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155575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模擬試卷（一）   聆聽理解   </a:t>
            </a:r>
            <a:r>
              <a:rPr lang="en-US" altLang="zh-TW" sz="3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802563" y="2849563"/>
            <a:ext cx="503237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57213" y="1265238"/>
            <a:ext cx="7977187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3.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本話語主要說明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A.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婚禮策劃師在婚禮中的重要性。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B.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婚禮策劃師的職責和必備條件。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C.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婚禮策劃師是值得我們尊重的職業。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D.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成為令客戶滿意的婚禮策劃師的方法。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rv101\GZ_PnE\P&amp;E\Mathematics\tsa mock PPT\icon\btnClose.gi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403"/>
          <p:cNvSpPr>
            <a:spLocks noChangeArrowheads="1"/>
          </p:cNvSpPr>
          <p:nvPr/>
        </p:nvSpPr>
        <p:spPr bwMode="auto">
          <a:xfrm>
            <a:off x="650875" y="4114800"/>
            <a:ext cx="7924800" cy="12461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​​</a:t>
            </a:r>
            <a:r>
              <a:rPr lang="en-US" altLang="zh-TW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B</a:t>
            </a:r>
            <a:r>
              <a:rPr lang="zh-TW" altLang="en-US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完整涵蓋婚禮策劃師在籌備、執行階段的任務，以及知識與能力的雙重要求，符合話語核心內容，因此答案選​​</a:t>
            </a:r>
            <a:r>
              <a:rPr lang="en-US" altLang="zh-TW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B</a:t>
            </a:r>
            <a:r>
              <a:rPr lang="zh-TW" altLang="en-US" sz="2600">
                <a:solidFill>
                  <a:schemeClr val="tx1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。</a:t>
            </a:r>
            <a:endParaRPr lang="zh-CN" altLang="en-US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02563" y="2849563"/>
            <a:ext cx="503237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dirty="0">
                <a:solidFill>
                  <a:srgbClr val="FF3300"/>
                </a:solidFill>
                <a:latin typeface="+mn-lt"/>
                <a:ea typeface="標楷體" panose="03000509000000000000" pitchFamily="65" charset="-120"/>
              </a:rPr>
              <a:t>B</a:t>
            </a:r>
            <a:endParaRPr lang="zh-TW" altLang="en-US" sz="1800" dirty="0">
              <a:solidFill>
                <a:srgbClr val="FF33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23850" y="155575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模擬試卷（一）   聆聽理解   </a:t>
            </a:r>
            <a:r>
              <a:rPr lang="en-US" altLang="zh-TW" sz="3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57213" y="1265238"/>
            <a:ext cx="7291387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3.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本話語主要說明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A.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婚禮策劃師在婚禮中的重要性。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B.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婚禮策劃師的職責和必備條件。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C.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婚禮策劃師是值得我們尊重的職業。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D.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成為令客戶滿意的婚禮策劃師的方法。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allAtOnce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6180</TotalTime>
  <Words>554</Words>
  <Application>Microsoft Office PowerPoint</Application>
  <PresentationFormat>全屏显示(4:3)</PresentationFormat>
  <Paragraphs>43</Paragraphs>
  <Slides>5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標楷體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 Chow</dc:creator>
  <cp:lastModifiedBy>Louisa Lo</cp:lastModifiedBy>
  <cp:revision>1090</cp:revision>
  <dcterms:created xsi:type="dcterms:W3CDTF">1601-01-01T00:00:00Z</dcterms:created>
  <dcterms:modified xsi:type="dcterms:W3CDTF">2026-01-20T04:06:23Z</dcterms:modified>
</cp:coreProperties>
</file>