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"/>
  </p:notesMasterIdLst>
  <p:sldIdLst>
    <p:sldId id="258" r:id="rId2"/>
    <p:sldId id="262" r:id="rId3"/>
    <p:sldId id="263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FF0000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FF0000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FF0000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FF0000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FF0000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rgbClr val="FF0000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rgbClr val="FF0000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rgbClr val="FF0000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rgbClr val="FF0000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41">
          <p15:clr>
            <a:srgbClr val="A4A3A4"/>
          </p15:clr>
        </p15:guide>
        <p15:guide id="2" pos="51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CC6600"/>
    <a:srgbClr val="FF9933"/>
    <a:srgbClr val="99FF33"/>
    <a:srgbClr val="FFCC66"/>
    <a:srgbClr val="FFFBD5"/>
    <a:srgbClr val="0066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3" autoAdjust="0"/>
    <p:restoredTop sz="91312" autoAdjust="0"/>
  </p:normalViewPr>
  <p:slideViewPr>
    <p:cSldViewPr>
      <p:cViewPr varScale="1">
        <p:scale>
          <a:sx n="113" d="100"/>
          <a:sy n="113" d="100"/>
        </p:scale>
        <p:origin x="1770" y="84"/>
      </p:cViewPr>
      <p:guideLst>
        <p:guide orient="horz" pos="741"/>
        <p:guide pos="51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8F75D90-544F-4285-BE1B-95B9913C702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658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859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318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7177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9086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832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5547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753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>
            <a:spLocks noChangeArrowheads="1"/>
          </p:cNvSpPr>
          <p:nvPr userDrawn="1"/>
        </p:nvSpPr>
        <p:spPr bwMode="auto">
          <a:xfrm>
            <a:off x="0" y="5943600"/>
            <a:ext cx="9148763" cy="1222375"/>
          </a:xfrm>
          <a:prstGeom prst="rect">
            <a:avLst/>
          </a:prstGeom>
          <a:solidFill>
            <a:srgbClr val="FFCC66"/>
          </a:solidFill>
          <a:ln w="9525" algn="ctr">
            <a:solidFill>
              <a:srgbClr val="FFCC66"/>
            </a:solidFill>
            <a:round/>
            <a:headEnd/>
            <a:tailEnd/>
          </a:ln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6227763"/>
            <a:ext cx="242411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917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72830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49005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Srv101\GZ_PnE\P&amp;E\Mathematics\tsa mock PPT\icon\btnClose.gif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25" y="53975"/>
            <a:ext cx="4318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533400" y="1066800"/>
            <a:ext cx="7977188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10. 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繪製兒童版畫時，繪製者可能會繪製哪些圖案， </a:t>
            </a:r>
            <a:endParaRPr lang="en-US" altLang="zh-TW" sz="2800" dirty="0">
              <a:solidFill>
                <a:schemeClr val="tx1"/>
              </a:solidFill>
              <a:latin typeface="+mn-lt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      表達甚麼感情？試舉出兩項。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047750" y="2236788"/>
            <a:ext cx="7543800" cy="35544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zh-TW" altLang="en-US" sz="26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讀稿：</a:t>
            </a:r>
            <a:endParaRPr lang="en-US" altLang="zh-TW" sz="2600" b="1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eaLnBrk="1" hangingPunct="1">
              <a:lnSpc>
                <a:spcPts val="3000"/>
              </a:lnSpc>
            </a:pPr>
            <a:r>
              <a:rPr lang="zh-TW" altLang="en-US" sz="2600" u="sng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嘉熙</a:t>
            </a:r>
            <a:r>
              <a:rPr lang="zh-TW" altLang="en-US"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：兒童版畫的主題一般不受限制。繪製者在繪</a:t>
            </a:r>
            <a:endParaRPr lang="en-US" altLang="zh-TW" sz="260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ts val="3000"/>
              </a:lnSpc>
            </a:pPr>
            <a:r>
              <a:rPr lang="zh-TW" altLang="en-US"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　　製兒童版畫時，可以通過繪製不同的圖案，</a:t>
            </a:r>
            <a:endParaRPr lang="en-US" altLang="zh-TW" sz="260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ts val="3000"/>
              </a:lnSpc>
            </a:pPr>
            <a:r>
              <a:rPr lang="zh-TW" altLang="en-US"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　　來表達自己不同的情感。例如：有的繪製者</a:t>
            </a:r>
            <a:endParaRPr lang="en-US" altLang="zh-TW" sz="260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ts val="3000"/>
              </a:lnSpc>
            </a:pPr>
            <a:r>
              <a:rPr lang="zh-TW" altLang="en-US"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　　會通過繪製山水，表達自己對大自然的喜愛</a:t>
            </a:r>
            <a:endParaRPr lang="en-US" altLang="zh-TW" sz="260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ts val="3000"/>
              </a:lnSpc>
            </a:pPr>
            <a:r>
              <a:rPr lang="zh-TW" altLang="en-US"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　　之情；有的會通過繪製小動物，表達自己對</a:t>
            </a:r>
            <a:endParaRPr lang="en-US" altLang="zh-TW" sz="260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ts val="3000"/>
              </a:lnSpc>
            </a:pPr>
            <a:r>
              <a:rPr lang="zh-TW" altLang="en-US"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　　養寵物的渴望，或是對家中離世的小動物的</a:t>
            </a:r>
            <a:endParaRPr lang="en-US" altLang="zh-TW" sz="260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ts val="3000"/>
              </a:lnSpc>
            </a:pPr>
            <a:r>
              <a:rPr lang="zh-TW" altLang="en-US"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　　思念；有的甚至會通過繪製想像中的未來事</a:t>
            </a:r>
            <a:endParaRPr lang="en-US" altLang="zh-TW" sz="260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ts val="3000"/>
              </a:lnSpc>
            </a:pPr>
            <a:r>
              <a:rPr lang="zh-TW" altLang="en-US"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　　物，來表達自己對未來科技的好奇。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23850" y="155575"/>
            <a:ext cx="5689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400" b="1">
                <a:solidFill>
                  <a:schemeClr val="tx1"/>
                </a:solidFill>
                <a:latin typeface="Arial" panose="020B0604020202020204" pitchFamily="34" charset="0"/>
              </a:rPr>
              <a:t>模擬試卷（一）   聆聽理解   </a:t>
            </a:r>
            <a:r>
              <a:rPr lang="en-US" altLang="zh-TW" sz="3400" b="1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57200" y="261620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lnSpc>
                <a:spcPts val="3000"/>
              </a:lnSpc>
              <a:tabLst>
                <a:tab pos="7178675" algn="l"/>
              </a:tabLst>
              <a:defRPr/>
            </a:pPr>
            <a:r>
              <a:rPr lang="zh-TW" altLang="en-US" sz="1800" b="1" dirty="0">
                <a:latin typeface="Arial" charset="0"/>
                <a:ea typeface="標楷體" pitchFamily="65" charset="-120"/>
                <a:sym typeface="Wingdings" pitchFamily="2" charset="2"/>
              </a:rPr>
              <a:t>普</a:t>
            </a:r>
            <a:endParaRPr lang="zh-TW" altLang="en-US" sz="1800" dirty="0"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57200" y="2225675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lnSpc>
                <a:spcPts val="3000"/>
              </a:lnSpc>
              <a:tabLst>
                <a:tab pos="7178675" algn="l"/>
              </a:tabLst>
              <a:defRPr/>
            </a:pPr>
            <a:r>
              <a:rPr lang="zh-TW" altLang="en-US" sz="1800" b="1" dirty="0">
                <a:latin typeface="Arial" charset="0"/>
                <a:ea typeface="標楷體" pitchFamily="65" charset="-120"/>
                <a:sym typeface="Wingdings" pitchFamily="2" charset="2"/>
              </a:rPr>
              <a:t>粵</a:t>
            </a:r>
            <a:endParaRPr lang="zh-TW" altLang="en-US" sz="1800" dirty="0"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</p:txBody>
      </p:sp>
      <p:pic>
        <p:nvPicPr>
          <p:cNvPr id="4" name="mock1_Q10_c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2963" y="2366963"/>
            <a:ext cx="300037" cy="300037"/>
          </a:xfrm>
          <a:prstGeom prst="rect">
            <a:avLst/>
          </a:prstGeom>
        </p:spPr>
      </p:pic>
      <p:pic>
        <p:nvPicPr>
          <p:cNvPr id="5" name="mock1_Q10_pt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" y="27305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3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3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3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6390" grpId="0" uiExpand="1" build="allAtOnce" animBg="1"/>
      <p:bldP spid="16390" grpId="1" uiExpand="1" build="allAtOnce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Srv101\GZ_PnE\P&amp;E\Mathematics\tsa mock PPT\icon\btnClose.gif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25" y="53975"/>
            <a:ext cx="4318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Rectangle 403"/>
          <p:cNvSpPr>
            <a:spLocks noChangeArrowheads="1"/>
          </p:cNvSpPr>
          <p:nvPr/>
        </p:nvSpPr>
        <p:spPr bwMode="auto">
          <a:xfrm>
            <a:off x="646113" y="3224213"/>
            <a:ext cx="7924800" cy="1246187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n-US" altLang="zh-TW"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‧</a:t>
            </a:r>
            <a:r>
              <a:rPr lang="zh-TW" altLang="en-US"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留意題目的關鍵詞，聆聽時注意聽清與「繪製圖案</a:t>
            </a:r>
            <a:endParaRPr lang="en-US" altLang="zh-TW" sz="260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eaLnBrk="1" hangingPunct="1">
              <a:lnSpc>
                <a:spcPts val="3000"/>
              </a:lnSpc>
            </a:pPr>
            <a:r>
              <a:rPr lang="zh-TW" altLang="en-US"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　表達感情」相關的話語內容。</a:t>
            </a:r>
            <a:endParaRPr lang="en-US" altLang="zh-TW" sz="260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eaLnBrk="1" hangingPunct="1">
              <a:lnSpc>
                <a:spcPts val="3000"/>
              </a:lnSpc>
            </a:pPr>
            <a:r>
              <a:rPr lang="en-US" altLang="zh-TW"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‧</a:t>
            </a:r>
            <a:r>
              <a:rPr lang="zh-TW" altLang="en-US"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邊聽邊記錄，舉出兩項即可。</a:t>
            </a:r>
            <a:endParaRPr lang="zh-CN" altLang="en-US" sz="260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23850" y="155575"/>
            <a:ext cx="5689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400" b="1">
                <a:solidFill>
                  <a:schemeClr val="tx1"/>
                </a:solidFill>
                <a:latin typeface="Arial" panose="020B0604020202020204" pitchFamily="34" charset="0"/>
              </a:rPr>
              <a:t>模擬試卷（一）   聆聽理解   </a:t>
            </a:r>
            <a:r>
              <a:rPr lang="en-US" altLang="zh-TW" sz="3400" b="1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7213" y="1066800"/>
            <a:ext cx="7977187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10. 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繪製兒童版畫時，繪製者可能會繪製哪些圖案， </a:t>
            </a:r>
            <a:endParaRPr lang="en-US" altLang="zh-TW" sz="2800" dirty="0">
              <a:solidFill>
                <a:schemeClr val="tx1"/>
              </a:solidFill>
              <a:latin typeface="+mn-lt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      表達甚麼感情？試舉出兩項。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Srv101\GZ_PnE\P&amp;E\Mathematics\tsa mock PPT\icon\btnClose.gif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25" y="53975"/>
            <a:ext cx="4318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323850" y="155575"/>
            <a:ext cx="5689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400" b="1">
                <a:solidFill>
                  <a:schemeClr val="tx1"/>
                </a:solidFill>
                <a:latin typeface="Arial" panose="020B0604020202020204" pitchFamily="34" charset="0"/>
              </a:rPr>
              <a:t>模擬試卷（一）   聆聽理解   </a:t>
            </a:r>
            <a:r>
              <a:rPr lang="en-US" altLang="zh-TW" sz="3400" b="1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7213" y="1066800"/>
            <a:ext cx="7977187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10. </a:t>
            </a:r>
            <a:r>
              <a:rPr lang="zh-TW" altLang="en-US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繪製兒童版畫時，繪製者可能會繪製哪些圖案， </a:t>
            </a:r>
            <a:endParaRPr lang="en-US" altLang="zh-TW" sz="2800" dirty="0">
              <a:solidFill>
                <a:schemeClr val="tx1"/>
              </a:solidFill>
              <a:latin typeface="+mn-lt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r>
              <a:rPr lang="zh-TW" altLang="en-US" sz="28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      表達甚麼感情？試舉出兩項。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38200" y="2171700"/>
            <a:ext cx="7696200" cy="3108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（</a:t>
            </a:r>
            <a:r>
              <a:rPr lang="en-US" altLang="zh-TW" sz="2800" dirty="0" err="1">
                <a:latin typeface="+mn-lt"/>
                <a:ea typeface="標楷體" panose="03000509000000000000" pitchFamily="65" charset="-120"/>
              </a:rPr>
              <a:t>i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）  繪製山水，表達對大自然的喜愛之情。／</a:t>
            </a:r>
            <a:endParaRPr lang="en-US" altLang="zh-TW" sz="2800" dirty="0">
              <a:latin typeface="+mn-lt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（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ii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） 繪製小動物，表達對養寵物的渴望，或對家中離世的小動物的思念。／</a:t>
            </a:r>
            <a:endParaRPr lang="en-US" altLang="zh-TW" sz="2800" dirty="0">
              <a:latin typeface="+mn-lt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（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iii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）繪製想像中的未來事物，表達對未來科技的好奇。（答案僅供參考）</a:t>
            </a:r>
          </a:p>
          <a:p>
            <a:pPr eaLnBrk="1" hangingPunct="1">
              <a:defRPr/>
            </a:pP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（任答兩項。答對一項，給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分；答對兩項，給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3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分。）</a:t>
            </a:r>
            <a:endParaRPr lang="en-US" altLang="zh-TW" sz="2800" dirty="0">
              <a:solidFill>
                <a:schemeClr val="tx1"/>
              </a:solidFill>
              <a:latin typeface="+mn-lt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6076</TotalTime>
  <Words>333</Words>
  <Application>Microsoft Office PowerPoint</Application>
  <PresentationFormat>全屏显示(4:3)</PresentationFormat>
  <Paragraphs>27</Paragraphs>
  <Slides>3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標楷體</vt:lpstr>
      <vt:lpstr>Arial</vt:lpstr>
      <vt:lpstr>Times New Roman</vt:lpstr>
      <vt:lpstr>默认设计模板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Sanders Chow</dc:creator>
  <cp:lastModifiedBy>Louisa Lo</cp:lastModifiedBy>
  <cp:revision>1086</cp:revision>
  <dcterms:created xsi:type="dcterms:W3CDTF">1601-01-01T00:00:00Z</dcterms:created>
  <dcterms:modified xsi:type="dcterms:W3CDTF">2026-01-20T04:08:28Z</dcterms:modified>
</cp:coreProperties>
</file>