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sldIdLst>
    <p:sldId id="266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41">
          <p15:clr>
            <a:srgbClr val="A4A3A4"/>
          </p15:clr>
        </p15:guide>
        <p15:guide id="2" pos="51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CC6600"/>
    <a:srgbClr val="FF9933"/>
    <a:srgbClr val="99FF33"/>
    <a:srgbClr val="FFCC66"/>
    <a:srgbClr val="FFFBD5"/>
    <a:srgbClr val="0066FF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89" autoAdjust="0"/>
    <p:restoredTop sz="91312" autoAdjust="0"/>
  </p:normalViewPr>
  <p:slideViewPr>
    <p:cSldViewPr>
      <p:cViewPr varScale="1">
        <p:scale>
          <a:sx n="113" d="100"/>
          <a:sy n="113" d="100"/>
        </p:scale>
        <p:origin x="1770" y="84"/>
      </p:cViewPr>
      <p:guideLst>
        <p:guide orient="horz" pos="741"/>
        <p:guide pos="51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44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4F963D7C-98F0-71D3-6B45-DF1A83FC911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E945282F-A7D2-3544-B8FA-7F46039A042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466DFD6-DD44-F238-53AE-EB772360F408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9CEC4F05-5969-414D-A332-CF44DAE7F1F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ED5D1D73-9F40-817F-A7AC-E22F261BBDC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463" name="Rectangle 7">
            <a:extLst>
              <a:ext uri="{FF2B5EF4-FFF2-40B4-BE49-F238E27FC236}">
                <a16:creationId xmlns:a16="http://schemas.microsoft.com/office/drawing/2014/main" id="{55DF0F54-E091-0770-EF33-894F1F33B5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3D760BA-36C1-4EC5-B8C8-F0DF9833D26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0336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630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1444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3244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98215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5603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0937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7250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2">
            <a:extLst>
              <a:ext uri="{FF2B5EF4-FFF2-40B4-BE49-F238E27FC236}">
                <a16:creationId xmlns:a16="http://schemas.microsoft.com/office/drawing/2014/main" id="{3119A16F-C601-00F3-7C8E-38D5D82F1A0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019800"/>
            <a:ext cx="9148763" cy="1146175"/>
          </a:xfrm>
          <a:prstGeom prst="rect">
            <a:avLst/>
          </a:prstGeom>
          <a:solidFill>
            <a:srgbClr val="FFCC66"/>
          </a:solidFill>
          <a:ln w="9525" algn="ctr">
            <a:solidFill>
              <a:srgbClr val="FFCC66"/>
            </a:solidFill>
            <a:round/>
            <a:headEnd/>
            <a:tailEnd/>
          </a:ln>
        </p:spPr>
        <p:txBody>
          <a:bodyPr>
            <a:spAutoFit/>
          </a:bodyPr>
          <a:lstStyle>
            <a:lvl1pPr marL="457200" indent="-4572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CN" altLang="en-US"/>
          </a:p>
        </p:txBody>
      </p:sp>
      <p:pic>
        <p:nvPicPr>
          <p:cNvPr id="3" name="图片 3">
            <a:extLst>
              <a:ext uri="{FF2B5EF4-FFF2-40B4-BE49-F238E27FC236}">
                <a16:creationId xmlns:a16="http://schemas.microsoft.com/office/drawing/2014/main" id="{A3F885CD-205C-85D5-49AE-0531F49B46C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9888" y="6227763"/>
            <a:ext cx="2424112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4112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586362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913207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5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media" Target="../media/media2.mp3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slideLayout" Target="../slideLayouts/slideLayout7.xml"/><Relationship Id="rId4" Type="http://schemas.openxmlformats.org/officeDocument/2006/relationships/audio" Target="../media/media2.mp3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4">
            <a:extLst>
              <a:ext uri="{FF2B5EF4-FFF2-40B4-BE49-F238E27FC236}">
                <a16:creationId xmlns:a16="http://schemas.microsoft.com/office/drawing/2014/main" id="{6ABA5A16-96D0-4921-BDB4-243296958A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825" y="1335088"/>
            <a:ext cx="8064500" cy="224631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1. 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話語內容建議大家口渴時食用葡萄，因為葡萄</a:t>
            </a:r>
          </a:p>
          <a:p>
            <a:pPr>
              <a:defRPr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   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A. 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果皮薄。</a:t>
            </a:r>
          </a:p>
          <a:p>
            <a:pPr>
              <a:defRPr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   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B. 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鮮甜味美。</a:t>
            </a:r>
          </a:p>
          <a:p>
            <a:pPr>
              <a:defRPr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   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C. 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果籽小且多。</a:t>
            </a:r>
          </a:p>
          <a:p>
            <a:pPr>
              <a:defRPr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   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D. 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水分含量高。</a:t>
            </a:r>
            <a:endParaRPr lang="zh-CN" altLang="en-US" sz="2800" dirty="0">
              <a:latin typeface="+mn-lt"/>
              <a:ea typeface="標楷體" panose="03000509000000000000" pitchFamily="65" charset="-120"/>
            </a:endParaRPr>
          </a:p>
        </p:txBody>
      </p:sp>
      <p:pic>
        <p:nvPicPr>
          <p:cNvPr id="3075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17D15E92-EF4D-36A7-B1E0-9B9178CA33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4" name="Rectangle 403">
            <a:extLst>
              <a:ext uri="{FF2B5EF4-FFF2-40B4-BE49-F238E27FC236}">
                <a16:creationId xmlns:a16="http://schemas.microsoft.com/office/drawing/2014/main" id="{1055B8E1-CB64-0EB0-E2A5-00AA6CFA17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4343400"/>
            <a:ext cx="7848600" cy="862013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3000"/>
              </a:lnSpc>
            </a:pPr>
            <a:r>
              <a:rPr lang="zh-TW" altLang="en-US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認真審題，根據題目中的關鍵語句「</a:t>
            </a:r>
            <a:r>
              <a:rPr lang="zh-TW" altLang="en-US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口渴時食用葡萄」，</a:t>
            </a:r>
            <a:r>
              <a:rPr lang="zh-TW" altLang="en-US" sz="2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sym typeface="Wingdings" panose="05000000000000000000" pitchFamily="2" charset="2"/>
              </a:rPr>
              <a:t>留意話語中的相關內容，比對選項得出答案</a:t>
            </a:r>
            <a:r>
              <a:rPr lang="zh-TW" altLang="en-US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。</a:t>
            </a:r>
            <a:endParaRPr lang="en-US" altLang="zh-CN" sz="260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C5A2356-4EAC-AAAD-5CFA-0077ACE35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2971800"/>
            <a:ext cx="503238" cy="503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>
              <a:solidFill>
                <a:srgbClr val="FF33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078" name="Text Box 4">
            <a:extLst>
              <a:ext uri="{FF2B5EF4-FFF2-40B4-BE49-F238E27FC236}">
                <a16:creationId xmlns:a16="http://schemas.microsoft.com/office/drawing/2014/main" id="{77AE5682-EA54-E8F3-4A46-CCEC9D981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55575"/>
            <a:ext cx="56896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>
                <a:solidFill>
                  <a:schemeClr val="tx1"/>
                </a:solidFill>
                <a:latin typeface="Arial" panose="020B0604020202020204" pitchFamily="34" charset="0"/>
              </a:rPr>
              <a:t>模擬試卷</a:t>
            </a:r>
            <a:r>
              <a:rPr lang="zh-CN" altLang="en-US" sz="3400" b="1">
                <a:solidFill>
                  <a:schemeClr val="tx1"/>
                </a:solidFill>
                <a:latin typeface="Arial" panose="020B0604020202020204" pitchFamily="34" charset="0"/>
              </a:rPr>
              <a:t>（二）  </a:t>
            </a:r>
            <a:r>
              <a:rPr lang="zh-TW" altLang="en-US" sz="3400" b="1">
                <a:solidFill>
                  <a:schemeClr val="tx1"/>
                </a:solidFill>
                <a:latin typeface="Arial" panose="020B0604020202020204" pitchFamily="34" charset="0"/>
              </a:rPr>
              <a:t>聆聽理解</a:t>
            </a:r>
            <a:endParaRPr lang="en-US" altLang="zh-CN" sz="34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build="allAtOnce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1725785A-738D-6A89-C72E-100E55C5C5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5">
            <a:extLst>
              <a:ext uri="{FF2B5EF4-FFF2-40B4-BE49-F238E27FC236}">
                <a16:creationId xmlns:a16="http://schemas.microsoft.com/office/drawing/2014/main" id="{7822DBF6-2D2E-B086-54A9-A59C5FDE1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2971800"/>
            <a:ext cx="503238" cy="503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>
              <a:solidFill>
                <a:srgbClr val="FF33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C5D4F360-1862-A861-B1A9-FE0ED01E54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038600"/>
            <a:ext cx="431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 eaLnBrk="1" hangingPunct="1">
              <a:lnSpc>
                <a:spcPts val="3000"/>
              </a:lnSpc>
              <a:tabLst>
                <a:tab pos="7178675" algn="l"/>
              </a:tabLst>
              <a:defRPr/>
            </a:pPr>
            <a:r>
              <a:rPr lang="zh-TW" altLang="en-US" b="1" dirty="0">
                <a:latin typeface="Arial" charset="0"/>
                <a:ea typeface="標楷體" pitchFamily="65" charset="-120"/>
                <a:sym typeface="Wingdings" pitchFamily="2" charset="2"/>
              </a:rPr>
              <a:t>粵</a:t>
            </a:r>
            <a:endParaRPr lang="zh-TW" altLang="en-US" sz="2600" dirty="0">
              <a:latin typeface="標楷體" pitchFamily="65" charset="-120"/>
              <a:ea typeface="標楷體" pitchFamily="65" charset="-120"/>
              <a:sym typeface="Wingdings" pitchFamily="2" charset="2"/>
            </a:endParaRP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784E23A8-510B-DA38-F8A5-20C3F1AD9E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429125"/>
            <a:ext cx="431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 eaLnBrk="1" hangingPunct="1">
              <a:lnSpc>
                <a:spcPts val="3000"/>
              </a:lnSpc>
              <a:tabLst>
                <a:tab pos="7178675" algn="l"/>
              </a:tabLst>
              <a:defRPr/>
            </a:pPr>
            <a:r>
              <a:rPr lang="zh-TW" altLang="en-US" b="1" dirty="0">
                <a:latin typeface="Arial" charset="0"/>
                <a:ea typeface="標楷體" pitchFamily="65" charset="-120"/>
                <a:sym typeface="Wingdings" pitchFamily="2" charset="2"/>
              </a:rPr>
              <a:t>普</a:t>
            </a:r>
            <a:endParaRPr lang="zh-TW" altLang="en-US" sz="2600" dirty="0">
              <a:latin typeface="標楷體" pitchFamily="65" charset="-120"/>
              <a:ea typeface="標楷體" pitchFamily="65" charset="-120"/>
              <a:sym typeface="Wingdings" pitchFamily="2" charset="2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9ED5D3D6-B88C-9099-B68A-3227399709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4006850"/>
            <a:ext cx="7635875" cy="163195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3000"/>
              </a:lnSpc>
            </a:pPr>
            <a:r>
              <a:rPr lang="zh-TW" altLang="en-US" sz="2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讀稿：</a:t>
            </a:r>
            <a:endParaRPr lang="en-US" altLang="zh-TW" sz="26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eaLnBrk="1" hangingPunct="1">
              <a:lnSpc>
                <a:spcPts val="3000"/>
              </a:lnSpc>
            </a:pPr>
            <a:r>
              <a:rPr lang="zh-TW" altLang="en-US" sz="2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葡萄是漿果的典型代表，它鮮甜味美，水分含量高，大家在口渴時食用葡萄，能夠及時補充水分，生津解渴。</a:t>
            </a:r>
            <a:endParaRPr lang="en-US" altLang="zh-CN" sz="26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4103" name="Text Box 4">
            <a:extLst>
              <a:ext uri="{FF2B5EF4-FFF2-40B4-BE49-F238E27FC236}">
                <a16:creationId xmlns:a16="http://schemas.microsoft.com/office/drawing/2014/main" id="{5CFE90D7-A462-E0BC-132C-0923DB2707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55575"/>
            <a:ext cx="56896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>
                <a:solidFill>
                  <a:schemeClr val="tx1"/>
                </a:solidFill>
                <a:latin typeface="Arial" panose="020B0604020202020204" pitchFamily="34" charset="0"/>
              </a:rPr>
              <a:t>模擬試卷</a:t>
            </a:r>
            <a:r>
              <a:rPr lang="zh-CN" altLang="en-US" sz="3400" b="1">
                <a:solidFill>
                  <a:schemeClr val="tx1"/>
                </a:solidFill>
                <a:latin typeface="Arial" panose="020B0604020202020204" pitchFamily="34" charset="0"/>
              </a:rPr>
              <a:t>（二）  </a:t>
            </a:r>
            <a:r>
              <a:rPr lang="zh-TW" altLang="en-US" sz="3400" b="1">
                <a:solidFill>
                  <a:schemeClr val="tx1"/>
                </a:solidFill>
                <a:latin typeface="Arial" panose="020B0604020202020204" pitchFamily="34" charset="0"/>
              </a:rPr>
              <a:t>聆聽理解</a:t>
            </a:r>
            <a:endParaRPr lang="en-US" altLang="zh-CN" sz="34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BCCF29A9-7C08-6984-8D2D-E81C2B126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825" y="1335088"/>
            <a:ext cx="8064500" cy="224631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1. 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話語內容建議大家口渴時食用葡萄，因為葡萄</a:t>
            </a:r>
          </a:p>
          <a:p>
            <a:pPr>
              <a:defRPr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   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A. 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果皮薄。</a:t>
            </a:r>
          </a:p>
          <a:p>
            <a:pPr>
              <a:defRPr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   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B. 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鮮甜味美。</a:t>
            </a:r>
          </a:p>
          <a:p>
            <a:pPr>
              <a:defRPr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   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C. 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果籽小且多。</a:t>
            </a:r>
          </a:p>
          <a:p>
            <a:pPr>
              <a:defRPr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   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D. 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水分含量高。</a:t>
            </a:r>
            <a:endParaRPr lang="zh-CN" altLang="en-US" sz="2800" dirty="0">
              <a:latin typeface="+mn-lt"/>
              <a:ea typeface="標楷體" panose="03000509000000000000" pitchFamily="65" charset="-120"/>
            </a:endParaRPr>
          </a:p>
        </p:txBody>
      </p:sp>
      <p:pic>
        <p:nvPicPr>
          <p:cNvPr id="4" name="mock2_Q1_can.mp3">
            <a:hlinkClick r:id="" action="ppaction://media"/>
            <a:extLst>
              <a:ext uri="{FF2B5EF4-FFF2-40B4-BE49-F238E27FC236}">
                <a16:creationId xmlns:a16="http://schemas.microsoft.com/office/drawing/2014/main" id="{36DA3326-CC7A-2182-177D-4D91561F5E26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3" y="4144963"/>
            <a:ext cx="315912" cy="31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mock2_Q1_pth.mp3">
            <a:hlinkClick r:id="" action="ppaction://media"/>
            <a:extLst>
              <a:ext uri="{FF2B5EF4-FFF2-40B4-BE49-F238E27FC236}">
                <a16:creationId xmlns:a16="http://schemas.microsoft.com/office/drawing/2014/main" id="{51C1AB29-CE89-F95B-02FC-1654161BAC20}"/>
              </a:ext>
            </a:extLst>
          </p:cNvPr>
          <p:cNvPicPr>
            <a:picLocks noChangeAspect="1" noChangeArrowheads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063" y="4537075"/>
            <a:ext cx="315912" cy="31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8" dur="1161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2" dur="1102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3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80000">
                <p:cTn id="3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0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C241C268-F2C1-4E6A-BF29-C300BC460D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Rectangle 5">
            <a:extLst>
              <a:ext uri="{FF2B5EF4-FFF2-40B4-BE49-F238E27FC236}">
                <a16:creationId xmlns:a16="http://schemas.microsoft.com/office/drawing/2014/main" id="{A0ED058F-1FF8-19F1-413F-AA8F6A42B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3001963"/>
            <a:ext cx="503238" cy="503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CN" dirty="0">
                <a:solidFill>
                  <a:srgbClr val="FF3300"/>
                </a:solidFill>
                <a:latin typeface="+mn-lt"/>
                <a:ea typeface="標楷體" panose="03000509000000000000" pitchFamily="65" charset="-120"/>
              </a:rPr>
              <a:t>D</a:t>
            </a:r>
          </a:p>
        </p:txBody>
      </p:sp>
      <p:sp>
        <p:nvSpPr>
          <p:cNvPr id="94" name="Rectangle 403">
            <a:extLst>
              <a:ext uri="{FF2B5EF4-FFF2-40B4-BE49-F238E27FC236}">
                <a16:creationId xmlns:a16="http://schemas.microsoft.com/office/drawing/2014/main" id="{1F194290-ACBD-E8F1-46B2-8A300A8AE3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4267200"/>
            <a:ext cx="7996237" cy="1246188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txBody>
          <a:bodyPr>
            <a:spAutoFit/>
          </a:bodyPr>
          <a:lstStyle>
            <a:lvl1pPr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3000"/>
              </a:lnSpc>
              <a:defRPr/>
            </a:pPr>
            <a:r>
              <a:rPr lang="zh-TW" altLang="en-US" sz="2600" dirty="0">
                <a:latin typeface="+mn-lt"/>
                <a:ea typeface="標楷體" panose="03000509000000000000" pitchFamily="65" charset="-120"/>
              </a:rPr>
              <a:t>話語提及葡萄「水分含量高，大家在口渴時食用葡萄，能夠及時補充水分，生津解渴」，可知答案是</a:t>
            </a:r>
            <a:r>
              <a:rPr lang="en-US" altLang="zh-TW" sz="2600" dirty="0">
                <a:latin typeface="+mn-lt"/>
                <a:ea typeface="標楷體" panose="03000509000000000000" pitchFamily="65" charset="-120"/>
              </a:rPr>
              <a:t>D</a:t>
            </a:r>
            <a:r>
              <a:rPr lang="zh-TW" altLang="en-US" sz="2600" dirty="0">
                <a:latin typeface="+mn-lt"/>
                <a:ea typeface="標楷體" panose="03000509000000000000" pitchFamily="65" charset="-120"/>
              </a:rPr>
              <a:t>。</a:t>
            </a:r>
            <a:r>
              <a:rPr lang="en-US" altLang="zh-TW" sz="2600" dirty="0">
                <a:latin typeface="+mn-lt"/>
                <a:ea typeface="標楷體" panose="03000509000000000000" pitchFamily="65" charset="-120"/>
              </a:rPr>
              <a:t>A</a:t>
            </a:r>
            <a:r>
              <a:rPr lang="zh-TW" altLang="en-US" sz="2600" dirty="0">
                <a:latin typeface="+mn-lt"/>
                <a:ea typeface="標楷體" panose="03000509000000000000" pitchFamily="65" charset="-120"/>
              </a:rPr>
              <a:t>、</a:t>
            </a:r>
            <a:r>
              <a:rPr lang="en-US" altLang="zh-TW" sz="2600" dirty="0">
                <a:latin typeface="+mn-lt"/>
                <a:ea typeface="標楷體" panose="03000509000000000000" pitchFamily="65" charset="-120"/>
              </a:rPr>
              <a:t>B</a:t>
            </a:r>
            <a:r>
              <a:rPr lang="zh-TW" altLang="en-US" sz="2600" dirty="0">
                <a:latin typeface="+mn-lt"/>
                <a:ea typeface="標楷體" panose="03000509000000000000" pitchFamily="65" charset="-120"/>
              </a:rPr>
              <a:t>、</a:t>
            </a:r>
            <a:r>
              <a:rPr lang="en-US" altLang="zh-TW" sz="2600" dirty="0">
                <a:latin typeface="+mn-lt"/>
                <a:ea typeface="標楷體" panose="03000509000000000000" pitchFamily="65" charset="-120"/>
              </a:rPr>
              <a:t>C </a:t>
            </a:r>
            <a:r>
              <a:rPr lang="zh-TW" altLang="en-US" sz="2600" dirty="0">
                <a:latin typeface="+mn-lt"/>
                <a:ea typeface="標楷體" panose="03000509000000000000" pitchFamily="65" charset="-120"/>
              </a:rPr>
              <a:t>是葡萄特點，但非解渴原因。</a:t>
            </a:r>
            <a:endParaRPr lang="zh-CN" altLang="en-US" sz="2600" dirty="0">
              <a:latin typeface="+mn-lt"/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5125" name="Text Box 4">
            <a:extLst>
              <a:ext uri="{FF2B5EF4-FFF2-40B4-BE49-F238E27FC236}">
                <a16:creationId xmlns:a16="http://schemas.microsoft.com/office/drawing/2014/main" id="{60FAB79D-A5F3-8DB0-F111-05698A0293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55575"/>
            <a:ext cx="56896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>
                <a:solidFill>
                  <a:schemeClr val="tx1"/>
                </a:solidFill>
                <a:latin typeface="Arial" panose="020B0604020202020204" pitchFamily="34" charset="0"/>
              </a:rPr>
              <a:t>模擬試卷</a:t>
            </a:r>
            <a:r>
              <a:rPr lang="zh-CN" altLang="en-US" sz="3400" b="1">
                <a:solidFill>
                  <a:schemeClr val="tx1"/>
                </a:solidFill>
                <a:latin typeface="Arial" panose="020B0604020202020204" pitchFamily="34" charset="0"/>
              </a:rPr>
              <a:t>（二）  </a:t>
            </a:r>
            <a:r>
              <a:rPr lang="zh-TW" altLang="en-US" sz="3400" b="1">
                <a:solidFill>
                  <a:schemeClr val="tx1"/>
                </a:solidFill>
                <a:latin typeface="Arial" panose="020B0604020202020204" pitchFamily="34" charset="0"/>
              </a:rPr>
              <a:t>聆聽理解</a:t>
            </a:r>
            <a:endParaRPr lang="en-US" altLang="zh-CN" sz="34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E1D85EC9-4466-AFCB-5EA7-795BF47C11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825" y="1335088"/>
            <a:ext cx="8064500" cy="224631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1. 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話語內容建議大家口渴時食用葡萄，因為葡萄</a:t>
            </a:r>
          </a:p>
          <a:p>
            <a:pPr>
              <a:defRPr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   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A. 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果皮薄。</a:t>
            </a:r>
          </a:p>
          <a:p>
            <a:pPr>
              <a:defRPr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   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B. 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鮮甜味美。</a:t>
            </a:r>
          </a:p>
          <a:p>
            <a:pPr>
              <a:defRPr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   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C. 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果籽小且多。</a:t>
            </a:r>
          </a:p>
          <a:p>
            <a:pPr>
              <a:defRPr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   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D. 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水分含量高。</a:t>
            </a:r>
            <a:endParaRPr lang="zh-CN" altLang="en-US" sz="2800" dirty="0">
              <a:latin typeface="+mn-lt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build="allAtOnce" animBg="1"/>
    </p:bld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默认设计模板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6161</TotalTime>
  <Words>252</Words>
  <Application>Microsoft Office PowerPoint</Application>
  <PresentationFormat>全屏显示(4:3)</PresentationFormat>
  <Paragraphs>25</Paragraphs>
  <Slides>3</Slides>
  <Notes>0</Notes>
  <HiddenSlides>0</HiddenSlides>
  <MMClips>2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Times New Roman</vt:lpstr>
      <vt:lpstr>新細明體</vt:lpstr>
      <vt:lpstr>Arial</vt:lpstr>
      <vt:lpstr>標楷體</vt:lpstr>
      <vt:lpstr>Wingdings</vt:lpstr>
      <vt:lpstr>默认设计模板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Sanders Chow</dc:creator>
  <cp:lastModifiedBy>Louisa Lo</cp:lastModifiedBy>
  <cp:revision>1084</cp:revision>
  <dcterms:created xsi:type="dcterms:W3CDTF">1601-01-01T00:00:00Z</dcterms:created>
  <dcterms:modified xsi:type="dcterms:W3CDTF">2026-01-20T04:13:29Z</dcterms:modified>
</cp:coreProperties>
</file>