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sldIdLst>
    <p:sldId id="266" r:id="rId2"/>
    <p:sldId id="268" r:id="rId3"/>
    <p:sldId id="267" r:id="rId4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90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2C28BA1-D9EA-1507-CB6C-782E01E906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4F620D6-7688-E8E1-AB18-94D09C10096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728C5D0-CC05-45D5-B56B-CF28F535EEC3}" type="datetimeFigureOut">
              <a:rPr lang="zh-TW" altLang="en-US"/>
              <a:pPr>
                <a:defRPr/>
              </a:pPr>
              <a:t>2026/1/20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B5A51779-122C-EA49-3848-33B98AD785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ACF192B-5375-894E-8A9F-20224531AE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2EE4656-4E00-08EF-0091-65F30EEE4F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7BAE8E7-67F5-0952-D0AF-87FA774A2C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E5ABA8F-EC0C-405C-950C-485611679A3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403283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237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88124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64057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2426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92078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7203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57265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20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10905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81789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media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7169;&#25836;&#35430;&#21367;\mock03\Mock03_P03_Q01\mock3_Q1_pth.mp3" TargetMode="External"/><Relationship Id="rId7" Type="http://schemas.openxmlformats.org/officeDocument/2006/relationships/image" Target="../media/image3.png"/><Relationship Id="rId2" Type="http://schemas.openxmlformats.org/officeDocument/2006/relationships/audio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7169;&#25836;&#35430;&#21367;\mock03\Mock03_P03_Q01\mock3_Q1_can.mp3" TargetMode="External"/><Relationship Id="rId1" Type="http://schemas.microsoft.com/office/2007/relationships/media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7169;&#25836;&#35430;&#21367;\mock03\Mock03_P03_Q01\mock3_Q1_can.mp3" TargetMode="External"/><Relationship Id="rId6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4" Type="http://schemas.openxmlformats.org/officeDocument/2006/relationships/audio" Target="file:///\\SRV103\GZ%20PnE\Chinese%20Team\&#20986;&#29256;&#38917;&#30446;\&#23567;&#23416;\2025&#24180;\&#20462;&#35330;&#38917;&#30446;\&#35506;&#23460;&#20013;&#19968;&#20837;&#23416;&#21069;&#20013;&#25991;&#31185;2&#21512;1&#65288;&#24375;&#21270;&#32244;&#32722;+&#27169;&#25836;&#35430;&#21367;&#65289;\&#22810;&#23186;&#39636;(&#26032;)\&#23567;4\NEW\&#27169;&#25836;&#35430;&#21367;\mock03\Mock03_P03_Q01\mock3_Q1_pth.mp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B913C1D-F3AE-F8B9-F672-06763B7A4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" name="Rectangle 403">
            <a:extLst>
              <a:ext uri="{FF2B5EF4-FFF2-40B4-BE49-F238E27FC236}">
                <a16:creationId xmlns:a16="http://schemas.microsoft.com/office/drawing/2014/main" id="{7E9EF118-1C49-1759-9EE0-508D1A6B2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4343400"/>
            <a:ext cx="7848600" cy="861774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 dirty="0">
                <a:ea typeface="標楷體" panose="03000509000000000000" pitchFamily="65" charset="-120"/>
                <a:sym typeface="Wingdings" panose="05000000000000000000" pitchFamily="2" charset="2"/>
              </a:rPr>
              <a:t>認真審題，根據題目中的對象「古代</a:t>
            </a:r>
            <a:r>
              <a:rPr lang="zh-TW" altLang="en-US" sz="2600" u="sng" dirty="0">
                <a:ea typeface="標楷體" panose="03000509000000000000" pitchFamily="65" charset="-120"/>
                <a:sym typeface="Wingdings" panose="05000000000000000000" pitchFamily="2" charset="2"/>
              </a:rPr>
              <a:t>中國</a:t>
            </a:r>
            <a:r>
              <a:rPr lang="zh-TW" altLang="en-US" sz="2600" dirty="0">
                <a:ea typeface="標楷體" panose="03000509000000000000" pitchFamily="65" charset="-120"/>
                <a:sym typeface="Wingdings" panose="05000000000000000000" pitchFamily="2" charset="2"/>
              </a:rPr>
              <a:t>人」及關鍵</a:t>
            </a:r>
            <a:r>
              <a:rPr lang="zh-CN" altLang="en-US" sz="2600" dirty="0">
                <a:ea typeface="標楷體" panose="03000509000000000000" pitchFamily="65" charset="-120"/>
                <a:sym typeface="Wingdings" panose="05000000000000000000" pitchFamily="2" charset="2"/>
              </a:rPr>
              <a:t>詞</a:t>
            </a:r>
            <a:r>
              <a:rPr lang="zh-TW" altLang="en-US" sz="2600" dirty="0">
                <a:ea typeface="標楷體" panose="03000509000000000000" pitchFamily="65" charset="-120"/>
                <a:sym typeface="Wingdings" panose="05000000000000000000" pitchFamily="2" charset="2"/>
              </a:rPr>
              <a:t>「棗乾」</a:t>
            </a:r>
            <a:r>
              <a:rPr lang="zh-TW" altLang="en-US" sz="2600" dirty="0">
                <a:ea typeface="標楷體" panose="03000509000000000000" pitchFamily="65" charset="-120"/>
              </a:rPr>
              <a:t>，</a:t>
            </a:r>
            <a:r>
              <a:rPr lang="zh-TW" altLang="en-US" sz="2600" dirty="0">
                <a:ea typeface="標楷體" panose="03000509000000000000" pitchFamily="65" charset="-120"/>
                <a:sym typeface="Wingdings" panose="05000000000000000000" pitchFamily="2" charset="2"/>
              </a:rPr>
              <a:t>留意聆聽相關內容，比照選項得出答案</a:t>
            </a:r>
            <a:r>
              <a:rPr lang="zh-TW" altLang="en-US" sz="2600" dirty="0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。</a:t>
            </a:r>
            <a:endParaRPr lang="en-US" altLang="zh-CN" sz="2600" dirty="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02BC1DF4-7EA1-E831-D7D6-6853F6E4B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zh-CN" altLang="en-US" sz="3400" b="1"/>
              <a:t>（</a:t>
            </a:r>
            <a:r>
              <a:rPr lang="zh-TW" altLang="en-US" sz="3400" b="1"/>
              <a:t>三</a:t>
            </a:r>
            <a:r>
              <a:rPr lang="zh-CN" altLang="en-US" sz="3400" b="1"/>
              <a:t>）  </a:t>
            </a:r>
            <a:r>
              <a:rPr lang="zh-TW" altLang="en-US" sz="3400" b="1"/>
              <a:t>聆聽理解</a:t>
            </a:r>
            <a:endParaRPr lang="en-US" altLang="zh-CN" sz="3400" b="1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568D20AE-DC39-04A6-AB10-D24A1BF3D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636838"/>
            <a:ext cx="503238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en-US" altLang="zh-CN" dirty="0">
              <a:solidFill>
                <a:srgbClr val="FF3300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F95CD4ED-5B0D-FA6E-8DAA-E2AF09318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1101725"/>
            <a:ext cx="8789987" cy="23272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1. </a:t>
            </a:r>
            <a:r>
              <a:rPr lang="zh-TW" altLang="en-US" sz="2800" dirty="0">
                <a:ea typeface="標楷體" panose="03000509000000000000" pitchFamily="65" charset="-120"/>
              </a:rPr>
              <a:t>根據話語內容，古代</a:t>
            </a:r>
            <a:r>
              <a:rPr lang="zh-TW" altLang="en-US" sz="2800" u="sng" dirty="0">
                <a:ea typeface="標楷體" panose="03000509000000000000" pitchFamily="65" charset="-120"/>
              </a:rPr>
              <a:t>中國</a:t>
            </a:r>
            <a:r>
              <a:rPr lang="zh-TW" altLang="en-US" sz="2800" dirty="0">
                <a:ea typeface="標楷體" panose="03000509000000000000" pitchFamily="65" charset="-120"/>
              </a:rPr>
              <a:t>人曾用甚麼方法製作棗乾？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陰乾。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曬乾。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烘烤。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風乾。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  <p:grpSp>
        <p:nvGrpSpPr>
          <p:cNvPr id="4" name="组合 3">
            <a:extLst>
              <a:ext uri="{FF2B5EF4-FFF2-40B4-BE49-F238E27FC236}">
                <a16:creationId xmlns:a16="http://schemas.microsoft.com/office/drawing/2014/main" id="{3EB39A7C-DCDE-0A18-42EB-9495E6FD1FB9}"/>
              </a:ext>
            </a:extLst>
          </p:cNvPr>
          <p:cNvGrpSpPr/>
          <p:nvPr/>
        </p:nvGrpSpPr>
        <p:grpSpPr>
          <a:xfrm>
            <a:off x="-57547" y="6014616"/>
            <a:ext cx="9206706" cy="1152128"/>
            <a:chOff x="-57547" y="6014616"/>
            <a:chExt cx="9206706" cy="1152128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76C04A9B-9823-080A-49E5-BF43211073D1}"/>
                </a:ext>
              </a:extLst>
            </p:cNvPr>
            <p:cNvSpPr/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457200" marR="0" indent="-457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</a:endParaRPr>
            </a:p>
          </p:txBody>
        </p:sp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3EF2AB86-202D-99A1-5348-D0AA8E3D7E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20835" y="6081608"/>
              <a:ext cx="2423165" cy="707137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1E3C9C3-0E3E-A03C-9B60-3A7B1485B5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8">
            <a:extLst>
              <a:ext uri="{FF2B5EF4-FFF2-40B4-BE49-F238E27FC236}">
                <a16:creationId xmlns:a16="http://schemas.microsoft.com/office/drawing/2014/main" id="{667E1805-91CD-6B3B-6D55-89064ADFF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038600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1" hangingPunct="1">
              <a:lnSpc>
                <a:spcPts val="3000"/>
              </a:lnSpc>
              <a:tabLst>
                <a:tab pos="7178675" algn="l"/>
              </a:tabLst>
              <a:defRPr/>
            </a:pPr>
            <a:r>
              <a:rPr lang="zh-TW" altLang="en-US" b="1" dirty="0">
                <a:solidFill>
                  <a:srgbClr val="FF0000"/>
                </a:solidFill>
                <a:latin typeface="Arial" charset="0"/>
                <a:ea typeface="標楷體" pitchFamily="65" charset="-120"/>
                <a:sym typeface="Wingdings" pitchFamily="2" charset="2"/>
              </a:rPr>
              <a:t>粵</a:t>
            </a:r>
            <a:endParaRPr lang="zh-TW" altLang="en-US" sz="2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0C355717-AB33-473D-B201-0EAB05B43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29125"/>
            <a:ext cx="431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 algn="ctr" eaLnBrk="1" hangingPunct="1">
              <a:lnSpc>
                <a:spcPts val="3000"/>
              </a:lnSpc>
              <a:tabLst>
                <a:tab pos="7178675" algn="l"/>
              </a:tabLst>
              <a:defRPr/>
            </a:pPr>
            <a:r>
              <a:rPr lang="zh-TW" altLang="en-US" b="1" dirty="0">
                <a:solidFill>
                  <a:srgbClr val="FF0000"/>
                </a:solidFill>
                <a:latin typeface="Arial" charset="0"/>
                <a:ea typeface="標楷體" pitchFamily="65" charset="-120"/>
                <a:sym typeface="Wingdings" pitchFamily="2" charset="2"/>
              </a:rPr>
              <a:t>普</a:t>
            </a:r>
            <a:endParaRPr lang="zh-TW" altLang="en-US" sz="2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  <a:sym typeface="Wingdings" pitchFamily="2" charset="2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35D62637-5D00-91ED-6502-3E2D5708C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149725"/>
            <a:ext cx="7635875" cy="1246188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</a:pPr>
            <a:r>
              <a:rPr lang="zh-TW" altLang="en-US" sz="2600" b="1">
                <a:latin typeface="標楷體" panose="03000509000000000000" pitchFamily="65" charset="-120"/>
                <a:ea typeface="標楷體" panose="03000509000000000000" pitchFamily="65" charset="-120"/>
                <a:sym typeface="Wingdings" panose="05000000000000000000" pitchFamily="2" charset="2"/>
              </a:rPr>
              <a:t>讀稿：</a:t>
            </a:r>
            <a:endParaRPr lang="en-US" altLang="zh-TW" sz="260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  <a:p>
            <a:pPr eaLnBrk="1" hangingPunct="1">
              <a:lnSpc>
                <a:spcPts val="3000"/>
              </a:lnSpc>
            </a:pPr>
            <a:r>
              <a:rPr lang="zh-TW" altLang="en-US" sz="2600" u="sng"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代學者</a:t>
            </a:r>
            <a:r>
              <a:rPr lang="zh-TW" altLang="en-US" sz="2600" u="sng">
                <a:latin typeface="標楷體" panose="03000509000000000000" pitchFamily="65" charset="-120"/>
                <a:ea typeface="標楷體" panose="03000509000000000000" pitchFamily="65" charset="-120"/>
              </a:rPr>
              <a:t>王象晉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en-US" altLang="zh-TW" sz="260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群芳譜</a:t>
            </a:r>
            <a:r>
              <a:rPr lang="en-US" altLang="zh-TW" sz="260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2600">
                <a:latin typeface="標楷體" panose="03000509000000000000" pitchFamily="65" charset="-120"/>
                <a:ea typeface="標楷體" panose="03000509000000000000" pitchFamily="65" charset="-120"/>
              </a:rPr>
              <a:t>中提及，將大棗去皮去核後放在小火上烘烤，製成的棗乾可用來泡水喝。</a:t>
            </a:r>
            <a:endParaRPr lang="en-US" altLang="zh-CN" sz="2600">
              <a:latin typeface="標楷體" panose="03000509000000000000" pitchFamily="65" charset="-120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3080" name="Text Box 4">
            <a:extLst>
              <a:ext uri="{FF2B5EF4-FFF2-40B4-BE49-F238E27FC236}">
                <a16:creationId xmlns:a16="http://schemas.microsoft.com/office/drawing/2014/main" id="{16CCFFCB-10FD-98AB-B8AB-64F4537EE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/>
              <a:t>模擬試卷</a:t>
            </a:r>
            <a:r>
              <a:rPr lang="zh-CN" altLang="en-US" sz="3400" b="1" dirty="0"/>
              <a:t>（</a:t>
            </a:r>
            <a:r>
              <a:rPr lang="zh-TW" altLang="en-US" sz="3400" b="1" dirty="0"/>
              <a:t>三</a:t>
            </a:r>
            <a:r>
              <a:rPr lang="zh-CN" altLang="en-US" sz="3400" b="1" dirty="0"/>
              <a:t>）  </a:t>
            </a:r>
            <a:r>
              <a:rPr lang="zh-TW" altLang="en-US" sz="3400" b="1" dirty="0"/>
              <a:t>聆聽理解</a:t>
            </a:r>
            <a:endParaRPr lang="en-US" altLang="zh-CN" sz="3400" b="1" dirty="0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83D35EE5-9CD9-96A1-D69C-F656519308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636838"/>
            <a:ext cx="503238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en-US" altLang="zh-CN" dirty="0">
              <a:solidFill>
                <a:srgbClr val="FF3300"/>
              </a:solidFill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40D4E218-D8C0-CFBF-B76E-0ACBD80BC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1101725"/>
            <a:ext cx="8789987" cy="23272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1. </a:t>
            </a:r>
            <a:r>
              <a:rPr lang="zh-TW" altLang="en-US" sz="2800" dirty="0">
                <a:ea typeface="標楷體" panose="03000509000000000000" pitchFamily="65" charset="-120"/>
              </a:rPr>
              <a:t>根據話語內容，古代中國人曾用甚麼方法製作棗乾？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陰乾。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曬乾。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烘烤。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風乾。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F56FFA5A-F380-F2DF-D99E-E1D2AD613AD4}"/>
              </a:ext>
            </a:extLst>
          </p:cNvPr>
          <p:cNvGrpSpPr/>
          <p:nvPr/>
        </p:nvGrpSpPr>
        <p:grpSpPr>
          <a:xfrm>
            <a:off x="-57547" y="6014616"/>
            <a:ext cx="9206706" cy="1152128"/>
            <a:chOff x="-57547" y="6014616"/>
            <a:chExt cx="9206706" cy="1152128"/>
          </a:xfrm>
        </p:grpSpPr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4D3D6ECE-9C2D-B8AD-1503-3448CB062C3B}"/>
                </a:ext>
              </a:extLst>
            </p:cNvPr>
            <p:cNvSpPr/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457200" marR="0" indent="-457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</a:endParaRPr>
            </a:p>
          </p:txBody>
        </p:sp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4033B2F5-E16D-064C-62B6-C25769DEE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20835" y="6081608"/>
              <a:ext cx="2423165" cy="707137"/>
            </a:xfrm>
            <a:prstGeom prst="rect">
              <a:avLst/>
            </a:prstGeom>
          </p:spPr>
        </p:pic>
      </p:grpSp>
      <p:pic>
        <p:nvPicPr>
          <p:cNvPr id="7" name="mock3_Q1_can">
            <a:hlinkClick r:id="" action="ppaction://media"/>
            <a:extLst>
              <a:ext uri="{FF2B5EF4-FFF2-40B4-BE49-F238E27FC236}">
                <a16:creationId xmlns:a16="http://schemas.microsoft.com/office/drawing/2014/main" id="{3AAB5B94-05CA-896B-CD3D-5F9E533EE4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39775" y="4165600"/>
            <a:ext cx="304800" cy="304800"/>
          </a:xfrm>
          <a:prstGeom prst="rect">
            <a:avLst/>
          </a:prstGeom>
        </p:spPr>
      </p:pic>
      <p:pic>
        <p:nvPicPr>
          <p:cNvPr id="13" name="mock3_Q1_pth">
            <a:hlinkClick r:id="" action="ppaction://media"/>
            <a:extLst>
              <a:ext uri="{FF2B5EF4-FFF2-40B4-BE49-F238E27FC236}">
                <a16:creationId xmlns:a16="http://schemas.microsoft.com/office/drawing/2014/main" id="{35F835E2-7666-1496-AE32-D86021DB30A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739775" y="4571533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3" dur="1048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12382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>
                <p:cTn id="2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10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4828BA15-0A0D-35C8-3881-4A1CF900C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5">
            <a:extLst>
              <a:ext uri="{FF2B5EF4-FFF2-40B4-BE49-F238E27FC236}">
                <a16:creationId xmlns:a16="http://schemas.microsoft.com/office/drawing/2014/main" id="{72F94FED-63EC-F904-44B5-198431130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636838"/>
            <a:ext cx="503238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CN" dirty="0">
                <a:solidFill>
                  <a:srgbClr val="FF3300"/>
                </a:solidFill>
                <a:latin typeface="+mn-lt"/>
                <a:ea typeface="標楷體" panose="03000509000000000000" pitchFamily="65" charset="-120"/>
              </a:rPr>
              <a:t>C</a:t>
            </a:r>
          </a:p>
        </p:txBody>
      </p:sp>
      <p:sp>
        <p:nvSpPr>
          <p:cNvPr id="94" name="Rectangle 403">
            <a:extLst>
              <a:ext uri="{FF2B5EF4-FFF2-40B4-BE49-F238E27FC236}">
                <a16:creationId xmlns:a16="http://schemas.microsoft.com/office/drawing/2014/main" id="{F7DD4FBC-20BC-3D62-2414-59017E906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13" y="3767138"/>
            <a:ext cx="7996237" cy="86201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>
            <a:spAutoFit/>
          </a:bodyPr>
          <a:lstStyle>
            <a:lvl1pPr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7867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3000"/>
              </a:lnSpc>
              <a:defRPr/>
            </a:pP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話語中</a:t>
            </a:r>
            <a:r>
              <a:rPr lang="zh-CN" altLang="en-US" sz="2600" dirty="0">
                <a:latin typeface="+mn-lt"/>
                <a:ea typeface="標楷體" panose="03000509000000000000" pitchFamily="65" charset="-120"/>
              </a:rPr>
              <a:t>明確</a:t>
            </a:r>
            <a:r>
              <a:rPr lang="zh-TW" altLang="en-US" sz="2600" dirty="0">
                <a:latin typeface="+mn-lt"/>
                <a:ea typeface="標楷體" panose="03000509000000000000" pitchFamily="65" charset="-120"/>
              </a:rPr>
              <a:t>提及「將大棗去皮去核後放在小火上烘烤」，可知答案是</a:t>
            </a:r>
            <a:r>
              <a:rPr lang="en-US" altLang="zh-TW" sz="2600" dirty="0">
                <a:latin typeface="+mn-lt"/>
                <a:ea typeface="標楷體" panose="03000509000000000000" pitchFamily="65" charset="-120"/>
              </a:rPr>
              <a:t>C</a:t>
            </a:r>
            <a:r>
              <a:rPr lang="zh-CN" altLang="en-US" sz="2600" dirty="0">
                <a:latin typeface="+mn-lt"/>
                <a:ea typeface="標楷體" panose="03000509000000000000" pitchFamily="65" charset="-120"/>
              </a:rPr>
              <a:t>。</a:t>
            </a:r>
            <a:endParaRPr lang="zh-CN" altLang="en-US" sz="2600" dirty="0">
              <a:latin typeface="+mn-lt"/>
              <a:ea typeface="標楷體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A4071138-B955-9052-E2A4-8FA856F47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55575"/>
            <a:ext cx="56896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zh-CN" altLang="en-US" sz="3400" b="1"/>
              <a:t>（</a:t>
            </a:r>
            <a:r>
              <a:rPr lang="zh-TW" altLang="en-US" sz="3400" b="1"/>
              <a:t>三</a:t>
            </a:r>
            <a:r>
              <a:rPr lang="zh-CN" altLang="en-US" sz="3400" b="1"/>
              <a:t>）  </a:t>
            </a:r>
            <a:r>
              <a:rPr lang="zh-TW" altLang="en-US" sz="3400" b="1"/>
              <a:t>聆聽理解</a:t>
            </a:r>
            <a:endParaRPr lang="en-US" altLang="zh-CN" sz="3400" b="1"/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97A0A9F4-9A8C-A429-D2A7-0A813F566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1101725"/>
            <a:ext cx="8789987" cy="23272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1. </a:t>
            </a:r>
            <a:r>
              <a:rPr lang="zh-TW" altLang="en-US" sz="2800" dirty="0">
                <a:ea typeface="標楷體" panose="03000509000000000000" pitchFamily="65" charset="-120"/>
              </a:rPr>
              <a:t>根據話語內容，古代中國人曾用甚麼方法製作棗乾？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A. </a:t>
            </a:r>
            <a:r>
              <a:rPr lang="zh-TW" altLang="en-US" sz="2800" dirty="0">
                <a:ea typeface="標楷體" panose="03000509000000000000" pitchFamily="65" charset="-120"/>
              </a:rPr>
              <a:t>陰乾。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曬乾。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烘烤。</a:t>
            </a:r>
            <a:endParaRPr lang="zh-TW" altLang="en-US" sz="2800" dirty="0">
              <a:latin typeface="+mn-lt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    </a:t>
            </a:r>
            <a:r>
              <a:rPr lang="en-US" altLang="zh-TW" sz="2800" dirty="0">
                <a:latin typeface="+mn-lt"/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latin typeface="+mn-lt"/>
                <a:ea typeface="標楷體" panose="03000509000000000000" pitchFamily="65" charset="-120"/>
              </a:rPr>
              <a:t>風乾。</a:t>
            </a:r>
            <a:endParaRPr lang="zh-CN" altLang="en-US" sz="2800" dirty="0">
              <a:latin typeface="+mn-lt"/>
              <a:ea typeface="標楷體" panose="03000509000000000000" pitchFamily="65" charset="-120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51B595C5-8DE2-9B04-E22B-A2C1C4D34C3C}"/>
              </a:ext>
            </a:extLst>
          </p:cNvPr>
          <p:cNvGrpSpPr/>
          <p:nvPr/>
        </p:nvGrpSpPr>
        <p:grpSpPr>
          <a:xfrm>
            <a:off x="-57547" y="6014616"/>
            <a:ext cx="9206706" cy="1152128"/>
            <a:chOff x="-57547" y="6014616"/>
            <a:chExt cx="9206706" cy="1152128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C4D318BB-3261-DD8D-ED6C-2DFAED8181DD}"/>
                </a:ext>
              </a:extLst>
            </p:cNvPr>
            <p:cNvSpPr/>
            <p:nvPr/>
          </p:nvSpPr>
          <p:spPr bwMode="auto">
            <a:xfrm>
              <a:off x="-57547" y="6014616"/>
              <a:ext cx="9206706" cy="1152128"/>
            </a:xfrm>
            <a:prstGeom prst="rect">
              <a:avLst/>
            </a:prstGeom>
            <a:solidFill>
              <a:srgbClr val="FFCC66"/>
            </a:solidFill>
            <a:ln w="9525" cap="flat" cmpd="sng" algn="ctr">
              <a:solidFill>
                <a:srgbClr val="FFCC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457200" marR="0" indent="-4572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24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新細明體" pitchFamily="18" charset="-120"/>
              </a:endParaRPr>
            </a:p>
          </p:txBody>
        </p:sp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BCA315E4-4878-1E10-32C0-8DD66545B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20835" y="6081608"/>
              <a:ext cx="2423165" cy="707137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build="allAtOnce" animBg="1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默认设计模板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</TotalTime>
  <Words>226</Words>
  <Application>Microsoft Office PowerPoint</Application>
  <PresentationFormat>全屏显示(4:3)</PresentationFormat>
  <Paragraphs>25</Paragraphs>
  <Slides>3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新細明體</vt:lpstr>
      <vt:lpstr>Times New Roman</vt:lpstr>
      <vt:lpstr>Calibri</vt:lpstr>
      <vt:lpstr>標楷體</vt:lpstr>
      <vt:lpstr>Wingdings</vt:lpstr>
      <vt:lpstr>默认设计模板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zongci.li</dc:creator>
  <cp:lastModifiedBy>Louisa Lo</cp:lastModifiedBy>
  <cp:revision>55</cp:revision>
  <dcterms:created xsi:type="dcterms:W3CDTF">2014-11-21T02:20:50Z</dcterms:created>
  <dcterms:modified xsi:type="dcterms:W3CDTF">2026-01-20T04:23:49Z</dcterms:modified>
</cp:coreProperties>
</file>