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4" r:id="rId2"/>
    <p:sldId id="266" r:id="rId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575350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31610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04739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91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49513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93566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48086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048364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60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67940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66447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7169;&#25836;&#35430;&#21367;\mock03\Mock03_P04_Q10\mock3_Q10_pth.mp3" TargetMode="External"/><Relationship Id="rId1" Type="http://schemas.openxmlformats.org/officeDocument/2006/relationships/audio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7169;&#25836;&#35430;&#21367;\mock03\Mock03_P04_Q10\mock3_Q10_can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E4F2331-DF4D-1ADB-60B8-4322325D0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4">
            <a:extLst>
              <a:ext uri="{FF2B5EF4-FFF2-40B4-BE49-F238E27FC236}">
                <a16:creationId xmlns:a16="http://schemas.microsoft.com/office/drawing/2014/main" id="{63C63206-96D4-F229-2987-F5BF0CCC5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195388"/>
            <a:ext cx="8931275" cy="9556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10. </a:t>
            </a:r>
            <a:r>
              <a:rPr lang="zh-TW" altLang="en-US" sz="2800" u="sng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希彤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了解許多有關耳朵的知識的原因</a:t>
            </a:r>
            <a:r>
              <a:rPr lang="zh-CN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是</a:t>
            </a:r>
            <a:r>
              <a:rPr lang="zh-CN" altLang="en-US" sz="2800" u="sng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                      </a:t>
            </a:r>
            <a:r>
              <a:rPr lang="zh-TW" altLang="en-US" sz="100" dirty="0">
                <a:solidFill>
                  <a:schemeClr val="bg1"/>
                </a:solidFill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100" dirty="0">
              <a:solidFill>
                <a:schemeClr val="bg1"/>
              </a:solidFill>
              <a:latin typeface="+mn-lt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100" dirty="0">
                <a:solidFill>
                  <a:schemeClr val="bg1"/>
                </a:solidFill>
                <a:ea typeface="標楷體" panose="03000509000000000000" pitchFamily="65" charset="-120"/>
              </a:rPr>
              <a:t>是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      </a:t>
            </a:r>
            <a:r>
              <a:rPr lang="zh-TW" altLang="en-US" sz="2800" u="sng" dirty="0">
                <a:solidFill>
                  <a:schemeClr val="tx1"/>
                </a:solidFill>
                <a:ea typeface="標楷體" panose="03000509000000000000" pitchFamily="65" charset="-120"/>
              </a:rPr>
              <a:t>                                                           　　       　            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。</a:t>
            </a:r>
            <a:endParaRPr lang="zh-CN" altLang="en-US" sz="2800" b="1" dirty="0">
              <a:solidFill>
                <a:schemeClr val="tx1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36409FBC-639F-5AE0-0A24-3FEF10E7B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75" y="3141663"/>
            <a:ext cx="8128000" cy="201453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 b="1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讀稿：</a:t>
            </a:r>
            <a:endParaRPr lang="zh-CN" altLang="en-US" sz="260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 u="sng">
                <a:latin typeface="標楷體" panose="03000509000000000000" pitchFamily="65" charset="-120"/>
                <a:ea typeface="標楷體" panose="03000509000000000000" pitchFamily="65" charset="-120"/>
              </a:rPr>
              <a:t>子謙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：哇</a:t>
            </a:r>
            <a:r>
              <a:rPr lang="en-US" altLang="zh-TW" sz="260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2600" u="sng">
                <a:latin typeface="標楷體" panose="03000509000000000000" pitchFamily="65" charset="-120"/>
                <a:ea typeface="標楷體" panose="03000509000000000000" pitchFamily="65" charset="-120"/>
              </a:rPr>
              <a:t>希彤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，你怎麼懂這麼多，這些可都是專業</a:t>
            </a:r>
            <a:endParaRPr lang="en-US" altLang="zh-TW" sz="26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ts val="3000"/>
              </a:lnSpc>
            </a:pPr>
            <a:r>
              <a:rPr lang="zh-CN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　　　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的知識呢！</a:t>
            </a:r>
          </a:p>
          <a:p>
            <a:pPr eaLnBrk="1" hangingPunct="1">
              <a:lnSpc>
                <a:spcPts val="3000"/>
              </a:lnSpc>
            </a:pPr>
            <a:r>
              <a:rPr lang="zh-TW" altLang="en-US" sz="2600" u="sng">
                <a:latin typeface="標楷體" panose="03000509000000000000" pitchFamily="65" charset="-120"/>
                <a:ea typeface="標楷體" panose="03000509000000000000" pitchFamily="65" charset="-120"/>
              </a:rPr>
              <a:t>希彤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：哈哈，因為我叔叔是耳科醫生，他經常跟我講一 </a:t>
            </a:r>
            <a:endParaRPr lang="en-US" altLang="zh-TW" sz="26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ts val="3000"/>
              </a:lnSpc>
            </a:pPr>
            <a:r>
              <a:rPr lang="zh-CN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　　　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病例，提醒我要保護耳朵。</a:t>
            </a:r>
            <a:endParaRPr lang="zh-TW" altLang="en-US" sz="260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056" name="矩形 1">
            <a:extLst>
              <a:ext uri="{FF2B5EF4-FFF2-40B4-BE49-F238E27FC236}">
                <a16:creationId xmlns:a16="http://schemas.microsoft.com/office/drawing/2014/main" id="{6AC34C38-0B52-C3D9-B7B9-300D1757B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3556000"/>
            <a:ext cx="41592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3000"/>
              </a:lnSpc>
            </a:pPr>
            <a:r>
              <a:rPr lang="zh-TW" altLang="en-US" b="1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普</a:t>
            </a:r>
            <a:endParaRPr lang="zh-TW" altLang="en-US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DA62DC-7941-7DD1-972C-82605817D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" y="312420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1" hangingPunct="1">
              <a:lnSpc>
                <a:spcPts val="3000"/>
              </a:lnSpc>
              <a:tabLst>
                <a:tab pos="7178675" algn="l"/>
              </a:tabLst>
              <a:defRPr/>
            </a:pPr>
            <a:r>
              <a:rPr lang="zh-TW" altLang="en-US" b="1" dirty="0">
                <a:solidFill>
                  <a:srgbClr val="FF0000"/>
                </a:solidFill>
                <a:latin typeface="Arial" charset="0"/>
                <a:ea typeface="標楷體" pitchFamily="65" charset="-120"/>
                <a:sym typeface="Wingdings" pitchFamily="2" charset="2"/>
              </a:rPr>
              <a:t>粵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sp>
        <p:nvSpPr>
          <p:cNvPr id="1031" name="Text Box 4">
            <a:extLst>
              <a:ext uri="{FF2B5EF4-FFF2-40B4-BE49-F238E27FC236}">
                <a16:creationId xmlns:a16="http://schemas.microsoft.com/office/drawing/2014/main" id="{562B323A-1106-9123-96AC-9ABB671BD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zh-CN" altLang="en-US" sz="3400" b="1"/>
              <a:t>（</a:t>
            </a:r>
            <a:r>
              <a:rPr lang="zh-TW" altLang="en-US" sz="3400" b="1"/>
              <a:t>三</a:t>
            </a:r>
            <a:r>
              <a:rPr lang="zh-CN" altLang="en-US" sz="3400" b="1"/>
              <a:t>）  </a:t>
            </a:r>
            <a:r>
              <a:rPr lang="zh-TW" altLang="en-US" sz="3400" b="1"/>
              <a:t>聆聽理解</a:t>
            </a:r>
            <a:endParaRPr lang="en-US" altLang="zh-CN" sz="3400" b="1"/>
          </a:p>
        </p:txBody>
      </p:sp>
      <p:pic>
        <p:nvPicPr>
          <p:cNvPr id="4" name="mock3_Q10_can.mp3">
            <a:hlinkClick r:id="" action="ppaction://media"/>
            <a:extLst>
              <a:ext uri="{FF2B5EF4-FFF2-40B4-BE49-F238E27FC236}">
                <a16:creationId xmlns:a16="http://schemas.microsoft.com/office/drawing/2014/main" id="{721B3E85-688D-D910-17A9-005AF86FEA74}"/>
              </a:ext>
            </a:extLst>
          </p:cNvPr>
          <p:cNvPicPr>
            <a:picLocks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251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mock3_Q10_pth.mp3">
            <a:hlinkClick r:id="" action="ppaction://media"/>
            <a:extLst>
              <a:ext uri="{FF2B5EF4-FFF2-40B4-BE49-F238E27FC236}">
                <a16:creationId xmlns:a16="http://schemas.microsoft.com/office/drawing/2014/main" id="{9A0E8C52-A72B-9A32-F2CB-E02AF7E526DC}"/>
              </a:ext>
            </a:extLst>
          </p:cNvPr>
          <p:cNvPicPr>
            <a:picLocks noChangeAspect="1" noChangeArrowheads="1"/>
          </p:cNvPicPr>
          <p:nvPr>
            <a:audioFile r:link="rId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683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4" name="组合 3">
            <a:extLst>
              <a:ext uri="{FF2B5EF4-FFF2-40B4-BE49-F238E27FC236}">
                <a16:creationId xmlns:a16="http://schemas.microsoft.com/office/drawing/2014/main" id="{C38A68F6-781E-7D58-8CD0-353B98CDA54E}"/>
              </a:ext>
            </a:extLst>
          </p:cNvPr>
          <p:cNvGrpSpPr>
            <a:grpSpLocks/>
          </p:cNvGrpSpPr>
          <p:nvPr/>
        </p:nvGrpSpPr>
        <p:grpSpPr bwMode="auto">
          <a:xfrm>
            <a:off x="-57150" y="6015038"/>
            <a:ext cx="9205913" cy="1150937"/>
            <a:chOff x="-57547" y="6014616"/>
            <a:chExt cx="9206706" cy="1152128"/>
          </a:xfrm>
        </p:grpSpPr>
        <p:sp>
          <p:nvSpPr>
            <p:cNvPr id="1035" name="矩形 4">
              <a:extLst>
                <a:ext uri="{FF2B5EF4-FFF2-40B4-BE49-F238E27FC236}">
                  <a16:creationId xmlns:a16="http://schemas.microsoft.com/office/drawing/2014/main" id="{917CB17B-46AB-5ABE-88EC-2AE2BF6526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FFCC66"/>
              </a:solidFill>
              <a:round/>
              <a:headEnd/>
              <a:tailEnd/>
            </a:ln>
          </p:spPr>
          <p:txBody>
            <a:bodyPr>
              <a:spAutoFit/>
            </a:bodyPr>
            <a:lstStyle>
              <a:lvl1pPr marL="457200" indent="-4572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pic>
          <p:nvPicPr>
            <p:cNvPr id="1036" name="图片 5">
              <a:extLst>
                <a:ext uri="{FF2B5EF4-FFF2-40B4-BE49-F238E27FC236}">
                  <a16:creationId xmlns:a16="http://schemas.microsoft.com/office/drawing/2014/main" id="{0B32AFBD-DCB4-67CC-D3E7-ACD7261DD2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0835" y="6081608"/>
              <a:ext cx="2423165" cy="707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128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1251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6390" grpId="0" uiExpand="1" build="allAtOnce" animBg="1"/>
      <p:bldP spid="16390" grpId="1" uiExpand="1" build="allAtOnce" animBg="1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03">
            <a:extLst>
              <a:ext uri="{FF2B5EF4-FFF2-40B4-BE49-F238E27FC236}">
                <a16:creationId xmlns:a16="http://schemas.microsoft.com/office/drawing/2014/main" id="{6B6EC6D8-6C8D-1978-2C00-81DC5174B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317875"/>
            <a:ext cx="7924800" cy="201612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．留意相關話語內容，找出</a:t>
            </a:r>
            <a:r>
              <a:rPr lang="zh-TW" altLang="en-US" sz="2600" u="sng">
                <a:ea typeface="標楷體" panose="03000509000000000000" pitchFamily="65" charset="-120"/>
              </a:rPr>
              <a:t>希彤</a:t>
            </a:r>
            <a:r>
              <a:rPr lang="zh-TW" altLang="en-US" sz="2600">
                <a:ea typeface="標楷體" panose="03000509000000000000" pitchFamily="65" charset="-120"/>
              </a:rPr>
              <a:t>了解許多有關耳朵的</a:t>
            </a:r>
            <a:endParaRPr lang="en-US" altLang="zh-TW" sz="2600">
              <a:ea typeface="標楷體" panose="03000509000000000000" pitchFamily="65" charset="-120"/>
            </a:endParaRPr>
          </a:p>
          <a:p>
            <a:pPr eaLnBrk="1" hangingPunct="1">
              <a:lnSpc>
                <a:spcPts val="3000"/>
              </a:lnSpc>
            </a:pPr>
            <a:r>
              <a:rPr lang="zh-CN" altLang="en-US" sz="2600">
                <a:ea typeface="標楷體" panose="03000509000000000000" pitchFamily="65" charset="-120"/>
              </a:rPr>
              <a:t>　</a:t>
            </a:r>
            <a:r>
              <a:rPr lang="zh-TW" altLang="en-US" sz="2600">
                <a:ea typeface="標楷體" panose="03000509000000000000" pitchFamily="65" charset="-120"/>
              </a:rPr>
              <a:t>知識的原因</a:t>
            </a:r>
            <a:r>
              <a:rPr lang="zh-TW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。</a:t>
            </a:r>
            <a:endParaRPr lang="en-US" altLang="zh-TW" sz="2600"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．聆聽時，留意</a:t>
            </a:r>
            <a:r>
              <a:rPr lang="zh-TW" altLang="en-US" sz="2600" u="sng">
                <a:latin typeface="標楷體" panose="03000509000000000000" pitchFamily="65" charset="-120"/>
                <a:ea typeface="標楷體" panose="03000509000000000000" pitchFamily="65" charset="-120"/>
              </a:rPr>
              <a:t>子謙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提出的相關問題，並把</a:t>
            </a:r>
            <a:r>
              <a:rPr lang="zh-TW" altLang="en-US" sz="2600" u="sng">
                <a:ea typeface="標楷體" panose="03000509000000000000" pitchFamily="65" charset="-120"/>
              </a:rPr>
              <a:t>希彤</a:t>
            </a:r>
            <a:r>
              <a:rPr lang="zh-TW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的回</a:t>
            </a:r>
            <a:endParaRPr lang="en-US" altLang="zh-TW" sz="2600"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　答</a:t>
            </a:r>
            <a:r>
              <a:rPr lang="zh-CN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記錄下</a:t>
            </a:r>
            <a:r>
              <a:rPr lang="zh-TW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來。</a:t>
            </a:r>
            <a:endParaRPr lang="en-US" altLang="zh-TW" sz="2600"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．整理答案，</a:t>
            </a:r>
            <a:r>
              <a:rPr lang="zh-CN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用簡潔的語言</a:t>
            </a:r>
            <a:r>
              <a:rPr lang="zh-TW" altLang="en-US" sz="2600">
                <a:ea typeface="標楷體" panose="03000509000000000000" pitchFamily="65" charset="-120"/>
                <a:sym typeface="Wingdings" panose="05000000000000000000" pitchFamily="2" charset="2"/>
              </a:rPr>
              <a:t>作答。</a:t>
            </a:r>
            <a:endParaRPr lang="zh-CN" altLang="en-US" sz="2600"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D3C0ECF-D6CF-BC26-BC13-0CC14D8E9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FAF3540A-70D8-7E5F-D6A8-1CA2A1560A1D}"/>
              </a:ext>
            </a:extLst>
          </p:cNvPr>
          <p:cNvSpPr txBox="1"/>
          <p:nvPr/>
        </p:nvSpPr>
        <p:spPr>
          <a:xfrm>
            <a:off x="609600" y="1162050"/>
            <a:ext cx="823912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800" dirty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                                                                      她的叔叔是耳科醫生，經常跟她講一些病例（答案僅供參考）</a:t>
            </a:r>
            <a:endParaRPr lang="zh-CN" altLang="en-US" sz="2800" dirty="0">
              <a:solidFill>
                <a:srgbClr val="FF0000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053" name="Text Box 4">
            <a:extLst>
              <a:ext uri="{FF2B5EF4-FFF2-40B4-BE49-F238E27FC236}">
                <a16:creationId xmlns:a16="http://schemas.microsoft.com/office/drawing/2014/main" id="{0E05DB5C-BAAA-B539-E972-5507F2A1F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zh-CN" altLang="en-US" sz="3400" b="1"/>
              <a:t>（</a:t>
            </a:r>
            <a:r>
              <a:rPr lang="zh-TW" altLang="en-US" sz="3400" b="1"/>
              <a:t>三</a:t>
            </a:r>
            <a:r>
              <a:rPr lang="zh-CN" altLang="en-US" sz="3400" b="1"/>
              <a:t>）  </a:t>
            </a:r>
            <a:r>
              <a:rPr lang="zh-TW" altLang="en-US" sz="3400" b="1"/>
              <a:t>聆聽理解</a:t>
            </a:r>
            <a:endParaRPr lang="en-US" altLang="zh-CN" sz="3400" b="1"/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68872EB3-FE6C-6B9F-BA92-539C7C2AF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195388"/>
            <a:ext cx="8931275" cy="9556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10. </a:t>
            </a:r>
            <a:r>
              <a:rPr lang="zh-TW" altLang="en-US" sz="2800" u="sng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希彤</a:t>
            </a:r>
            <a:r>
              <a:rPr lang="zh-TW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了解許多有關耳朵的知識的原因</a:t>
            </a:r>
            <a:r>
              <a:rPr lang="zh-CN" altLang="en-US" sz="2800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是</a:t>
            </a:r>
            <a:r>
              <a:rPr lang="zh-CN" altLang="en-US" sz="2800" u="sng" dirty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                      </a:t>
            </a:r>
            <a:r>
              <a:rPr lang="zh-TW" altLang="en-US" sz="100" dirty="0">
                <a:solidFill>
                  <a:schemeClr val="bg1"/>
                </a:solidFill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100" dirty="0">
              <a:solidFill>
                <a:schemeClr val="bg1"/>
              </a:solidFill>
              <a:latin typeface="+mn-lt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r>
              <a:rPr lang="zh-TW" altLang="en-US" sz="100" dirty="0">
                <a:solidFill>
                  <a:schemeClr val="bg1"/>
                </a:solidFill>
                <a:ea typeface="標楷體" panose="03000509000000000000" pitchFamily="65" charset="-120"/>
              </a:rPr>
              <a:t>是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      </a:t>
            </a:r>
            <a:r>
              <a:rPr lang="zh-TW" altLang="en-US" sz="2800" u="sng" dirty="0">
                <a:solidFill>
                  <a:schemeClr val="tx1"/>
                </a:solidFill>
                <a:ea typeface="標楷體" panose="03000509000000000000" pitchFamily="65" charset="-120"/>
              </a:rPr>
              <a:t>                                                           　　       　            </a:t>
            </a:r>
            <a:r>
              <a:rPr lang="zh-TW" altLang="en-US" sz="2800" dirty="0">
                <a:solidFill>
                  <a:schemeClr val="tx1"/>
                </a:solidFill>
                <a:ea typeface="標楷體" panose="03000509000000000000" pitchFamily="65" charset="-120"/>
              </a:rPr>
              <a:t>。</a:t>
            </a:r>
            <a:endParaRPr lang="zh-CN" altLang="en-US" sz="2800" b="1" dirty="0">
              <a:solidFill>
                <a:schemeClr val="tx1"/>
              </a:solidFill>
              <a:latin typeface="+mn-lt"/>
              <a:ea typeface="標楷體" panose="03000509000000000000" pitchFamily="65" charset="-120"/>
            </a:endParaRPr>
          </a:p>
        </p:txBody>
      </p:sp>
      <p:grpSp>
        <p:nvGrpSpPr>
          <p:cNvPr id="2055" name="组合 3">
            <a:extLst>
              <a:ext uri="{FF2B5EF4-FFF2-40B4-BE49-F238E27FC236}">
                <a16:creationId xmlns:a16="http://schemas.microsoft.com/office/drawing/2014/main" id="{70CF45AC-9A8C-E6A4-4EA4-AB24A835E601}"/>
              </a:ext>
            </a:extLst>
          </p:cNvPr>
          <p:cNvGrpSpPr>
            <a:grpSpLocks/>
          </p:cNvGrpSpPr>
          <p:nvPr/>
        </p:nvGrpSpPr>
        <p:grpSpPr bwMode="auto">
          <a:xfrm>
            <a:off x="-57150" y="6015038"/>
            <a:ext cx="9205913" cy="1150937"/>
            <a:chOff x="-57547" y="6014616"/>
            <a:chExt cx="9206706" cy="1152128"/>
          </a:xfrm>
        </p:grpSpPr>
        <p:sp>
          <p:nvSpPr>
            <p:cNvPr id="2056" name="矩形 4">
              <a:extLst>
                <a:ext uri="{FF2B5EF4-FFF2-40B4-BE49-F238E27FC236}">
                  <a16:creationId xmlns:a16="http://schemas.microsoft.com/office/drawing/2014/main" id="{AD14E8BD-98CA-1120-F183-9CB12730B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FFCC66"/>
              </a:solidFill>
              <a:round/>
              <a:headEnd/>
              <a:tailEnd/>
            </a:ln>
          </p:spPr>
          <p:txBody>
            <a:bodyPr>
              <a:spAutoFit/>
            </a:bodyPr>
            <a:lstStyle>
              <a:lvl1pPr marL="457200" indent="-4572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pic>
          <p:nvPicPr>
            <p:cNvPr id="2057" name="图片 5">
              <a:extLst>
                <a:ext uri="{FF2B5EF4-FFF2-40B4-BE49-F238E27FC236}">
                  <a16:creationId xmlns:a16="http://schemas.microsoft.com/office/drawing/2014/main" id="{DA5B3925-56DE-B545-7735-2517280D1B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0835" y="6081608"/>
              <a:ext cx="2423165" cy="707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 animBg="1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179</Words>
  <Application>Microsoft Office PowerPoint</Application>
  <PresentationFormat>全屏显示(4:3)</PresentationFormat>
  <Paragraphs>19</Paragraphs>
  <Slides>2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新細明體</vt:lpstr>
      <vt:lpstr>Times New Roman</vt:lpstr>
      <vt:lpstr>等线</vt:lpstr>
      <vt:lpstr>標楷體</vt:lpstr>
      <vt:lpstr>Wingdings</vt:lpstr>
      <vt:lpstr>默认设计模板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zongci.li</dc:creator>
  <cp:lastModifiedBy>Louisa Lo</cp:lastModifiedBy>
  <cp:revision>51</cp:revision>
  <dcterms:created xsi:type="dcterms:W3CDTF">2014-11-21T02:20:50Z</dcterms:created>
  <dcterms:modified xsi:type="dcterms:W3CDTF">2026-01-20T05:39:21Z</dcterms:modified>
</cp:coreProperties>
</file>