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7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1661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pos="657">
          <p15:clr>
            <a:srgbClr val="A4A3A4"/>
          </p15:clr>
        </p15:guide>
        <p15:guide id="5" pos="1655">
          <p15:clr>
            <a:srgbClr val="A4A3A4"/>
          </p15:clr>
        </p15:guide>
        <p15:guide id="6" pos="204">
          <p15:clr>
            <a:srgbClr val="A4A3A4"/>
          </p15:clr>
        </p15:guide>
        <p15:guide id="7" pos="5329">
          <p15:clr>
            <a:srgbClr val="A4A3A4"/>
          </p15:clr>
        </p15:guide>
        <p15:guide id="8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DEB"/>
    <a:srgbClr val="EBE6FE"/>
    <a:srgbClr val="008A00"/>
    <a:srgbClr val="009600"/>
    <a:srgbClr val="336600"/>
    <a:srgbClr val="FFFF00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1661"/>
        <p:guide orient="horz" pos="1344"/>
        <p:guide pos="657"/>
        <p:guide pos="1655"/>
        <p:guide pos="204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1541704-239A-4E50-80CB-339BEC70D8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5E30D54-86C6-48F7-B233-08C6925CC98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3C8D823-236C-4B17-A0ED-D7905C680683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62983F6-79FD-4B67-A9FE-4E5B967B70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0683A55-B84F-4DA6-ADEF-542AAF70A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3FB2AC-1F1B-40CF-A4F0-D5C102F9F3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1AE477-D16C-4BD1-9958-8387C3E7B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9259C2E-1780-417D-8EFA-61D9B00D327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DD3F3FF-5DB4-4F88-98F5-563D0731637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5B71F4-44E3-46A6-BF62-2B1F674A2066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59CD99B-EE17-41E9-975B-CF32603C94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37D6DF3-4D7D-4EA5-88AF-F0CDBFCF5C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411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30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121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012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85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679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178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36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16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0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66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FA9E650-899E-483D-B876-71B208BF57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3CFC213-0FDA-46A0-8BD7-18DA183EC15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4">
            <a:extLst>
              <a:ext uri="{FF2B5EF4-FFF2-40B4-BE49-F238E27FC236}">
                <a16:creationId xmlns:a16="http://schemas.microsoft.com/office/drawing/2014/main" id="{11F3EF55-CAC7-41D2-88AD-17566D2B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370197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5" name="Text Box 5">
            <a:extLst>
              <a:ext uri="{FF2B5EF4-FFF2-40B4-BE49-F238E27FC236}">
                <a16:creationId xmlns:a16="http://schemas.microsoft.com/office/drawing/2014/main" id="{289C74C5-15F8-4237-BE68-F9BC79B89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9382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26.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6" name="Text Box 890">
            <a:extLst>
              <a:ext uri="{FF2B5EF4-FFF2-40B4-BE49-F238E27FC236}">
                <a16:creationId xmlns:a16="http://schemas.microsoft.com/office/drawing/2014/main" id="{1D7889AD-B33D-4ECF-A99E-9503572C4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928688"/>
            <a:ext cx="7616825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一個長方體長</a:t>
            </a:r>
            <a:r>
              <a:rPr lang="en-US" altLang="zh-TW" sz="2800" dirty="0">
                <a:ea typeface="標楷體" panose="03000509000000000000" pitchFamily="65" charset="-120"/>
              </a:rPr>
              <a:t>14cm</a:t>
            </a:r>
            <a:r>
              <a:rPr lang="zh-TW" altLang="en-US" sz="2800" dirty="0">
                <a:ea typeface="標楷體" panose="03000509000000000000" pitchFamily="65" charset="-120"/>
              </a:rPr>
              <a:t>，闊</a:t>
            </a:r>
            <a:r>
              <a:rPr lang="en-US" altLang="zh-TW" sz="2800" dirty="0">
                <a:ea typeface="標楷體" panose="03000509000000000000" pitchFamily="65" charset="-120"/>
              </a:rPr>
              <a:t>9cm</a:t>
            </a:r>
            <a:r>
              <a:rPr lang="zh-TW" altLang="en-US" sz="2800" dirty="0">
                <a:ea typeface="標楷體" panose="03000509000000000000" pitchFamily="65" charset="-120"/>
              </a:rPr>
              <a:t>，高</a:t>
            </a:r>
            <a:r>
              <a:rPr lang="en-US" altLang="zh-TW" sz="2800" dirty="0">
                <a:ea typeface="標楷體" panose="03000509000000000000" pitchFamily="65" charset="-120"/>
              </a:rPr>
              <a:t>6cm</a:t>
            </a:r>
            <a:r>
              <a:rPr lang="zh-TW" altLang="en-US" sz="2800" dirty="0">
                <a:ea typeface="標楷體" panose="03000509000000000000" pitchFamily="65" charset="-120"/>
              </a:rPr>
              <a:t>。要把立體切去多少才可得到一個最大的正方體？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36cm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B. 216cm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540cm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D. 720cm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79069" name="Text Box 893">
            <a:extLst>
              <a:ext uri="{FF2B5EF4-FFF2-40B4-BE49-F238E27FC236}">
                <a16:creationId xmlns:a16="http://schemas.microsoft.com/office/drawing/2014/main" id="{3B019710-9EBC-46F6-A9C5-FDB6284CF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6988" y="3701975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078" name="Text Box 53">
            <a:extLst>
              <a:ext uri="{FF2B5EF4-FFF2-40B4-BE49-F238E27FC236}">
                <a16:creationId xmlns:a16="http://schemas.microsoft.com/office/drawing/2014/main" id="{F5ACB943-533C-41B6-9BCB-E9459A4A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2" name="立方体 1">
            <a:extLst>
              <a:ext uri="{FF2B5EF4-FFF2-40B4-BE49-F238E27FC236}">
                <a16:creationId xmlns:a16="http://schemas.microsoft.com/office/drawing/2014/main" id="{68B3154D-FB66-4EDC-8233-9E73AD4A1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688" y="2235200"/>
            <a:ext cx="1890712" cy="936625"/>
          </a:xfrm>
          <a:prstGeom prst="cube">
            <a:avLst>
              <a:gd name="adj" fmla="val 37569"/>
            </a:avLst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0" name="Text Box 142">
            <a:extLst>
              <a:ext uri="{FF2B5EF4-FFF2-40B4-BE49-F238E27FC236}">
                <a16:creationId xmlns:a16="http://schemas.microsoft.com/office/drawing/2014/main" id="{A8CC3F52-10B9-456F-BA82-0FA35C571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3092450"/>
            <a:ext cx="1116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66FF"/>
                </a:solidFill>
                <a:ea typeface="標楷體" panose="03000509000000000000" pitchFamily="65" charset="-120"/>
              </a:rPr>
              <a:t>14cm</a:t>
            </a:r>
          </a:p>
        </p:txBody>
      </p:sp>
      <p:sp>
        <p:nvSpPr>
          <p:cNvPr id="22" name="Text Box 142">
            <a:extLst>
              <a:ext uri="{FF2B5EF4-FFF2-40B4-BE49-F238E27FC236}">
                <a16:creationId xmlns:a16="http://schemas.microsoft.com/office/drawing/2014/main" id="{3A5558F6-F491-4955-8207-8E68AFBE7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2860675"/>
            <a:ext cx="884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66FF"/>
                </a:solidFill>
                <a:ea typeface="標楷體" panose="03000509000000000000" pitchFamily="65" charset="-120"/>
              </a:rPr>
              <a:t>9cm</a:t>
            </a:r>
          </a:p>
        </p:txBody>
      </p:sp>
      <p:sp>
        <p:nvSpPr>
          <p:cNvPr id="23" name="Text Box 142">
            <a:extLst>
              <a:ext uri="{FF2B5EF4-FFF2-40B4-BE49-F238E27FC236}">
                <a16:creationId xmlns:a16="http://schemas.microsoft.com/office/drawing/2014/main" id="{C02649D4-F902-43B7-ADE2-77FA3476F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322513"/>
            <a:ext cx="989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66FF"/>
                </a:solidFill>
                <a:ea typeface="標楷體" panose="03000509000000000000" pitchFamily="65" charset="-120"/>
              </a:rPr>
              <a:t>6cm</a:t>
            </a:r>
          </a:p>
        </p:txBody>
      </p:sp>
      <p:cxnSp>
        <p:nvCxnSpPr>
          <p:cNvPr id="3082" name="直接连接符 3">
            <a:extLst>
              <a:ext uri="{FF2B5EF4-FFF2-40B4-BE49-F238E27FC236}">
                <a16:creationId xmlns:a16="http://schemas.microsoft.com/office/drawing/2014/main" id="{6B99861C-49BD-4F66-BBA3-0B7E3EAA1CB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215732" y="2037556"/>
            <a:ext cx="0" cy="576263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3" name="直接连接符 6">
            <a:extLst>
              <a:ext uri="{FF2B5EF4-FFF2-40B4-BE49-F238E27FC236}">
                <a16:creationId xmlns:a16="http://schemas.microsoft.com/office/drawing/2014/main" id="{42EE78EB-420B-4436-A3DE-63151723B0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68838" y="2595563"/>
            <a:ext cx="0" cy="576262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4" name="直接连接符 8">
            <a:extLst>
              <a:ext uri="{FF2B5EF4-FFF2-40B4-BE49-F238E27FC236}">
                <a16:creationId xmlns:a16="http://schemas.microsoft.com/office/drawing/2014/main" id="{54829A1F-37E5-4267-82AB-051C494CB58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60900" y="2325688"/>
            <a:ext cx="266700" cy="24130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5" name="直接连接符 32">
            <a:extLst>
              <a:ext uri="{FF2B5EF4-FFF2-40B4-BE49-F238E27FC236}">
                <a16:creationId xmlns:a16="http://schemas.microsoft.com/office/drawing/2014/main" id="{0DA9692E-ACFF-4D9A-B49B-B7DF80DE2A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91163" y="2352675"/>
            <a:ext cx="0" cy="576263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组合 26">
            <a:extLst>
              <a:ext uri="{FF2B5EF4-FFF2-40B4-BE49-F238E27FC236}">
                <a16:creationId xmlns:a16="http://schemas.microsoft.com/office/drawing/2014/main" id="{1D55530C-B957-4AEB-ABCA-897E58BF2380}"/>
              </a:ext>
            </a:extLst>
          </p:cNvPr>
          <p:cNvGrpSpPr>
            <a:grpSpLocks/>
          </p:cNvGrpSpPr>
          <p:nvPr/>
        </p:nvGrpSpPr>
        <p:grpSpPr bwMode="auto">
          <a:xfrm>
            <a:off x="3724275" y="2228850"/>
            <a:ext cx="1893888" cy="944563"/>
            <a:chOff x="6201277" y="2344069"/>
            <a:chExt cx="1895192" cy="944578"/>
          </a:xfrm>
        </p:grpSpPr>
        <p:sp>
          <p:nvSpPr>
            <p:cNvPr id="3096" name="任意多边形 11">
              <a:extLst>
                <a:ext uri="{FF2B5EF4-FFF2-40B4-BE49-F238E27FC236}">
                  <a16:creationId xmlns:a16="http://schemas.microsoft.com/office/drawing/2014/main" id="{C795FD18-5C20-4F79-A3F0-C13241EC1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1277" y="2344069"/>
              <a:ext cx="1895192" cy="944578"/>
            </a:xfrm>
            <a:custGeom>
              <a:avLst/>
              <a:gdLst>
                <a:gd name="T0" fmla="*/ 950614 w 1895192"/>
                <a:gd name="T1" fmla="*/ 353085 h 944578"/>
                <a:gd name="T2" fmla="*/ 950614 w 1895192"/>
                <a:gd name="T3" fmla="*/ 944578 h 944578"/>
                <a:gd name="T4" fmla="*/ 0 w 1895192"/>
                <a:gd name="T5" fmla="*/ 938542 h 944578"/>
                <a:gd name="T6" fmla="*/ 6036 w 1895192"/>
                <a:gd name="T7" fmla="*/ 356103 h 944578"/>
                <a:gd name="T8" fmla="*/ 353086 w 1895192"/>
                <a:gd name="T9" fmla="*/ 0 h 944578"/>
                <a:gd name="T10" fmla="*/ 1895192 w 1895192"/>
                <a:gd name="T11" fmla="*/ 3018 h 944578"/>
                <a:gd name="T12" fmla="*/ 1895192 w 1895192"/>
                <a:gd name="T13" fmla="*/ 591493 h 944578"/>
                <a:gd name="T14" fmla="*/ 1774159 w 1895192"/>
                <a:gd name="T15" fmla="*/ 708857 h 944578"/>
                <a:gd name="T16" fmla="*/ 1766374 w 1895192"/>
                <a:gd name="T17" fmla="*/ 119911 h 944578"/>
                <a:gd name="T18" fmla="*/ 1185683 w 1895192"/>
                <a:gd name="T19" fmla="*/ 113238 h 944578"/>
                <a:gd name="T20" fmla="*/ 950614 w 1895192"/>
                <a:gd name="T21" fmla="*/ 353085 h 94457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95192" h="944578">
                  <a:moveTo>
                    <a:pt x="950614" y="353085"/>
                  </a:moveTo>
                  <a:lnTo>
                    <a:pt x="950614" y="944578"/>
                  </a:lnTo>
                  <a:lnTo>
                    <a:pt x="0" y="938542"/>
                  </a:lnTo>
                  <a:lnTo>
                    <a:pt x="6036" y="356103"/>
                  </a:lnTo>
                  <a:lnTo>
                    <a:pt x="353086" y="0"/>
                  </a:lnTo>
                  <a:lnTo>
                    <a:pt x="1895192" y="3018"/>
                  </a:lnTo>
                  <a:lnTo>
                    <a:pt x="1895192" y="591493"/>
                  </a:lnTo>
                  <a:lnTo>
                    <a:pt x="1774159" y="708857"/>
                  </a:lnTo>
                  <a:cubicBezTo>
                    <a:pt x="1773153" y="507779"/>
                    <a:pt x="1767380" y="320989"/>
                    <a:pt x="1766374" y="119911"/>
                  </a:cubicBezTo>
                  <a:lnTo>
                    <a:pt x="1185683" y="113238"/>
                  </a:lnTo>
                  <a:lnTo>
                    <a:pt x="950614" y="353085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3097" name="直接连接符 40">
              <a:extLst>
                <a:ext uri="{FF2B5EF4-FFF2-40B4-BE49-F238E27FC236}">
                  <a16:creationId xmlns:a16="http://schemas.microsoft.com/office/drawing/2014/main" id="{11A313D7-0B2B-4AC0-917A-E303F298D853}"/>
                </a:ext>
              </a:extLst>
            </p:cNvPr>
            <p:cNvCxnSpPr>
              <a:cxnSpLocks noChangeShapeType="1"/>
              <a:endCxn id="3096" idx="3"/>
            </p:cNvCxnSpPr>
            <p:nvPr/>
          </p:nvCxnSpPr>
          <p:spPr bwMode="auto">
            <a:xfrm flipH="1" flipV="1">
              <a:off x="6207313" y="2700172"/>
              <a:ext cx="952998" cy="2700"/>
            </a:xfrm>
            <a:prstGeom prst="line">
              <a:avLst/>
            </a:prstGeom>
            <a:noFill/>
            <a:ln w="12700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98" name="任意多边形 24">
              <a:extLst>
                <a:ext uri="{FF2B5EF4-FFF2-40B4-BE49-F238E27FC236}">
                  <a16:creationId xmlns:a16="http://schemas.microsoft.com/office/drawing/2014/main" id="{801E7490-1903-4D9B-B1B3-811260734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202" y="2450944"/>
              <a:ext cx="259533" cy="829429"/>
            </a:xfrm>
            <a:custGeom>
              <a:avLst/>
              <a:gdLst>
                <a:gd name="T0" fmla="*/ 245236 w 259533"/>
                <a:gd name="T1" fmla="*/ 0 h 829429"/>
                <a:gd name="T2" fmla="*/ 3018 w 259533"/>
                <a:gd name="T3" fmla="*/ 250007 h 829429"/>
                <a:gd name="T4" fmla="*/ 0 w 259533"/>
                <a:gd name="T5" fmla="*/ 829429 h 829429"/>
                <a:gd name="T6" fmla="*/ 259533 w 259533"/>
                <a:gd name="T7" fmla="*/ 563861 h 829429"/>
                <a:gd name="T8" fmla="*/ 245236 w 259533"/>
                <a:gd name="T9" fmla="*/ 0 h 829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9533" h="829429">
                  <a:moveTo>
                    <a:pt x="245236" y="0"/>
                  </a:moveTo>
                  <a:lnTo>
                    <a:pt x="3018" y="250007"/>
                  </a:lnTo>
                  <a:lnTo>
                    <a:pt x="0" y="829429"/>
                  </a:lnTo>
                  <a:lnTo>
                    <a:pt x="259533" y="563861"/>
                  </a:lnTo>
                  <a:lnTo>
                    <a:pt x="245236" y="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9" name="任意多边形 25">
              <a:extLst>
                <a:ext uri="{FF2B5EF4-FFF2-40B4-BE49-F238E27FC236}">
                  <a16:creationId xmlns:a16="http://schemas.microsoft.com/office/drawing/2014/main" id="{EB14338F-AC6F-40BB-8E45-9CBE3E2E4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9690" y="2458084"/>
              <a:ext cx="582440" cy="588475"/>
            </a:xfrm>
            <a:custGeom>
              <a:avLst/>
              <a:gdLst>
                <a:gd name="T0" fmla="*/ 0 w 582440"/>
                <a:gd name="T1" fmla="*/ 0 h 588475"/>
                <a:gd name="T2" fmla="*/ 579422 w 582440"/>
                <a:gd name="T3" fmla="*/ 9053 h 588475"/>
                <a:gd name="T4" fmla="*/ 582440 w 582440"/>
                <a:gd name="T5" fmla="*/ 588475 h 588475"/>
                <a:gd name="T6" fmla="*/ 0 w 582440"/>
                <a:gd name="T7" fmla="*/ 579422 h 588475"/>
                <a:gd name="T8" fmla="*/ 0 w 582440"/>
                <a:gd name="T9" fmla="*/ 0 h 588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2440"/>
                <a:gd name="T16" fmla="*/ 0 h 588475"/>
                <a:gd name="T17" fmla="*/ 582440 w 582440"/>
                <a:gd name="T18" fmla="*/ 588475 h 5884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2440" h="588475">
                  <a:moveTo>
                    <a:pt x="0" y="0"/>
                  </a:moveTo>
                  <a:lnTo>
                    <a:pt x="579422" y="9053"/>
                  </a:lnTo>
                  <a:lnTo>
                    <a:pt x="582440" y="588475"/>
                  </a:lnTo>
                  <a:lnTo>
                    <a:pt x="0" y="5794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87" name="立方体 27">
            <a:extLst>
              <a:ext uri="{FF2B5EF4-FFF2-40B4-BE49-F238E27FC236}">
                <a16:creationId xmlns:a16="http://schemas.microsoft.com/office/drawing/2014/main" id="{1126AAE1-8BAA-41FB-A387-FDBD56CE4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2333625"/>
            <a:ext cx="828675" cy="844550"/>
          </a:xfrm>
          <a:prstGeom prst="cube">
            <a:avLst>
              <a:gd name="adj" fmla="val 30505"/>
            </a:avLst>
          </a:prstGeom>
          <a:solidFill>
            <a:schemeClr val="accent1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9" name="Text Box 142">
            <a:extLst>
              <a:ext uri="{FF2B5EF4-FFF2-40B4-BE49-F238E27FC236}">
                <a16:creationId xmlns:a16="http://schemas.microsoft.com/office/drawing/2014/main" id="{46644102-79DD-42D2-81C3-F11287F1A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6463" y="3449638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66FF"/>
                </a:solidFill>
                <a:ea typeface="標楷體" panose="03000509000000000000" pitchFamily="65" charset="-120"/>
              </a:rPr>
              <a:t>6cm</a:t>
            </a:r>
          </a:p>
        </p:txBody>
      </p:sp>
      <p:sp>
        <p:nvSpPr>
          <p:cNvPr id="50" name="Text Box 142">
            <a:extLst>
              <a:ext uri="{FF2B5EF4-FFF2-40B4-BE49-F238E27FC236}">
                <a16:creationId xmlns:a16="http://schemas.microsoft.com/office/drawing/2014/main" id="{983ABF80-3AD0-4CAD-8A95-57AABAC43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4437063"/>
            <a:ext cx="7089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切去部分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長方體的體積－正方體的體積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Text Box 142">
            <a:extLst>
              <a:ext uri="{FF2B5EF4-FFF2-40B4-BE49-F238E27FC236}">
                <a16:creationId xmlns:a16="http://schemas.microsoft.com/office/drawing/2014/main" id="{525E8A98-FE0F-451E-808B-246612F2D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3" y="4875213"/>
            <a:ext cx="22574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defRPr/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14 </a:t>
            </a:r>
            <a:r>
              <a:rPr lang="en-US" altLang="zh-TW" sz="28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9 </a:t>
            </a:r>
            <a:r>
              <a:rPr lang="en-US" altLang="zh-TW" sz="2800" dirty="0">
                <a:solidFill>
                  <a:srgbClr val="0066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66FF"/>
                </a:solidFill>
                <a:ea typeface="Adobe Gothic Std B" panose="020B0800000000000000" pitchFamily="34" charset="-128"/>
              </a:rPr>
              <a:t>6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Text Box 142">
            <a:extLst>
              <a:ext uri="{FF2B5EF4-FFF2-40B4-BE49-F238E27FC236}">
                <a16:creationId xmlns:a16="http://schemas.microsoft.com/office/drawing/2014/main" id="{71A011D2-08CE-44E5-85D3-469986E1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4879975"/>
            <a:ext cx="22574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defRPr/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 </a:t>
            </a:r>
            <a:r>
              <a:rPr lang="en-US" altLang="zh-TW" sz="2800" dirty="0">
                <a:solidFill>
                  <a:srgbClr val="0066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6 </a:t>
            </a:r>
            <a:r>
              <a:rPr lang="en-US" altLang="zh-TW" sz="2800" dirty="0">
                <a:solidFill>
                  <a:srgbClr val="0066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66FF"/>
                </a:solidFill>
                <a:ea typeface="Adobe Gothic Std B" panose="020B0800000000000000" pitchFamily="34" charset="-128"/>
              </a:rPr>
              <a:t>6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142">
            <a:extLst>
              <a:ext uri="{FF2B5EF4-FFF2-40B4-BE49-F238E27FC236}">
                <a16:creationId xmlns:a16="http://schemas.microsoft.com/office/drawing/2014/main" id="{E7E2EE3B-8F54-48EA-9031-49D5949DF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5253038"/>
            <a:ext cx="2257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540(cm</a:t>
            </a:r>
            <a:r>
              <a:rPr lang="en-US" altLang="zh-TW" sz="2800" baseline="3000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26" name="Text Box 142">
            <a:extLst>
              <a:ext uri="{FF2B5EF4-FFF2-40B4-BE49-F238E27FC236}">
                <a16:creationId xmlns:a16="http://schemas.microsoft.com/office/drawing/2014/main" id="{22D8084B-69D3-4E3F-9E94-BFC3592E7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6863" y="2957513"/>
            <a:ext cx="3100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66FF"/>
                </a:solidFill>
                <a:ea typeface="標楷體" panose="03000509000000000000" pitchFamily="65" charset="-120"/>
              </a:rPr>
              <a:t>最大的正方體邊長是</a:t>
            </a:r>
            <a:r>
              <a:rPr lang="en-US" altLang="zh-TW" sz="2000">
                <a:solidFill>
                  <a:srgbClr val="0066FF"/>
                </a:solidFill>
                <a:ea typeface="標楷體" panose="03000509000000000000" pitchFamily="65" charset="-120"/>
              </a:rPr>
              <a:t>6cm</a:t>
            </a:r>
            <a:r>
              <a:rPr lang="zh-TW" altLang="en-US" sz="2000">
                <a:solidFill>
                  <a:srgbClr val="0066FF"/>
                </a:solidFill>
                <a:ea typeface="標楷體" panose="03000509000000000000" pitchFamily="65" charset="-120"/>
              </a:rPr>
              <a:t>。</a:t>
            </a:r>
            <a:endParaRPr lang="en-US" altLang="zh-TW" sz="20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Text Box 80">
            <a:extLst>
              <a:ext uri="{FF2B5EF4-FFF2-40B4-BE49-F238E27FC236}">
                <a16:creationId xmlns:a16="http://schemas.microsoft.com/office/drawing/2014/main" id="{250AE145-2DFC-4BBD-B34A-8C5D7B280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2039938"/>
            <a:ext cx="4330700" cy="830262"/>
          </a:xfrm>
          <a:prstGeom prst="rect">
            <a:avLst/>
          </a:prstGeom>
          <a:noFill/>
          <a:ln w="9525" algn="ctr">
            <a:solidFill>
              <a:srgbClr val="009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</a:rPr>
              <a:t>長方體體積 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</a:rPr>
              <a:t>=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</a:rPr>
              <a:t> 長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闊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高</a:t>
            </a:r>
            <a:endParaRPr lang="en-US" altLang="zh-TW" sz="2400">
              <a:solidFill>
                <a:srgbClr val="0096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/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正方體體積 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邊長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邊長</a:t>
            </a:r>
            <a:r>
              <a:rPr lang="en-US" altLang="zh-TW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zh-TW" altLang="en-US" sz="2400">
                <a:solidFill>
                  <a:srgbClr val="009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邊長</a:t>
            </a:r>
            <a:endParaRPr lang="zh-TW" altLang="en-US" sz="2400">
              <a:solidFill>
                <a:srgbClr val="0096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4.81481E-6 L -0.05764 0.16273 L -0.05764 0.16319 " pathEditMode="relative" rAng="0" ptsTypes="AAA"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2" y="814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94444E-6 2.96296E-6 L 0.05972 0.15416 L 0.05972 0.15486 " pathEditMode="relative" rAng="0" ptsTypes="AAA">
                                      <p:cBhvr>
                                        <p:cTn id="63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" y="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7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069" grpId="0"/>
      <p:bldP spid="2" grpId="0" animBg="1"/>
      <p:bldP spid="2" grpId="1" animBg="1"/>
      <p:bldP spid="20" grpId="0"/>
      <p:bldP spid="20" grpId="1"/>
      <p:bldP spid="22" grpId="0"/>
      <p:bldP spid="22" grpId="1"/>
      <p:bldP spid="23" grpId="0"/>
      <p:bldP spid="23" grpId="1"/>
      <p:bldP spid="3087" grpId="0" animBg="1"/>
      <p:bldP spid="3087" grpId="1" animBg="1"/>
      <p:bldP spid="3087" grpId="2" animBg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26" grpId="0"/>
      <p:bldP spid="26" grpId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4026</TotalTime>
  <Words>127</Words>
  <Application>Microsoft Office PowerPoint</Application>
  <PresentationFormat>全屏显示(4:3)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547</cp:revision>
  <dcterms:modified xsi:type="dcterms:W3CDTF">2023-07-12T09:09:49Z</dcterms:modified>
</cp:coreProperties>
</file>