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"/>
  </p:notesMasterIdLst>
  <p:sldIdLst>
    <p:sldId id="327" r:id="rId2"/>
    <p:sldId id="328" r:id="rId3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3657">
          <p15:clr>
            <a:srgbClr val="A4A3A4"/>
          </p15:clr>
        </p15:guide>
        <p15:guide id="3" orient="horz" pos="1141">
          <p15:clr>
            <a:srgbClr val="A4A3A4"/>
          </p15:clr>
        </p15:guide>
        <p15:guide id="4" pos="657">
          <p15:clr>
            <a:srgbClr val="A4A3A4"/>
          </p15:clr>
        </p15:guide>
        <p15:guide id="5" pos="1029">
          <p15:clr>
            <a:srgbClr val="A4A3A4"/>
          </p15:clr>
        </p15:guide>
        <p15:guide id="6" pos="204">
          <p15:clr>
            <a:srgbClr val="A4A3A4"/>
          </p15:clr>
        </p15:guide>
        <p15:guide id="7" pos="532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FF66FF"/>
    <a:srgbClr val="FFCCFF"/>
    <a:srgbClr val="FF00FF"/>
    <a:srgbClr val="FFC000"/>
    <a:srgbClr val="BBE0E3"/>
    <a:srgbClr val="9966FF"/>
    <a:srgbClr val="009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80925" autoAdjust="0"/>
  </p:normalViewPr>
  <p:slideViewPr>
    <p:cSldViewPr>
      <p:cViewPr>
        <p:scale>
          <a:sx n="200" d="100"/>
          <a:sy n="200" d="100"/>
        </p:scale>
        <p:origin x="144" y="-1578"/>
      </p:cViewPr>
      <p:guideLst>
        <p:guide orient="horz" pos="845"/>
        <p:guide orient="horz" pos="3657"/>
        <p:guide orient="horz" pos="1141"/>
        <p:guide pos="657"/>
        <p:guide pos="1029"/>
        <p:guide pos="204"/>
        <p:guide pos="53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1732933B-8265-44D4-B1F0-BD5BBCFFE6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C43A70B-66BA-4E4E-8D99-05D4E982013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6239551E-076E-40C6-AE11-BA0539193619}" type="datetimeFigureOut">
              <a:rPr lang="zh-TW" altLang="en-US"/>
              <a:pPr>
                <a:defRPr/>
              </a:pPr>
              <a:t>2023/7/12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C7E6404A-CB8E-443D-ADD6-14243D8AE9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C68E979E-6991-4DB5-8F01-D55D40127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E88FE50-8F37-49F4-AD6A-B152B6F1574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A28094B-21E2-4443-AAE0-AB7F96E621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DBF9146-0260-4643-8E2F-AA3CA67FC2E5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FBF37E5-E6F6-4129-97EC-E87C4ED48A9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900A0F08-A2B8-4425-A52E-B83D1B140AC0}" type="slidenum">
              <a:rPr lang="en-US" altLang="zh-TW" sz="1200"/>
              <a:pPr algn="r" eaLnBrk="1" hangingPunct="1"/>
              <a:t>1</a:t>
            </a:fld>
            <a:endParaRPr lang="en-US" altLang="zh-TW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56D42B1-CE6C-4FF0-B1A0-64DA29CD6A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D70CA3B-CE7E-4DF9-9AC1-EEACBE3C84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1BD4A58-14D7-4DA9-8972-82C2C1C267B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81BD681E-124B-46A1-B256-3375FB27D29E}" type="slidenum">
              <a:rPr lang="en-US" altLang="zh-TW" sz="1200"/>
              <a:pPr algn="r" eaLnBrk="1" hangingPunct="1"/>
              <a:t>2</a:t>
            </a:fld>
            <a:endParaRPr lang="en-US" altLang="zh-TW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8A087A6-DF43-41F0-90D3-4393FC36BE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54461617-25E3-42C8-97DA-B2EEDDD8E6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CN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85783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278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2554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2780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1080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14446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66351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3064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747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1015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425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4457CE68-5AB4-4CCD-B99C-007B3AAE41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474E006B-BEE7-43B0-A4D8-1ADA4F95318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9388" y="6165850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直角三角形 2">
            <a:extLst>
              <a:ext uri="{FF2B5EF4-FFF2-40B4-BE49-F238E27FC236}">
                <a16:creationId xmlns:a16="http://schemas.microsoft.com/office/drawing/2014/main" id="{4BB071A6-AA5E-46AE-A4BD-73E27E490F0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298825" y="2738438"/>
            <a:ext cx="336550" cy="439737"/>
          </a:xfrm>
          <a:prstGeom prst="rtTriangle">
            <a:avLst/>
          </a:prstGeom>
          <a:solidFill>
            <a:srgbClr val="CC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>
              <a:solidFill>
                <a:srgbClr val="FF66FF"/>
              </a:solidFill>
            </a:endParaRPr>
          </a:p>
        </p:txBody>
      </p:sp>
      <p:sp>
        <p:nvSpPr>
          <p:cNvPr id="32" name="任意多边形 2">
            <a:extLst>
              <a:ext uri="{FF2B5EF4-FFF2-40B4-BE49-F238E27FC236}">
                <a16:creationId xmlns:a16="http://schemas.microsoft.com/office/drawing/2014/main" id="{708F4DF8-0086-42F6-BD0E-972B9983A62B}"/>
              </a:ext>
            </a:extLst>
          </p:cNvPr>
          <p:cNvSpPr>
            <a:spLocks/>
          </p:cNvSpPr>
          <p:nvPr/>
        </p:nvSpPr>
        <p:spPr bwMode="auto">
          <a:xfrm>
            <a:off x="1643063" y="1822450"/>
            <a:ext cx="1989137" cy="1362075"/>
          </a:xfrm>
          <a:custGeom>
            <a:avLst/>
            <a:gdLst>
              <a:gd name="T0" fmla="*/ 1219401 w 2209800"/>
              <a:gd name="T1" fmla="*/ 985198 h 1514475"/>
              <a:gd name="T2" fmla="*/ 0 w 2209800"/>
              <a:gd name="T3" fmla="*/ 991433 h 1514475"/>
              <a:gd name="T4" fmla="*/ 0 w 2209800"/>
              <a:gd name="T5" fmla="*/ 0 h 1514475"/>
              <a:gd name="T6" fmla="*/ 1444521 w 2209800"/>
              <a:gd name="T7" fmla="*/ 0 h 1514475"/>
              <a:gd name="T8" fmla="*/ 1450776 w 2209800"/>
              <a:gd name="T9" fmla="*/ 679662 h 151447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09800"/>
              <a:gd name="T16" fmla="*/ 0 h 1514475"/>
              <a:gd name="T17" fmla="*/ 2209800 w 2209800"/>
              <a:gd name="T18" fmla="*/ 1514475 h 151447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09800" h="1514475">
                <a:moveTo>
                  <a:pt x="1857375" y="1504950"/>
                </a:moveTo>
                <a:lnTo>
                  <a:pt x="0" y="1514475"/>
                </a:lnTo>
                <a:lnTo>
                  <a:pt x="0" y="0"/>
                </a:lnTo>
                <a:lnTo>
                  <a:pt x="2200275" y="0"/>
                </a:lnTo>
                <a:lnTo>
                  <a:pt x="2209800" y="1038225"/>
                </a:lnTo>
              </a:path>
            </a:pathLst>
          </a:custGeom>
          <a:solidFill>
            <a:srgbClr val="CC66FF"/>
          </a:solidFill>
          <a:ln>
            <a:noFill/>
          </a:ln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076" name="Text Box 5">
            <a:extLst>
              <a:ext uri="{FF2B5EF4-FFF2-40B4-BE49-F238E27FC236}">
                <a16:creationId xmlns:a16="http://schemas.microsoft.com/office/drawing/2014/main" id="{0F363F53-57A2-4E96-88FE-01D24A2CF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931863"/>
            <a:ext cx="7461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33. </a:t>
            </a:r>
            <a:endParaRPr lang="zh-TW" altLang="zh-TW" sz="2800">
              <a:ea typeface="標楷體" panose="03000509000000000000" pitchFamily="65" charset="-120"/>
            </a:endParaRPr>
          </a:p>
        </p:txBody>
      </p:sp>
      <p:sp>
        <p:nvSpPr>
          <p:cNvPr id="3077" name="Text Box 890">
            <a:extLst>
              <a:ext uri="{FF2B5EF4-FFF2-40B4-BE49-F238E27FC236}">
                <a16:creationId xmlns:a16="http://schemas.microsoft.com/office/drawing/2014/main" id="{39F794F5-E456-4C12-AFEB-581FC97E8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5525" y="938213"/>
            <a:ext cx="48958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以下是</a:t>
            </a:r>
            <a:r>
              <a:rPr lang="zh-TW" altLang="en-US" sz="2800" u="sng">
                <a:ea typeface="標楷體" panose="03000509000000000000" pitchFamily="65" charset="-120"/>
              </a:rPr>
              <a:t>藍天停車場</a:t>
            </a:r>
            <a:r>
              <a:rPr lang="zh-TW" altLang="en-US" sz="2800">
                <a:ea typeface="標楷體" panose="03000509000000000000" pitchFamily="65" charset="-120"/>
              </a:rPr>
              <a:t>的平面圖。</a:t>
            </a:r>
            <a:endParaRPr lang="en-US" altLang="zh-TW" sz="2800">
              <a:ea typeface="標楷體" panose="03000509000000000000" pitchFamily="65" charset="-120"/>
            </a:endParaRPr>
          </a:p>
        </p:txBody>
      </p:sp>
      <p:sp>
        <p:nvSpPr>
          <p:cNvPr id="3078" name="Text Box 892">
            <a:extLst>
              <a:ext uri="{FF2B5EF4-FFF2-40B4-BE49-F238E27FC236}">
                <a16:creationId xmlns:a16="http://schemas.microsoft.com/office/drawing/2014/main" id="{F2D0240C-430A-48E3-B3F9-FE14B41098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2888" y="4111625"/>
            <a:ext cx="6742112" cy="1815882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/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         </a:t>
            </a:r>
          </a:p>
          <a:p>
            <a:pPr eaLnBrk="1" hangingPunct="1"/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179069" name="Text Box 893">
            <a:extLst>
              <a:ext uri="{FF2B5EF4-FFF2-40B4-BE49-F238E27FC236}">
                <a16:creationId xmlns:a16="http://schemas.microsoft.com/office/drawing/2014/main" id="{DE1B7F7B-E813-4333-AE4A-DE2DE4A30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0700" y="4170362"/>
            <a:ext cx="2005013" cy="519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zh-TW" sz="2800" dirty="0">
                <a:solidFill>
                  <a:srgbClr val="FF0000"/>
                </a:solidFill>
              </a:rPr>
              <a:t>32</a:t>
            </a:r>
            <a:r>
              <a:rPr lang="en-US" altLang="zh-TW" sz="2800" dirty="0">
                <a:solidFill>
                  <a:srgbClr val="FF0000"/>
                </a:solidFill>
                <a:latin typeface="+mn-lt"/>
                <a:ea typeface="Adobe Gothic Std B" panose="020B0800000000000000" pitchFamily="34" charset="-128"/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FF0000"/>
                </a:solidFill>
                <a:latin typeface="+mn-lt"/>
                <a:ea typeface="Adobe Gothic Std B" panose="020B0800000000000000" pitchFamily="34" charset="-128"/>
              </a:rPr>
              <a:t>20</a:t>
            </a:r>
            <a:r>
              <a:rPr lang="zh-TW" altLang="en-US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endParaRPr lang="en-US" altLang="zh-TW" sz="2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79070" name="Text Box 894">
            <a:extLst>
              <a:ext uri="{FF2B5EF4-FFF2-40B4-BE49-F238E27FC236}">
                <a16:creationId xmlns:a16="http://schemas.microsoft.com/office/drawing/2014/main" id="{FA74674E-99F1-42F0-8F0D-8E3F4F929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7399" y="5332413"/>
            <a:ext cx="48037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停車場的面積是</a:t>
            </a:r>
            <a:r>
              <a:rPr lang="en-US" altLang="zh-TW" sz="2800" dirty="0">
                <a:solidFill>
                  <a:srgbClr val="FF0000"/>
                </a:solidFill>
              </a:rPr>
              <a:t>632m</a:t>
            </a:r>
            <a:r>
              <a:rPr lang="en-US" altLang="zh-TW" sz="2800" baseline="30000" dirty="0">
                <a:solidFill>
                  <a:srgbClr val="FF0000"/>
                </a:solidFill>
              </a:rPr>
              <a:t>2</a:t>
            </a:r>
            <a:r>
              <a:rPr lang="zh-CN" altLang="en-US" sz="2800" dirty="0">
                <a:solidFill>
                  <a:srgbClr val="FF0000"/>
                </a:solidFill>
              </a:rPr>
              <a:t>。</a:t>
            </a:r>
            <a:endParaRPr lang="en-US" altLang="zh-TW" sz="2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081" name="Text Box 53">
            <a:extLst>
              <a:ext uri="{FF2B5EF4-FFF2-40B4-BE49-F238E27FC236}">
                <a16:creationId xmlns:a16="http://schemas.microsoft.com/office/drawing/2014/main" id="{E2E6433B-A996-4E6A-8E80-687804160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sp>
        <p:nvSpPr>
          <p:cNvPr id="3082" name="Text Box 890">
            <a:extLst>
              <a:ext uri="{FF2B5EF4-FFF2-40B4-BE49-F238E27FC236}">
                <a16:creationId xmlns:a16="http://schemas.microsoft.com/office/drawing/2014/main" id="{7985F2D5-DC73-4C55-AE66-26056DCC02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538" y="3527425"/>
            <a:ext cx="74199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3538" indent="-363538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Tx/>
              <a:buAutoNum type="alphaLcParenBoth"/>
            </a:pPr>
            <a:r>
              <a:rPr lang="zh-TW" altLang="en-US" sz="2800">
                <a:ea typeface="標楷體" panose="03000509000000000000" pitchFamily="65" charset="-120"/>
              </a:rPr>
              <a:t> 停車場的面積是多少？</a:t>
            </a:r>
            <a:r>
              <a:rPr lang="en-US" altLang="zh-TW" sz="2800">
                <a:ea typeface="標楷體" panose="03000509000000000000" pitchFamily="65" charset="-120"/>
              </a:rPr>
              <a:t>	</a:t>
            </a:r>
            <a:r>
              <a:rPr lang="zh-TW" altLang="en-US" sz="2800">
                <a:ea typeface="標楷體" panose="03000509000000000000" pitchFamily="65" charset="-120"/>
              </a:rPr>
              <a:t>    </a:t>
            </a:r>
            <a:r>
              <a:rPr lang="en-US" altLang="zh-TW" sz="2800">
                <a:ea typeface="標楷體" panose="03000509000000000000" pitchFamily="65" charset="-120"/>
              </a:rPr>
              <a:t>[4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 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F5918530-6737-4357-A2BA-41C5CDA14FFA}"/>
              </a:ext>
            </a:extLst>
          </p:cNvPr>
          <p:cNvSpPr txBox="1"/>
          <p:nvPr/>
        </p:nvSpPr>
        <p:spPr>
          <a:xfrm>
            <a:off x="2413000" y="1516063"/>
            <a:ext cx="6699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zh-TW" dirty="0">
                <a:latin typeface="+mn-lt"/>
              </a:rPr>
              <a:t>32m</a:t>
            </a:r>
            <a:endParaRPr lang="zh-CN" altLang="en-US" dirty="0">
              <a:latin typeface="+mn-lt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F7A2AC60-146E-4490-B2CA-2F6B460F3F70}"/>
              </a:ext>
            </a:extLst>
          </p:cNvPr>
          <p:cNvSpPr txBox="1"/>
          <p:nvPr/>
        </p:nvSpPr>
        <p:spPr>
          <a:xfrm>
            <a:off x="3527425" y="2185988"/>
            <a:ext cx="6699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zh-TW" dirty="0">
                <a:latin typeface="+mn-lt"/>
              </a:rPr>
              <a:t>16m</a:t>
            </a:r>
            <a:endParaRPr lang="zh-CN" altLang="en-US" dirty="0">
              <a:latin typeface="+mn-lt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E75E284E-3AA8-4AB9-8526-64024DBC2929}"/>
              </a:ext>
            </a:extLst>
          </p:cNvPr>
          <p:cNvSpPr txBox="1"/>
          <p:nvPr/>
        </p:nvSpPr>
        <p:spPr>
          <a:xfrm>
            <a:off x="1042988" y="2360613"/>
            <a:ext cx="671512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zh-TW" dirty="0">
                <a:latin typeface="+mn-lt"/>
              </a:rPr>
              <a:t>20m</a:t>
            </a:r>
            <a:endParaRPr lang="zh-CN" altLang="en-US" dirty="0">
              <a:latin typeface="+mn-lt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4207C877-5587-4201-ACE7-5098DFA72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7425" y="2700338"/>
            <a:ext cx="14017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入口</a:t>
            </a:r>
            <a:endParaRPr lang="zh-CN" altLang="en-US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0C572EF7-052D-4FB8-BB80-4218D4117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1088" y="3255963"/>
            <a:ext cx="600075" cy="3698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>
                <a:latin typeface="+mj-lt"/>
                <a:cs typeface="Times New Roman" panose="02020603050405020304" pitchFamily="18" charset="0"/>
              </a:rPr>
              <a:t>A</a:t>
            </a:r>
            <a:endParaRPr lang="zh-CN" altLang="en-US">
              <a:latin typeface="+mj-lt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3BE9B200-8825-45D8-BA87-E5429D69E8E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541713" y="2908300"/>
            <a:ext cx="379412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文本框 33">
            <a:extLst>
              <a:ext uri="{FF2B5EF4-FFF2-40B4-BE49-F238E27FC236}">
                <a16:creationId xmlns:a16="http://schemas.microsoft.com/office/drawing/2014/main" id="{9A615287-270A-432D-9DEC-EFFB31F03CCE}"/>
              </a:ext>
            </a:extLst>
          </p:cNvPr>
          <p:cNvSpPr txBox="1"/>
          <p:nvPr/>
        </p:nvSpPr>
        <p:spPr>
          <a:xfrm>
            <a:off x="2190750" y="3171825"/>
            <a:ext cx="6699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zh-TW" dirty="0">
                <a:latin typeface="+mn-lt"/>
              </a:rPr>
              <a:t>28m</a:t>
            </a:r>
            <a:endParaRPr lang="zh-CN" altLang="en-US" dirty="0">
              <a:latin typeface="+mn-lt"/>
            </a:endParaRPr>
          </a:p>
        </p:txBody>
      </p:sp>
      <p:grpSp>
        <p:nvGrpSpPr>
          <p:cNvPr id="3088" name="组合 11">
            <a:extLst>
              <a:ext uri="{FF2B5EF4-FFF2-40B4-BE49-F238E27FC236}">
                <a16:creationId xmlns:a16="http://schemas.microsoft.com/office/drawing/2014/main" id="{A56E8E65-550E-4937-BB2D-3109061065AA}"/>
              </a:ext>
            </a:extLst>
          </p:cNvPr>
          <p:cNvGrpSpPr>
            <a:grpSpLocks/>
          </p:cNvGrpSpPr>
          <p:nvPr/>
        </p:nvGrpSpPr>
        <p:grpSpPr bwMode="auto">
          <a:xfrm>
            <a:off x="1643410" y="1818342"/>
            <a:ext cx="1989138" cy="1393825"/>
            <a:chOff x="1304925" y="1552575"/>
            <a:chExt cx="2209800" cy="1548901"/>
          </a:xfrm>
          <a:noFill/>
        </p:grpSpPr>
        <p:sp>
          <p:nvSpPr>
            <p:cNvPr id="3098" name="任意多边形 2">
              <a:extLst>
                <a:ext uri="{FF2B5EF4-FFF2-40B4-BE49-F238E27FC236}">
                  <a16:creationId xmlns:a16="http://schemas.microsoft.com/office/drawing/2014/main" id="{03178D25-F453-46EB-B253-742CF37CE3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4925" y="1552575"/>
              <a:ext cx="2209800" cy="1514475"/>
            </a:xfrm>
            <a:custGeom>
              <a:avLst/>
              <a:gdLst>
                <a:gd name="T0" fmla="*/ 1857375 w 2209800"/>
                <a:gd name="T1" fmla="*/ 1504950 h 1514475"/>
                <a:gd name="T2" fmla="*/ 0 w 2209800"/>
                <a:gd name="T3" fmla="*/ 1514475 h 1514475"/>
                <a:gd name="T4" fmla="*/ 0 w 2209800"/>
                <a:gd name="T5" fmla="*/ 0 h 1514475"/>
                <a:gd name="T6" fmla="*/ 2200274 w 2209800"/>
                <a:gd name="T7" fmla="*/ 0 h 1514475"/>
                <a:gd name="T8" fmla="*/ 2209800 w 2209800"/>
                <a:gd name="T9" fmla="*/ 1038225 h 15144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09800"/>
                <a:gd name="T16" fmla="*/ 0 h 1514475"/>
                <a:gd name="T17" fmla="*/ 2209800 w 2209800"/>
                <a:gd name="T18" fmla="*/ 1514475 h 15144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09800" h="1514475">
                  <a:moveTo>
                    <a:pt x="1857375" y="1504950"/>
                  </a:moveTo>
                  <a:lnTo>
                    <a:pt x="0" y="1514475"/>
                  </a:lnTo>
                  <a:lnTo>
                    <a:pt x="0" y="0"/>
                  </a:lnTo>
                  <a:lnTo>
                    <a:pt x="2200275" y="0"/>
                  </a:lnTo>
                  <a:lnTo>
                    <a:pt x="2209800" y="1038225"/>
                  </a:lnTo>
                </a:path>
              </a:pathLst>
            </a:custGeom>
            <a:grpFill/>
            <a:ln w="1905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cxnSp>
          <p:nvCxnSpPr>
            <p:cNvPr id="3099" name="直接连接符 6">
              <a:extLst>
                <a:ext uri="{FF2B5EF4-FFF2-40B4-BE49-F238E27FC236}">
                  <a16:creationId xmlns:a16="http://schemas.microsoft.com/office/drawing/2014/main" id="{16D2D377-380C-49AB-B320-33F1B2896D4E}"/>
                </a:ext>
              </a:extLst>
            </p:cNvPr>
            <p:cNvCxnSpPr>
              <a:cxnSpLocks noChangeShapeType="1"/>
              <a:stCxn id="3098" idx="4"/>
              <a:endCxn id="3098" idx="0"/>
            </p:cNvCxnSpPr>
            <p:nvPr/>
          </p:nvCxnSpPr>
          <p:spPr bwMode="auto">
            <a:xfrm flipH="1">
              <a:off x="3162300" y="2590800"/>
              <a:ext cx="352425" cy="466725"/>
            </a:xfrm>
            <a:prstGeom prst="line">
              <a:avLst/>
            </a:prstGeom>
            <a:grpFill/>
            <a:ln w="1905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sp>
          <p:nvSpPr>
            <p:cNvPr id="3100" name="椭圆 10">
              <a:extLst>
                <a:ext uri="{FF2B5EF4-FFF2-40B4-BE49-F238E27FC236}">
                  <a16:creationId xmlns:a16="http://schemas.microsoft.com/office/drawing/2014/main" id="{506949B4-B5C2-4F27-B12F-10C008132E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4917" y="3011476"/>
              <a:ext cx="90000" cy="9000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CN" altLang="en-US"/>
            </a:p>
          </p:txBody>
        </p:sp>
      </p:grpSp>
      <p:cxnSp>
        <p:nvCxnSpPr>
          <p:cNvPr id="14" name="直接箭头连接符 13">
            <a:extLst>
              <a:ext uri="{FF2B5EF4-FFF2-40B4-BE49-F238E27FC236}">
                <a16:creationId xmlns:a16="http://schemas.microsoft.com/office/drawing/2014/main" id="{7370E6D3-3D3A-4E68-8D3F-39D8ECFC1B7F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3382963" y="3208338"/>
            <a:ext cx="433387" cy="211137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" name="Text Box 893">
            <a:extLst>
              <a:ext uri="{FF2B5EF4-FFF2-40B4-BE49-F238E27FC236}">
                <a16:creationId xmlns:a16="http://schemas.microsoft.com/office/drawing/2014/main" id="{88115944-F069-4AAF-9D3A-E94B3EF2D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9313" y="4164012"/>
            <a:ext cx="2252662" cy="5222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TW" sz="2800" dirty="0">
                <a:solidFill>
                  <a:srgbClr val="FF0000"/>
                </a:solidFill>
              </a:rPr>
              <a:t>(32</a:t>
            </a:r>
            <a:r>
              <a:rPr lang="zh-TW" altLang="en-US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FF0000"/>
                </a:solidFill>
                <a:latin typeface="+mn-lt"/>
                <a:ea typeface="Adobe Gothic Std B" panose="020B0800000000000000" pitchFamily="34" charset="-128"/>
              </a:rPr>
              <a:t>28)</a:t>
            </a:r>
            <a:r>
              <a:rPr lang="zh-TW" altLang="en-US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rPr>
              <a:t></a:t>
            </a:r>
            <a:endParaRPr lang="en-US" altLang="zh-TW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7" name="Text Box 893">
            <a:extLst>
              <a:ext uri="{FF2B5EF4-FFF2-40B4-BE49-F238E27FC236}">
                <a16:creationId xmlns:a16="http://schemas.microsoft.com/office/drawing/2014/main" id="{69006D35-25E0-4584-BB30-E4469DCF0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5388" y="4157662"/>
            <a:ext cx="2725737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TW" sz="2800" dirty="0">
                <a:solidFill>
                  <a:srgbClr val="FF0000"/>
                </a:solidFill>
              </a:rPr>
              <a:t>(20</a:t>
            </a:r>
            <a:r>
              <a:rPr lang="zh-TW" altLang="en-US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FF0000"/>
                </a:solidFill>
                <a:latin typeface="+mn-lt"/>
                <a:ea typeface="Adobe Gothic Std B" panose="020B0800000000000000" pitchFamily="34" charset="-128"/>
              </a:rPr>
              <a:t>16)</a:t>
            </a:r>
            <a:r>
              <a:rPr lang="en-US" altLang="zh-TW" sz="2800" dirty="0">
                <a:solidFill>
                  <a:srgbClr val="FF0000"/>
                </a:solidFill>
                <a:latin typeface="+mn-lt"/>
                <a:ea typeface="Adobe Gothic Std B" panose="020B0800000000000000" pitchFamily="34" charset="-128"/>
                <a:sym typeface="Symbol" panose="05050102010706020507" pitchFamily="18" charset="2"/>
              </a:rPr>
              <a:t></a:t>
            </a:r>
            <a:r>
              <a:rPr lang="en-US" altLang="zh-TW" sz="2800" dirty="0">
                <a:solidFill>
                  <a:srgbClr val="FF0000"/>
                </a:solidFill>
                <a:latin typeface="+mn-lt"/>
                <a:ea typeface="Adobe Gothic Std B" panose="020B0800000000000000" pitchFamily="34" charset="-128"/>
              </a:rPr>
              <a:t>2</a:t>
            </a:r>
            <a:endParaRPr lang="en-US" altLang="zh-TW" sz="2800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27" name="直接连接符 26">
            <a:extLst>
              <a:ext uri="{FF2B5EF4-FFF2-40B4-BE49-F238E27FC236}">
                <a16:creationId xmlns:a16="http://schemas.microsoft.com/office/drawing/2014/main" id="{4058E4A4-1DBC-4915-916F-5176333E436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30613" y="2749550"/>
            <a:ext cx="0" cy="423863"/>
          </a:xfrm>
          <a:prstGeom prst="line">
            <a:avLst/>
          </a:prstGeom>
          <a:noFill/>
          <a:ln w="19050" algn="ctr">
            <a:solidFill>
              <a:srgbClr val="9966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" name="直接连接符 2048">
            <a:extLst>
              <a:ext uri="{FF2B5EF4-FFF2-40B4-BE49-F238E27FC236}">
                <a16:creationId xmlns:a16="http://schemas.microsoft.com/office/drawing/2014/main" id="{4D10FB58-0023-4B04-B795-6C9FAD8009B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322638" y="3184525"/>
            <a:ext cx="315912" cy="0"/>
          </a:xfrm>
          <a:prstGeom prst="line">
            <a:avLst/>
          </a:prstGeom>
          <a:noFill/>
          <a:ln w="19050" algn="ctr">
            <a:solidFill>
              <a:srgbClr val="FFC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7" name="Text Box 893">
            <a:extLst>
              <a:ext uri="{FF2B5EF4-FFF2-40B4-BE49-F238E27FC236}">
                <a16:creationId xmlns:a16="http://schemas.microsoft.com/office/drawing/2014/main" id="{50A75662-358D-4246-B239-116D77E2B1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8763" y="3227388"/>
            <a:ext cx="1352550" cy="3381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TW" sz="1600" dirty="0">
                <a:solidFill>
                  <a:srgbClr val="FF9900"/>
                </a:solidFill>
              </a:rPr>
              <a:t>(32</a:t>
            </a:r>
            <a:r>
              <a:rPr lang="zh-TW" altLang="en-US" sz="1600" dirty="0">
                <a:solidFill>
                  <a:srgbClr val="FF9900"/>
                </a:solidFill>
                <a:latin typeface="+mn-lt"/>
                <a:ea typeface="Adobe Gothic Std B" panose="020B0800000000000000" pitchFamily="34" charset="-128"/>
              </a:rPr>
              <a:t>－</a:t>
            </a:r>
            <a:r>
              <a:rPr lang="en-US" altLang="zh-TW" sz="1600" dirty="0">
                <a:solidFill>
                  <a:srgbClr val="FF9900"/>
                </a:solidFill>
                <a:latin typeface="+mn-lt"/>
                <a:ea typeface="Adobe Gothic Std B" panose="020B0800000000000000" pitchFamily="34" charset="-128"/>
              </a:rPr>
              <a:t>28)cm</a:t>
            </a:r>
            <a:endParaRPr lang="en-US" altLang="zh-TW" sz="1600" dirty="0">
              <a:solidFill>
                <a:srgbClr val="FF9900"/>
              </a:solidFill>
              <a:latin typeface="+mn-lt"/>
            </a:endParaRPr>
          </a:p>
        </p:txBody>
      </p:sp>
      <p:sp>
        <p:nvSpPr>
          <p:cNvPr id="58" name="Text Box 893">
            <a:extLst>
              <a:ext uri="{FF2B5EF4-FFF2-40B4-BE49-F238E27FC236}">
                <a16:creationId xmlns:a16="http://schemas.microsoft.com/office/drawing/2014/main" id="{F49393F7-99A8-455C-8E92-381DA67803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675" y="2800350"/>
            <a:ext cx="1727200" cy="3381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zh-TW" sz="1600" dirty="0">
                <a:solidFill>
                  <a:srgbClr val="9966FF"/>
                </a:solidFill>
              </a:rPr>
              <a:t>(20</a:t>
            </a:r>
            <a:r>
              <a:rPr lang="zh-TW" altLang="en-US" sz="1600" dirty="0">
                <a:solidFill>
                  <a:srgbClr val="9966FF"/>
                </a:solidFill>
                <a:latin typeface="+mn-lt"/>
                <a:ea typeface="Adobe Gothic Std B" panose="020B0800000000000000" pitchFamily="34" charset="-128"/>
              </a:rPr>
              <a:t>－</a:t>
            </a:r>
            <a:r>
              <a:rPr lang="en-US" altLang="zh-TW" sz="1600" dirty="0">
                <a:solidFill>
                  <a:srgbClr val="9966FF"/>
                </a:solidFill>
                <a:latin typeface="+mn-lt"/>
                <a:ea typeface="Adobe Gothic Std B" panose="020B0800000000000000" pitchFamily="34" charset="-128"/>
              </a:rPr>
              <a:t>16)cm </a:t>
            </a:r>
            <a:endParaRPr lang="en-US" altLang="zh-TW" sz="1600" dirty="0">
              <a:solidFill>
                <a:srgbClr val="9966FF"/>
              </a:solidFill>
              <a:latin typeface="+mn-lt"/>
            </a:endParaRPr>
          </a:p>
        </p:txBody>
      </p:sp>
      <p:sp>
        <p:nvSpPr>
          <p:cNvPr id="59" name="Text Box 893">
            <a:extLst>
              <a:ext uri="{FF2B5EF4-FFF2-40B4-BE49-F238E27FC236}">
                <a16:creationId xmlns:a16="http://schemas.microsoft.com/office/drawing/2014/main" id="{CD032F1A-C05A-4C46-892E-64FDD9F98D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5247" y="4816475"/>
            <a:ext cx="1354137" cy="5222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TW" sz="2800" dirty="0">
                <a:solidFill>
                  <a:srgbClr val="FF0000"/>
                </a:solidFill>
              </a:rPr>
              <a:t>=</a:t>
            </a:r>
            <a:r>
              <a:rPr lang="zh-TW" altLang="en-US" sz="2800" dirty="0">
                <a:solidFill>
                  <a:srgbClr val="FF0000"/>
                </a:solidFill>
              </a:rPr>
              <a:t> </a:t>
            </a:r>
            <a:r>
              <a:rPr lang="en-US" altLang="zh-TW" sz="2800" dirty="0">
                <a:solidFill>
                  <a:srgbClr val="FF0000"/>
                </a:solidFill>
              </a:rPr>
              <a:t>632</a:t>
            </a:r>
            <a:endParaRPr lang="en-US" altLang="zh-TW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3" name="文本框 2052">
            <a:extLst>
              <a:ext uri="{FF2B5EF4-FFF2-40B4-BE49-F238E27FC236}">
                <a16:creationId xmlns:a16="http://schemas.microsoft.com/office/drawing/2014/main" id="{0DF44E9F-4087-4EF0-8843-CED480A3F986}"/>
              </a:ext>
            </a:extLst>
          </p:cNvPr>
          <p:cNvSpPr txBox="1"/>
          <p:nvPr/>
        </p:nvSpPr>
        <p:spPr>
          <a:xfrm>
            <a:off x="4954588" y="2425700"/>
            <a:ext cx="2951162" cy="830263"/>
          </a:xfrm>
          <a:prstGeom prst="rect">
            <a:avLst/>
          </a:prstGeom>
          <a:noFill/>
          <a:ln w="19050">
            <a:solidFill>
              <a:srgbClr val="9966FF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zh-TW" altLang="en-US" sz="2400" dirty="0">
                <a:solidFill>
                  <a:srgbClr val="9966FF"/>
                </a:solidFill>
                <a:latin typeface="+mn-lt"/>
                <a:ea typeface="+mj-ea"/>
              </a:rPr>
              <a:t>不要誤以「</a:t>
            </a:r>
            <a:r>
              <a:rPr lang="en-US" altLang="zh-TW" sz="2400" dirty="0">
                <a:solidFill>
                  <a:srgbClr val="9966FF"/>
                </a:solidFill>
                <a:latin typeface="+mn-lt"/>
                <a:ea typeface="+mj-ea"/>
              </a:rPr>
              <a:t>28 × 32</a:t>
            </a:r>
            <a:r>
              <a:rPr lang="zh-TW" altLang="en-US" sz="2400" dirty="0">
                <a:solidFill>
                  <a:srgbClr val="9966FF"/>
                </a:solidFill>
                <a:latin typeface="+mn-lt"/>
                <a:ea typeface="+mj-ea"/>
              </a:rPr>
              <a:t>」計算停車場的面積。</a:t>
            </a:r>
            <a:endParaRPr lang="zh-CN" altLang="en-US" sz="2400" dirty="0">
              <a:solidFill>
                <a:srgbClr val="9966FF"/>
              </a:solidFill>
              <a:latin typeface="+mn-lt"/>
              <a:ea typeface="+mj-ea"/>
            </a:endParaRPr>
          </a:p>
        </p:txBody>
      </p:sp>
      <p:sp>
        <p:nvSpPr>
          <p:cNvPr id="33" name="Text Box 116">
            <a:extLst>
              <a:ext uri="{FF2B5EF4-FFF2-40B4-BE49-F238E27FC236}">
                <a16:creationId xmlns:a16="http://schemas.microsoft.com/office/drawing/2014/main" id="{C370D82D-2777-4077-BCD2-29B1C0863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0200" y="1446213"/>
            <a:ext cx="4448175" cy="830262"/>
          </a:xfrm>
          <a:prstGeom prst="rect">
            <a:avLst/>
          </a:prstGeom>
          <a:noFill/>
          <a:ln w="9525" algn="ctr">
            <a:solidFill>
              <a:srgbClr val="009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>
                <a:solidFill>
                  <a:srgbClr val="009600"/>
                </a:solidFill>
                <a:latin typeface="Times New Roman" panose="02020603050405020304" pitchFamily="18" charset="0"/>
              </a:rPr>
              <a:t>停車場的面積 </a:t>
            </a:r>
            <a:endParaRPr lang="en-US" altLang="zh-TW" sz="2400">
              <a:solidFill>
                <a:srgbClr val="009600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zh-TW" sz="2400">
                <a:solidFill>
                  <a:srgbClr val="009600"/>
                </a:solidFill>
                <a:latin typeface="Times New Roman" panose="02020603050405020304" pitchFamily="18" charset="0"/>
              </a:rPr>
              <a:t>=</a:t>
            </a:r>
            <a:r>
              <a:rPr lang="zh-TW" altLang="en-US" sz="2400">
                <a:solidFill>
                  <a:srgbClr val="009600"/>
                </a:solidFill>
                <a:latin typeface="Times New Roman" panose="02020603050405020304" pitchFamily="18" charset="0"/>
              </a:rPr>
              <a:t> 長方形的面積－三角形的面積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0.10156 0.0597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69" y="29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79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79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205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  <p:bldP spid="179069" grpId="0"/>
      <p:bldP spid="179070" grpId="0"/>
      <p:bldP spid="30" grpId="0"/>
      <p:bldP spid="31" grpId="0"/>
      <p:bldP spid="46" grpId="0"/>
      <p:bldP spid="47" grpId="0"/>
      <p:bldP spid="57" grpId="0"/>
      <p:bldP spid="57" grpId="1"/>
      <p:bldP spid="58" grpId="0"/>
      <p:bldP spid="58" grpId="1"/>
      <p:bldP spid="59" grpId="0"/>
      <p:bldP spid="2053" grpId="0" build="p" animBg="1"/>
      <p:bldP spid="33" grpId="0" animBg="1"/>
      <p:bldP spid="3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1">
            <a:extLst>
              <a:ext uri="{FF2B5EF4-FFF2-40B4-BE49-F238E27FC236}">
                <a16:creationId xmlns:a16="http://schemas.microsoft.com/office/drawing/2014/main" id="{A11E0B1A-01BE-448C-989E-F60F7F94D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4879975"/>
            <a:ext cx="3368675" cy="523875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>
                <a:ea typeface="標楷體" panose="03000509000000000000" pitchFamily="65" charset="-120"/>
              </a:rPr>
              <a:t>答案：</a:t>
            </a:r>
            <a:r>
              <a:rPr lang="en-US" altLang="en-US"/>
              <a:t> </a:t>
            </a:r>
            <a:r>
              <a:rPr lang="en-US" altLang="zh-TW" u="sng"/>
              <a:t>                          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個</a:t>
            </a:r>
            <a:endParaRPr lang="zh-TW" altLang="en-US" sz="2800">
              <a:solidFill>
                <a:srgbClr val="BBE0E3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80241" name="Rectangle 17">
            <a:extLst>
              <a:ext uri="{FF2B5EF4-FFF2-40B4-BE49-F238E27FC236}">
                <a16:creationId xmlns:a16="http://schemas.microsoft.com/office/drawing/2014/main" id="{F9CC2203-AC15-4CA6-AB11-4EAD48A531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3188" y="4808538"/>
            <a:ext cx="1417637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5124" name="Text Box 127">
            <a:extLst>
              <a:ext uri="{FF2B5EF4-FFF2-40B4-BE49-F238E27FC236}">
                <a16:creationId xmlns:a16="http://schemas.microsoft.com/office/drawing/2014/main" id="{5D319360-2F48-4195-9627-C6F50132B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3452813"/>
            <a:ext cx="78486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28638" indent="-457200">
              <a:tabLst>
                <a:tab pos="618331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618331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18331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18331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18331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18331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18331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18331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18331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(b) </a:t>
            </a:r>
            <a:r>
              <a:rPr lang="zh-TW" altLang="en-US" sz="2800" dirty="0">
                <a:ea typeface="標楷體" panose="03000509000000000000" pitchFamily="65" charset="-120"/>
              </a:rPr>
              <a:t>除入口外，停車場的周圍從</a:t>
            </a:r>
            <a:r>
              <a:rPr lang="en-US" altLang="zh-TW" sz="2800" dirty="0">
                <a:ea typeface="標楷體" panose="03000509000000000000" pitchFamily="65" charset="-120"/>
              </a:rPr>
              <a:t>A</a:t>
            </a:r>
            <a:r>
              <a:rPr lang="zh-TW" altLang="en-US" sz="2800" dirty="0">
                <a:ea typeface="標楷體" panose="03000509000000000000" pitchFamily="65" charset="-120"/>
              </a:rPr>
              <a:t>點開始每隔</a:t>
            </a:r>
            <a:r>
              <a:rPr lang="en-US" altLang="zh-TW" sz="2800" dirty="0">
                <a:ea typeface="標楷體" panose="03000509000000000000" pitchFamily="65" charset="-120"/>
              </a:rPr>
              <a:t>4m</a:t>
            </a:r>
            <a:r>
              <a:rPr lang="zh-TW" altLang="en-US" sz="2800" dirty="0">
                <a:ea typeface="標楷體" panose="03000509000000000000" pitchFamily="65" charset="-120"/>
              </a:rPr>
              <a:t>安裝一個警報器，共安裝了警報器多少個？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</a:rPr>
              <a:t>只須寫出答案</a:t>
            </a:r>
            <a:r>
              <a:rPr lang="en-US" altLang="zh-TW" sz="2800" dirty="0">
                <a:ea typeface="標楷體" panose="03000509000000000000" pitchFamily="65" charset="-120"/>
              </a:rPr>
              <a:t>)   	     [2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 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5125" name="Text Box 53">
            <a:extLst>
              <a:ext uri="{FF2B5EF4-FFF2-40B4-BE49-F238E27FC236}">
                <a16:creationId xmlns:a16="http://schemas.microsoft.com/office/drawing/2014/main" id="{3BD95B5A-A32A-49D3-B7F3-CF920B566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D7656095-3D14-4717-8EB4-89703F50074D}"/>
              </a:ext>
            </a:extLst>
          </p:cNvPr>
          <p:cNvSpPr txBox="1"/>
          <p:nvPr/>
        </p:nvSpPr>
        <p:spPr>
          <a:xfrm>
            <a:off x="2411413" y="1512888"/>
            <a:ext cx="671512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zh-TW" dirty="0">
                <a:latin typeface="+mn-lt"/>
              </a:rPr>
              <a:t>32m</a:t>
            </a:r>
            <a:endParaRPr lang="zh-CN" altLang="en-US" dirty="0">
              <a:latin typeface="+mn-lt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8386E00F-7B14-4771-A41E-AB7C27D22A77}"/>
              </a:ext>
            </a:extLst>
          </p:cNvPr>
          <p:cNvSpPr txBox="1"/>
          <p:nvPr/>
        </p:nvSpPr>
        <p:spPr>
          <a:xfrm>
            <a:off x="3570288" y="2155825"/>
            <a:ext cx="6699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zh-TW" dirty="0">
                <a:latin typeface="+mn-lt"/>
              </a:rPr>
              <a:t>16m</a:t>
            </a:r>
            <a:endParaRPr lang="zh-CN" altLang="en-US" dirty="0">
              <a:latin typeface="+mn-lt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6DC15711-D762-4DC5-BD2E-77E96246A1CD}"/>
              </a:ext>
            </a:extLst>
          </p:cNvPr>
          <p:cNvSpPr txBox="1"/>
          <p:nvPr/>
        </p:nvSpPr>
        <p:spPr>
          <a:xfrm>
            <a:off x="1042988" y="2330450"/>
            <a:ext cx="6699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zh-TW" dirty="0">
                <a:latin typeface="+mn-lt"/>
              </a:rPr>
              <a:t>20m</a:t>
            </a:r>
            <a:endParaRPr lang="zh-CN" altLang="en-US" dirty="0">
              <a:latin typeface="+mn-lt"/>
            </a:endParaRPr>
          </a:p>
        </p:txBody>
      </p:sp>
      <p:sp>
        <p:nvSpPr>
          <p:cNvPr id="5129" name="文本框 24">
            <a:extLst>
              <a:ext uri="{FF2B5EF4-FFF2-40B4-BE49-F238E27FC236}">
                <a16:creationId xmlns:a16="http://schemas.microsoft.com/office/drawing/2014/main" id="{5ADAF9CC-BE33-4F86-B031-BD665E5A5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5113" y="2738438"/>
            <a:ext cx="714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入口</a:t>
            </a:r>
            <a:endParaRPr lang="zh-CN" altLang="en-US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132" name="文本框 25">
            <a:extLst>
              <a:ext uri="{FF2B5EF4-FFF2-40B4-BE49-F238E27FC236}">
                <a16:creationId xmlns:a16="http://schemas.microsoft.com/office/drawing/2014/main" id="{C4582C20-465D-42B5-853A-0680BA0CA7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6313" y="3321050"/>
            <a:ext cx="598487" cy="3698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dirty="0">
                <a:latin typeface="+mn-lt"/>
                <a:cs typeface="Times New Roman" panose="02020603050405020304" pitchFamily="18" charset="0"/>
              </a:rPr>
              <a:t>A</a:t>
            </a:r>
            <a:endParaRPr lang="zh-CN" altLang="en-US" dirty="0">
              <a:latin typeface="+mn-lt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cxnSp>
        <p:nvCxnSpPr>
          <p:cNvPr id="5131" name="直接箭头连接符 26">
            <a:extLst>
              <a:ext uri="{FF2B5EF4-FFF2-40B4-BE49-F238E27FC236}">
                <a16:creationId xmlns:a16="http://schemas.microsoft.com/office/drawing/2014/main" id="{45BDCA8A-896C-4FEB-A6FA-BE90F3E8BBE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605213" y="2909888"/>
            <a:ext cx="539750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文本框 27">
            <a:extLst>
              <a:ext uri="{FF2B5EF4-FFF2-40B4-BE49-F238E27FC236}">
                <a16:creationId xmlns:a16="http://schemas.microsoft.com/office/drawing/2014/main" id="{827E29F3-38EC-4AC3-BF5A-97440AB82016}"/>
              </a:ext>
            </a:extLst>
          </p:cNvPr>
          <p:cNvSpPr txBox="1"/>
          <p:nvPr/>
        </p:nvSpPr>
        <p:spPr>
          <a:xfrm>
            <a:off x="2316163" y="3143250"/>
            <a:ext cx="669925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zh-TW" dirty="0">
                <a:latin typeface="+mn-lt"/>
              </a:rPr>
              <a:t>28m</a:t>
            </a:r>
            <a:endParaRPr lang="zh-CN" altLang="en-US" dirty="0">
              <a:latin typeface="+mn-lt"/>
            </a:endParaRPr>
          </a:p>
        </p:txBody>
      </p:sp>
      <p:grpSp>
        <p:nvGrpSpPr>
          <p:cNvPr id="5133" name="组合 28">
            <a:extLst>
              <a:ext uri="{FF2B5EF4-FFF2-40B4-BE49-F238E27FC236}">
                <a16:creationId xmlns:a16="http://schemas.microsoft.com/office/drawing/2014/main" id="{BE80DCA3-CEA1-4835-921E-8555719F0A5C}"/>
              </a:ext>
            </a:extLst>
          </p:cNvPr>
          <p:cNvGrpSpPr>
            <a:grpSpLocks/>
          </p:cNvGrpSpPr>
          <p:nvPr/>
        </p:nvGrpSpPr>
        <p:grpSpPr bwMode="auto">
          <a:xfrm>
            <a:off x="1643063" y="1828800"/>
            <a:ext cx="1987550" cy="1393825"/>
            <a:chOff x="1304925" y="1552575"/>
            <a:chExt cx="2209800" cy="1548901"/>
          </a:xfrm>
        </p:grpSpPr>
        <p:sp>
          <p:nvSpPr>
            <p:cNvPr id="5149" name="任意多边形 29">
              <a:extLst>
                <a:ext uri="{FF2B5EF4-FFF2-40B4-BE49-F238E27FC236}">
                  <a16:creationId xmlns:a16="http://schemas.microsoft.com/office/drawing/2014/main" id="{F53FDA80-74A8-4C92-871A-6FAB681E61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4925" y="1552575"/>
              <a:ext cx="2209800" cy="1514475"/>
            </a:xfrm>
            <a:custGeom>
              <a:avLst/>
              <a:gdLst>
                <a:gd name="T0" fmla="*/ 1857375 w 2209800"/>
                <a:gd name="T1" fmla="*/ 1504950 h 1514475"/>
                <a:gd name="T2" fmla="*/ 0 w 2209800"/>
                <a:gd name="T3" fmla="*/ 1514475 h 1514475"/>
                <a:gd name="T4" fmla="*/ 0 w 2209800"/>
                <a:gd name="T5" fmla="*/ 0 h 1514475"/>
                <a:gd name="T6" fmla="*/ 2200274 w 2209800"/>
                <a:gd name="T7" fmla="*/ 0 h 1514475"/>
                <a:gd name="T8" fmla="*/ 2209800 w 2209800"/>
                <a:gd name="T9" fmla="*/ 1038225 h 15144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09800"/>
                <a:gd name="T16" fmla="*/ 0 h 1514475"/>
                <a:gd name="T17" fmla="*/ 2209800 w 2209800"/>
                <a:gd name="T18" fmla="*/ 1514475 h 15144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09800" h="1514475">
                  <a:moveTo>
                    <a:pt x="1857375" y="1504950"/>
                  </a:moveTo>
                  <a:lnTo>
                    <a:pt x="0" y="1514475"/>
                  </a:lnTo>
                  <a:lnTo>
                    <a:pt x="0" y="0"/>
                  </a:lnTo>
                  <a:lnTo>
                    <a:pt x="2200275" y="0"/>
                  </a:lnTo>
                  <a:lnTo>
                    <a:pt x="2209800" y="1038225"/>
                  </a:lnTo>
                </a:path>
              </a:pathLst>
            </a:cu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cxnSp>
          <p:nvCxnSpPr>
            <p:cNvPr id="5150" name="直接连接符 30">
              <a:extLst>
                <a:ext uri="{FF2B5EF4-FFF2-40B4-BE49-F238E27FC236}">
                  <a16:creationId xmlns:a16="http://schemas.microsoft.com/office/drawing/2014/main" id="{9CAFA3BD-470E-42ED-BF47-491709FA55B7}"/>
                </a:ext>
              </a:extLst>
            </p:cNvPr>
            <p:cNvCxnSpPr>
              <a:cxnSpLocks noChangeShapeType="1"/>
              <a:stCxn id="5149" idx="4"/>
              <a:endCxn id="5149" idx="0"/>
            </p:cNvCxnSpPr>
            <p:nvPr/>
          </p:nvCxnSpPr>
          <p:spPr bwMode="auto">
            <a:xfrm flipH="1">
              <a:off x="3162300" y="2590800"/>
              <a:ext cx="352425" cy="466725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151" name="椭圆 31">
              <a:extLst>
                <a:ext uri="{FF2B5EF4-FFF2-40B4-BE49-F238E27FC236}">
                  <a16:creationId xmlns:a16="http://schemas.microsoft.com/office/drawing/2014/main" id="{D6ED94E6-3815-4E94-865B-4A84B9F1AC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4917" y="3011476"/>
              <a:ext cx="90000" cy="9000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</p:grpSp>
      <p:cxnSp>
        <p:nvCxnSpPr>
          <p:cNvPr id="5134" name="直接箭头连接符 32">
            <a:extLst>
              <a:ext uri="{FF2B5EF4-FFF2-40B4-BE49-F238E27FC236}">
                <a16:creationId xmlns:a16="http://schemas.microsoft.com/office/drawing/2014/main" id="{C347C5A5-C788-4345-8A8A-D7D771076361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3381375" y="3219450"/>
            <a:ext cx="303213" cy="2936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" name="Text Box 132">
            <a:extLst>
              <a:ext uri="{FF2B5EF4-FFF2-40B4-BE49-F238E27FC236}">
                <a16:creationId xmlns:a16="http://schemas.microsoft.com/office/drawing/2014/main" id="{6BDBEF7C-2018-450B-9333-D07FAC9EEE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5650" y="1428750"/>
            <a:ext cx="3013075" cy="5222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28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20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32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16</a:t>
            </a:r>
          </a:p>
        </p:txBody>
      </p:sp>
      <p:sp>
        <p:nvSpPr>
          <p:cNvPr id="43" name="Text Box 132">
            <a:extLst>
              <a:ext uri="{FF2B5EF4-FFF2-40B4-BE49-F238E27FC236}">
                <a16:creationId xmlns:a16="http://schemas.microsoft.com/office/drawing/2014/main" id="{A372B08D-4EE8-444C-AE57-BDCDF7263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5213" y="1428750"/>
            <a:ext cx="739775" cy="52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800" dirty="0">
                <a:solidFill>
                  <a:srgbClr val="0066FF"/>
                </a:solidFill>
                <a:latin typeface="+mn-lt"/>
                <a:ea typeface="Adobe Gothic Std B" panose="020B0800000000000000" pitchFamily="34" charset="-128"/>
                <a:sym typeface="Symbol" panose="05050102010706020507" pitchFamily="18" charset="2"/>
              </a:rPr>
              <a:t> </a:t>
            </a:r>
            <a:r>
              <a:rPr lang="en-US" altLang="zh-TW" sz="2800" dirty="0">
                <a:solidFill>
                  <a:srgbClr val="0066FF"/>
                </a:solidFill>
                <a:latin typeface="+mn-lt"/>
                <a:ea typeface="Adobe Gothic Std B" panose="020B0800000000000000" pitchFamily="34" charset="-128"/>
              </a:rPr>
              <a:t>4</a:t>
            </a:r>
            <a:endParaRPr lang="en-US" altLang="zh-TW" sz="2800" dirty="0">
              <a:solidFill>
                <a:srgbClr val="0066FF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44" name="Text Box 132">
            <a:extLst>
              <a:ext uri="{FF2B5EF4-FFF2-40B4-BE49-F238E27FC236}">
                <a16:creationId xmlns:a16="http://schemas.microsoft.com/office/drawing/2014/main" id="{B90B1387-9D0E-4CD8-9D63-3A04845A05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0863" y="1404938"/>
            <a:ext cx="3397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(</a:t>
            </a:r>
          </a:p>
        </p:txBody>
      </p:sp>
      <p:sp>
        <p:nvSpPr>
          <p:cNvPr id="45" name="Text Box 132">
            <a:extLst>
              <a:ext uri="{FF2B5EF4-FFF2-40B4-BE49-F238E27FC236}">
                <a16:creationId xmlns:a16="http://schemas.microsoft.com/office/drawing/2014/main" id="{088994F9-824E-4B02-BFD0-0C55C8A0A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3450" y="1400175"/>
            <a:ext cx="3413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46" name="Text Box 132">
            <a:extLst>
              <a:ext uri="{FF2B5EF4-FFF2-40B4-BE49-F238E27FC236}">
                <a16:creationId xmlns:a16="http://schemas.microsoft.com/office/drawing/2014/main" id="{41A82992-84F5-4F51-A70F-70A9C744E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1150" y="1428750"/>
            <a:ext cx="927100" cy="5222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28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FF00FF"/>
                </a:solidFill>
                <a:latin typeface="+mn-lt"/>
                <a:ea typeface="Adobe Gothic Std B" panose="020B0800000000000000" pitchFamily="34" charset="-128"/>
              </a:rPr>
              <a:t>1</a:t>
            </a:r>
            <a:endParaRPr lang="en-US" altLang="zh-TW" sz="2800" dirty="0">
              <a:solidFill>
                <a:srgbClr val="FF00FF"/>
              </a:solidFill>
              <a:latin typeface="+mn-lt"/>
              <a:ea typeface="標楷體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6F7D7ACD-D53E-443B-AED6-AEFE08EBA86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476375" y="3908425"/>
            <a:ext cx="140335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直接连接符 47">
            <a:extLst>
              <a:ext uri="{FF2B5EF4-FFF2-40B4-BE49-F238E27FC236}">
                <a16:creationId xmlns:a16="http://schemas.microsoft.com/office/drawing/2014/main" id="{1D1A00CE-1E69-4D6B-81B4-7AD1B544F0D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729288" y="3889375"/>
            <a:ext cx="251460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任意多边形 6">
            <a:extLst>
              <a:ext uri="{FF2B5EF4-FFF2-40B4-BE49-F238E27FC236}">
                <a16:creationId xmlns:a16="http://schemas.microsoft.com/office/drawing/2014/main" id="{4F8F7BC4-69AF-4018-B3BD-62282FF3E254}"/>
              </a:ext>
            </a:extLst>
          </p:cNvPr>
          <p:cNvSpPr>
            <a:spLocks/>
          </p:cNvSpPr>
          <p:nvPr/>
        </p:nvSpPr>
        <p:spPr bwMode="auto">
          <a:xfrm>
            <a:off x="1641475" y="1829900"/>
            <a:ext cx="1993900" cy="1353038"/>
          </a:xfrm>
          <a:custGeom>
            <a:avLst/>
            <a:gdLst>
              <a:gd name="T0" fmla="*/ 1633049 w 1988288"/>
              <a:gd name="T1" fmla="*/ 1341727 h 1350334"/>
              <a:gd name="T2" fmla="*/ 0 w 1988288"/>
              <a:gd name="T3" fmla="*/ 1341727 h 1350334"/>
              <a:gd name="T4" fmla="*/ 0 w 1988288"/>
              <a:gd name="T5" fmla="*/ 10560 h 1350334"/>
              <a:gd name="T6" fmla="*/ 1985275 w 1988288"/>
              <a:gd name="T7" fmla="*/ 0 h 1350334"/>
              <a:gd name="T8" fmla="*/ 1995949 w 1988288"/>
              <a:gd name="T9" fmla="*/ 908571 h 1350334"/>
              <a:gd name="T10" fmla="*/ 1995949 w 1988288"/>
              <a:gd name="T11" fmla="*/ 908571 h 135033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988288"/>
              <a:gd name="T19" fmla="*/ 0 h 1350334"/>
              <a:gd name="T20" fmla="*/ 1988288 w 1988288"/>
              <a:gd name="T21" fmla="*/ 1350334 h 1350334"/>
              <a:gd name="connsiteX0" fmla="*/ 1626781 w 1988288"/>
              <a:gd name="connsiteY0" fmla="*/ 1368298 h 1368298"/>
              <a:gd name="connsiteX1" fmla="*/ 0 w 1988288"/>
              <a:gd name="connsiteY1" fmla="*/ 1368298 h 1368298"/>
              <a:gd name="connsiteX2" fmla="*/ 0 w 1988288"/>
              <a:gd name="connsiteY2" fmla="*/ 0 h 1368298"/>
              <a:gd name="connsiteX3" fmla="*/ 1977655 w 1988288"/>
              <a:gd name="connsiteY3" fmla="*/ 17964 h 1368298"/>
              <a:gd name="connsiteX4" fmla="*/ 1988288 w 1988288"/>
              <a:gd name="connsiteY4" fmla="*/ 932364 h 1368298"/>
              <a:gd name="connsiteX0" fmla="*/ 1631542 w 1993049"/>
              <a:gd name="connsiteY0" fmla="*/ 1354000 h 1354000"/>
              <a:gd name="connsiteX1" fmla="*/ 4761 w 1993049"/>
              <a:gd name="connsiteY1" fmla="*/ 1354000 h 1354000"/>
              <a:gd name="connsiteX2" fmla="*/ 0 w 1993049"/>
              <a:gd name="connsiteY2" fmla="*/ 0 h 1354000"/>
              <a:gd name="connsiteX3" fmla="*/ 1982416 w 1993049"/>
              <a:gd name="connsiteY3" fmla="*/ 3666 h 1354000"/>
              <a:gd name="connsiteX4" fmla="*/ 1993049 w 1993049"/>
              <a:gd name="connsiteY4" fmla="*/ 918066 h 135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3049" h="1354000">
                <a:moveTo>
                  <a:pt x="1631542" y="1354000"/>
                </a:moveTo>
                <a:lnTo>
                  <a:pt x="4761" y="1354000"/>
                </a:lnTo>
                <a:lnTo>
                  <a:pt x="0" y="0"/>
                </a:lnTo>
                <a:lnTo>
                  <a:pt x="1982416" y="3666"/>
                </a:lnTo>
                <a:lnTo>
                  <a:pt x="1993049" y="918066"/>
                </a:lnTo>
              </a:path>
            </a:pathLst>
          </a:custGeom>
          <a:noFill/>
          <a:ln w="19050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C31F71BB-27D6-4E94-8DC2-3A1B45B607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5488" y="3140075"/>
            <a:ext cx="88900" cy="90488"/>
          </a:xfrm>
          <a:prstGeom prst="ellipse">
            <a:avLst/>
          </a:prstGeom>
          <a:solidFill>
            <a:srgbClr val="0066FF"/>
          </a:solidFill>
          <a:ln w="9525" algn="ctr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>
              <a:solidFill>
                <a:srgbClr val="0066FF"/>
              </a:solidFill>
            </a:endParaRPr>
          </a:p>
        </p:txBody>
      </p:sp>
      <p:sp>
        <p:nvSpPr>
          <p:cNvPr id="55" name="Text Box 132">
            <a:extLst>
              <a:ext uri="{FF2B5EF4-FFF2-40B4-BE49-F238E27FC236}">
                <a16:creationId xmlns:a16="http://schemas.microsoft.com/office/drawing/2014/main" id="{91EE1E5D-E68C-4641-B5CA-903131C13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8175" y="1889125"/>
            <a:ext cx="1001713" cy="5222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800" dirty="0">
                <a:solidFill>
                  <a:srgbClr val="FF00FF"/>
                </a:solidFill>
                <a:latin typeface="+mn-lt"/>
                <a:ea typeface="Adobe Gothic Std B" panose="020B0800000000000000" pitchFamily="34" charset="-128"/>
              </a:rPr>
              <a:t>=</a:t>
            </a:r>
            <a:r>
              <a:rPr lang="zh-TW" altLang="en-US" sz="2800" dirty="0">
                <a:solidFill>
                  <a:srgbClr val="FF00FF"/>
                </a:solidFill>
                <a:latin typeface="+mn-lt"/>
                <a:ea typeface="Adobe Gothic Std B" panose="020B0800000000000000" pitchFamily="34" charset="-128"/>
              </a:rPr>
              <a:t> </a:t>
            </a:r>
            <a:r>
              <a:rPr lang="en-US" altLang="zh-TW" sz="2800" dirty="0">
                <a:solidFill>
                  <a:srgbClr val="FF00FF"/>
                </a:solidFill>
                <a:latin typeface="+mn-lt"/>
                <a:ea typeface="Adobe Gothic Std B" panose="020B0800000000000000" pitchFamily="34" charset="-128"/>
              </a:rPr>
              <a:t>25</a:t>
            </a:r>
          </a:p>
        </p:txBody>
      </p:sp>
      <p:sp>
        <p:nvSpPr>
          <p:cNvPr id="35" name="椭圆 34">
            <a:extLst>
              <a:ext uri="{FF2B5EF4-FFF2-40B4-BE49-F238E27FC236}">
                <a16:creationId xmlns:a16="http://schemas.microsoft.com/office/drawing/2014/main" id="{4AD92FA7-509B-44B7-ACE7-473A2DC39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9813" y="2740025"/>
            <a:ext cx="88900" cy="90488"/>
          </a:xfrm>
          <a:prstGeom prst="ellipse">
            <a:avLst/>
          </a:prstGeom>
          <a:solidFill>
            <a:srgbClr val="FF00FF"/>
          </a:solidFill>
          <a:ln w="9525" algn="ctr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>
              <a:solidFill>
                <a:srgbClr val="0066FF"/>
              </a:solidFill>
            </a:endParaRP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DE153B48-6DEE-40B9-A402-5BD9A5685BDF}"/>
              </a:ext>
            </a:extLst>
          </p:cNvPr>
          <p:cNvSpPr txBox="1"/>
          <p:nvPr/>
        </p:nvSpPr>
        <p:spPr>
          <a:xfrm>
            <a:off x="4860925" y="2420938"/>
            <a:ext cx="2951163" cy="830262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zh-TW" altLang="en-US" sz="2400" dirty="0">
                <a:solidFill>
                  <a:srgbClr val="009600"/>
                </a:solidFill>
                <a:latin typeface="+mn-lt"/>
                <a:ea typeface="+mj-ea"/>
              </a:rPr>
              <a:t>在入口的兩端位置，都有一個警報器。</a:t>
            </a:r>
            <a:endParaRPr lang="zh-CN" altLang="en-US" sz="2400" dirty="0">
              <a:solidFill>
                <a:srgbClr val="009600"/>
              </a:solidFill>
              <a:latin typeface="+mn-lt"/>
              <a:ea typeface="+mj-ea"/>
            </a:endParaRPr>
          </a:p>
        </p:txBody>
      </p:sp>
      <p:sp>
        <p:nvSpPr>
          <p:cNvPr id="5147" name="Text Box 5">
            <a:extLst>
              <a:ext uri="{FF2B5EF4-FFF2-40B4-BE49-F238E27FC236}">
                <a16:creationId xmlns:a16="http://schemas.microsoft.com/office/drawing/2014/main" id="{4E6F2FA8-6F31-4955-997D-D0D7D602E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931863"/>
            <a:ext cx="7461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33. </a:t>
            </a:r>
            <a:endParaRPr lang="zh-TW" altLang="zh-TW" sz="2800">
              <a:ea typeface="標楷體" panose="03000509000000000000" pitchFamily="65" charset="-120"/>
            </a:endParaRPr>
          </a:p>
        </p:txBody>
      </p:sp>
      <p:sp>
        <p:nvSpPr>
          <p:cNvPr id="5148" name="Text Box 890">
            <a:extLst>
              <a:ext uri="{FF2B5EF4-FFF2-40B4-BE49-F238E27FC236}">
                <a16:creationId xmlns:a16="http://schemas.microsoft.com/office/drawing/2014/main" id="{A06ADDB2-11F6-49E2-8C66-1343BD08C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5525" y="938213"/>
            <a:ext cx="48958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以下是</a:t>
            </a:r>
            <a:r>
              <a:rPr lang="zh-TW" altLang="en-US" sz="2800" u="sng">
                <a:ea typeface="標楷體" panose="03000509000000000000" pitchFamily="65" charset="-120"/>
              </a:rPr>
              <a:t>藍天停車場</a:t>
            </a:r>
            <a:r>
              <a:rPr lang="zh-TW" altLang="en-US" sz="2800">
                <a:ea typeface="標楷體" panose="03000509000000000000" pitchFamily="65" charset="-120"/>
              </a:rPr>
              <a:t>的平面圖。</a:t>
            </a:r>
            <a:endParaRPr lang="en-US" altLang="zh-TW" sz="2800"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80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41" grpId="0"/>
      <p:bldP spid="41" grpId="0" animBg="1"/>
      <p:bldP spid="41" grpId="1" animBg="1"/>
      <p:bldP spid="43" grpId="0" animBg="1"/>
      <p:bldP spid="43" grpId="1" animBg="1"/>
      <p:bldP spid="44" grpId="0"/>
      <p:bldP spid="44" grpId="1"/>
      <p:bldP spid="45" grpId="0"/>
      <p:bldP spid="45" grpId="1"/>
      <p:bldP spid="46" grpId="0"/>
      <p:bldP spid="46" grpId="1"/>
      <p:bldP spid="8" grpId="0" animBg="1"/>
      <p:bldP spid="8" grpId="1" animBg="1"/>
      <p:bldP spid="55" grpId="0"/>
      <p:bldP spid="55" grpId="1"/>
      <p:bldP spid="35" grpId="0" animBg="1"/>
      <p:bldP spid="35" grpId="1" animBg="1"/>
      <p:bldP spid="36" grpId="0" build="p" animBg="1"/>
      <p:bldP spid="36" grpId="1" build="allAtOnce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4354</TotalTime>
  <Words>231</Words>
  <Application>Microsoft Office PowerPoint</Application>
  <PresentationFormat>全屏显示(4:3)</PresentationFormat>
  <Paragraphs>44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標楷體</vt:lpstr>
      <vt:lpstr>新細明體</vt:lpstr>
      <vt:lpstr>幼圆</vt:lpstr>
      <vt:lpstr>Arial</vt:lpstr>
      <vt:lpstr>Calibri</vt:lpstr>
      <vt:lpstr>Times New Roman</vt:lpstr>
      <vt:lpstr>1_預設簡報設計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581</cp:revision>
  <dcterms:modified xsi:type="dcterms:W3CDTF">2023-07-12T09:14:08Z</dcterms:modified>
</cp:coreProperties>
</file>