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11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39598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3113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ED13F59-4CB9-4C44-B9DF-348CEDFDE3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163F1A1-1AD8-4C42-8879-688D023B07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0160C64E-9CB8-4581-9F03-EC82D3D967DA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5B232636-254E-4532-9599-B601330E45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FA2E0A2B-B09B-4586-84DA-7B04779CB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9B78F1A-288C-4B93-9730-8213076E253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BE3F6C0-4917-4A12-84A0-EBF89D76C8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8271A8-E9B6-4C81-814D-540FC3A4D5F6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B2716F-3E01-4AA3-B137-82DCA8AE64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DD95F20-8475-4A78-937C-700DFA301C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6851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674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964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24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171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226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805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0717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21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2889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0684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9812338-CCAC-4E62-965F-D53E3675C8D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BE4211FB-ECC9-42CF-90D4-DB5CDE37212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3">
            <a:extLst>
              <a:ext uri="{FF2B5EF4-FFF2-40B4-BE49-F238E27FC236}">
                <a16:creationId xmlns:a16="http://schemas.microsoft.com/office/drawing/2014/main" id="{E5738BD2-5033-4EC9-8B90-C9E689B41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sp>
        <p:nvSpPr>
          <p:cNvPr id="3075" name="Rectangle 36">
            <a:extLst>
              <a:ext uri="{FF2B5EF4-FFF2-40B4-BE49-F238E27FC236}">
                <a16:creationId xmlns:a16="http://schemas.microsoft.com/office/drawing/2014/main" id="{AABB25EB-8905-4D0E-AF7F-63A024A2C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2919413"/>
            <a:ext cx="748982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4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在上圖的正方形中，陰影部分的面積是多少？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400"/>
              </a:spcAft>
            </a:pPr>
            <a:r>
              <a:rPr lang="en-US" altLang="zh-CN" sz="2800">
                <a:ea typeface="標楷體" panose="03000509000000000000" pitchFamily="65" charset="-120"/>
              </a:rPr>
              <a:t>A.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18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  <a:r>
              <a:rPr lang="en-US" altLang="zh-CN" sz="2800">
                <a:ea typeface="標楷體" panose="03000509000000000000" pitchFamily="65" charset="-120"/>
              </a:rPr>
              <a:t>             </a:t>
            </a:r>
            <a:r>
              <a:rPr lang="en-US" altLang="zh-TW" sz="2800" baseline="30000">
                <a:ea typeface="標楷體" panose="03000509000000000000" pitchFamily="65" charset="-120"/>
              </a:rPr>
              <a:t>		</a:t>
            </a:r>
            <a:r>
              <a:rPr lang="en-US" altLang="zh-TW" sz="2800">
                <a:ea typeface="標楷體" panose="03000509000000000000" pitchFamily="65" charset="-120"/>
              </a:rPr>
              <a:t>B. 36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C. 72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  <a:r>
              <a:rPr lang="en-US" altLang="zh-CN" sz="2800">
                <a:ea typeface="標楷體" panose="03000509000000000000" pitchFamily="65" charset="-120"/>
              </a:rPr>
              <a:t> </a:t>
            </a:r>
            <a:r>
              <a:rPr lang="en-US" altLang="zh-TW" sz="2800" baseline="30000">
                <a:ea typeface="標楷體" panose="03000509000000000000" pitchFamily="65" charset="-120"/>
              </a:rPr>
              <a:t>		</a:t>
            </a:r>
            <a:r>
              <a:rPr lang="en-US" altLang="zh-TW" sz="2800">
                <a:ea typeface="標楷體" panose="03000509000000000000" pitchFamily="65" charset="-120"/>
              </a:rPr>
              <a:t>D. 144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  <p:sp>
        <p:nvSpPr>
          <p:cNvPr id="3076" name="Rectangle 34">
            <a:extLst>
              <a:ext uri="{FF2B5EF4-FFF2-40B4-BE49-F238E27FC236}">
                <a16:creationId xmlns:a16="http://schemas.microsoft.com/office/drawing/2014/main" id="{ACCDE3D8-6230-4B59-8332-B37077F77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149725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BD722CE7-327D-429E-8FB5-2BCDC2871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7788" y="4179888"/>
            <a:ext cx="4905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</a:rPr>
              <a:t> B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3078" name="Rectangle 50">
            <a:extLst>
              <a:ext uri="{FF2B5EF4-FFF2-40B4-BE49-F238E27FC236}">
                <a16:creationId xmlns:a16="http://schemas.microsoft.com/office/drawing/2014/main" id="{C1DBF0D0-8142-4B58-BFA3-C03FF68F9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836613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19.</a:t>
            </a:r>
          </a:p>
        </p:txBody>
      </p:sp>
      <p:sp>
        <p:nvSpPr>
          <p:cNvPr id="37" name="Text Box 117">
            <a:extLst>
              <a:ext uri="{FF2B5EF4-FFF2-40B4-BE49-F238E27FC236}">
                <a16:creationId xmlns:a16="http://schemas.microsoft.com/office/drawing/2014/main" id="{909EF513-3EA4-4730-810C-2DA14A1F2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" y="5335588"/>
            <a:ext cx="68389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陰影部分的面積是</a:t>
            </a:r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：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(6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6)×6÷2 = 36(cm</a:t>
            </a:r>
            <a:r>
              <a:rPr lang="en-US" altLang="zh-TW" sz="2800" baseline="3000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62" name="Text Box 117">
            <a:extLst>
              <a:ext uri="{FF2B5EF4-FFF2-40B4-BE49-F238E27FC236}">
                <a16:creationId xmlns:a16="http://schemas.microsoft.com/office/drawing/2014/main" id="{0ED520C7-E697-4A25-9ADE-DFB68F3C9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" y="4764088"/>
            <a:ext cx="76977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陰影部分的面積 </a:t>
            </a:r>
            <a:r>
              <a:rPr lang="en-US" altLang="zh-TW" sz="26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zh-TW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三角形</a:t>
            </a:r>
            <a:r>
              <a:rPr lang="en-US" altLang="zh-TW" sz="2600">
                <a:solidFill>
                  <a:srgbClr val="0066FF"/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的面積＋三角形</a:t>
            </a:r>
            <a:r>
              <a:rPr lang="en-US" altLang="zh-TW" sz="2600">
                <a:solidFill>
                  <a:srgbClr val="0066FF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的面積</a:t>
            </a:r>
            <a:endParaRPr lang="en-US" altLang="zh-TW" sz="26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pic>
        <p:nvPicPr>
          <p:cNvPr id="3081" name="图片 1">
            <a:extLst>
              <a:ext uri="{FF2B5EF4-FFF2-40B4-BE49-F238E27FC236}">
                <a16:creationId xmlns:a16="http://schemas.microsoft.com/office/drawing/2014/main" id="{3A352586-91A1-4DE7-8C2D-4529311377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613" y="1123950"/>
            <a:ext cx="1998662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69E040B7-56AF-4369-9701-4F089CF4404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832225" y="1985963"/>
            <a:ext cx="1206500" cy="811212"/>
          </a:xfrm>
          <a:prstGeom prst="line">
            <a:avLst/>
          </a:prstGeom>
          <a:noFill/>
          <a:ln w="12700" algn="ctr">
            <a:solidFill>
              <a:srgbClr val="7030A0"/>
            </a:solidFill>
            <a:prstDash val="lgDash"/>
            <a:round/>
            <a:headEnd/>
            <a:tailEnd/>
          </a:ln>
        </p:spPr>
      </p:cxnSp>
      <p:grpSp>
        <p:nvGrpSpPr>
          <p:cNvPr id="6" name="组合 5">
            <a:extLst>
              <a:ext uri="{FF2B5EF4-FFF2-40B4-BE49-F238E27FC236}">
                <a16:creationId xmlns:a16="http://schemas.microsoft.com/office/drawing/2014/main" id="{033C4321-4C01-4EF2-A663-867AC5C1678A}"/>
              </a:ext>
            </a:extLst>
          </p:cNvPr>
          <p:cNvGrpSpPr>
            <a:grpSpLocks/>
          </p:cNvGrpSpPr>
          <p:nvPr/>
        </p:nvGrpSpPr>
        <p:grpSpPr bwMode="auto">
          <a:xfrm>
            <a:off x="3736975" y="1533525"/>
            <a:ext cx="1171575" cy="930275"/>
            <a:chOff x="3736479" y="1533520"/>
            <a:chExt cx="1172071" cy="929492"/>
          </a:xfrm>
        </p:grpSpPr>
        <p:sp>
          <p:nvSpPr>
            <p:cNvPr id="3085" name="Text Box 117">
              <a:extLst>
                <a:ext uri="{FF2B5EF4-FFF2-40B4-BE49-F238E27FC236}">
                  <a16:creationId xmlns:a16="http://schemas.microsoft.com/office/drawing/2014/main" id="{7678CDD7-A90B-4F15-A447-4B2327B3EF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6502" y="1533520"/>
              <a:ext cx="43204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000">
                  <a:solidFill>
                    <a:srgbClr val="7030A0"/>
                  </a:solidFill>
                  <a:ea typeface="標楷體" panose="03000509000000000000" pitchFamily="65" charset="-120"/>
                </a:rPr>
                <a:t>A</a:t>
              </a:r>
              <a:endParaRPr lang="en-US" altLang="zh-TW" sz="2000">
                <a:solidFill>
                  <a:srgbClr val="7030A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86" name="Text Box 117">
              <a:extLst>
                <a:ext uri="{FF2B5EF4-FFF2-40B4-BE49-F238E27FC236}">
                  <a16:creationId xmlns:a16="http://schemas.microsoft.com/office/drawing/2014/main" id="{66EF0ECF-09A9-44C5-BD0B-F457791CE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6479" y="2062902"/>
              <a:ext cx="43204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000">
                  <a:solidFill>
                    <a:srgbClr val="7030A0"/>
                  </a:solidFill>
                  <a:ea typeface="標楷體" panose="03000509000000000000" pitchFamily="65" charset="-120"/>
                </a:rPr>
                <a:t>B</a:t>
              </a:r>
              <a:endParaRPr lang="en-US" altLang="zh-TW" sz="2000">
                <a:solidFill>
                  <a:srgbClr val="7030A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87" name="Text Box 117">
              <a:extLst>
                <a:ext uri="{FF2B5EF4-FFF2-40B4-BE49-F238E27FC236}">
                  <a16:creationId xmlns:a16="http://schemas.microsoft.com/office/drawing/2014/main" id="{497209DB-0E2F-4C50-B405-A24EBE8D4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1745" y="1986434"/>
              <a:ext cx="43204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000">
                  <a:solidFill>
                    <a:srgbClr val="7030A0"/>
                  </a:solidFill>
                  <a:ea typeface="標楷體" panose="03000509000000000000" pitchFamily="65" charset="-120"/>
                </a:rPr>
                <a:t>C</a:t>
              </a:r>
              <a:endParaRPr lang="en-US" altLang="zh-TW" sz="2000">
                <a:solidFill>
                  <a:srgbClr val="7030A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64" name="Text Box 117">
            <a:extLst>
              <a:ext uri="{FF2B5EF4-FFF2-40B4-BE49-F238E27FC236}">
                <a16:creationId xmlns:a16="http://schemas.microsoft.com/office/drawing/2014/main" id="{EFAD8E34-3E70-4216-821A-706FBB2D2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013" y="1492250"/>
            <a:ext cx="3063875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由於三角形</a:t>
            </a:r>
            <a:r>
              <a:rPr lang="en-US" altLang="zh-TW" sz="2600" dirty="0">
                <a:solidFill>
                  <a:srgbClr val="0066FF"/>
                </a:solidFill>
                <a:ea typeface="標楷體" panose="03000509000000000000" pitchFamily="65" charset="-120"/>
              </a:rPr>
              <a:t>A </a:t>
            </a:r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600" dirty="0">
                <a:solidFill>
                  <a:srgbClr val="0066FF"/>
                </a:solidFill>
                <a:ea typeface="標楷體" panose="03000509000000000000" pitchFamily="65" charset="-120"/>
              </a:rPr>
              <a:t>C </a:t>
            </a:r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同底</a:t>
            </a:r>
            <a:r>
              <a:rPr lang="zh-TW" altLang="en-US" sz="2600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等高，所以面積也相同。</a:t>
            </a:r>
            <a:endParaRPr lang="en-US" altLang="zh-TW" sz="26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7" grpId="0"/>
      <p:bldP spid="37" grpId="1"/>
      <p:bldP spid="62" grpId="0"/>
      <p:bldP spid="62" grpId="1"/>
      <p:bldP spid="64" grpId="0"/>
      <p:bldP spid="64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4260</TotalTime>
  <Words>101</Words>
  <Application>Microsoft Office PowerPoint</Application>
  <PresentationFormat>全屏显示(4:3)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DFKai-SB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544</cp:revision>
  <dcterms:modified xsi:type="dcterms:W3CDTF">2023-07-12T10:00:06Z</dcterms:modified>
</cp:coreProperties>
</file>