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11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>
        <p:scale>
          <a:sx n="150" d="100"/>
          <a:sy n="150" d="100"/>
        </p:scale>
        <p:origin x="-354" y="-1608"/>
      </p:cViewPr>
      <p:guideLst>
        <p:guide orient="horz" pos="845"/>
        <p:guide orient="horz" pos="3113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F8A25341-E564-451D-B967-196FACE64B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E226F75-E843-45B4-8CE0-250C9B2AAD8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B6E9CB0E-1F05-4019-9397-A939B380517B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B3CFE5B8-11B9-4E2F-9AA2-5BDB076B57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9B9D400-1FE7-4598-AB0B-F0CD8224A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1538A82-382B-404D-BE6E-C49AAE0B2AE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8CEA640-4C10-47BA-963E-A7D740E04C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2F56ACB-7550-4384-80CD-C6FA6B2B7036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2A193A5-0C72-4536-A585-DEE2189757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9EB7C32-7266-48E3-9B9E-C753A5D0C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879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3495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056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237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592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298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7354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68899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911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685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268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A46E3DB-BF8B-443F-B5CF-75A67E4FD1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69E9A297-DC90-463D-82E7-1BE9353CE78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6">
            <a:extLst>
              <a:ext uri="{FF2B5EF4-FFF2-40B4-BE49-F238E27FC236}">
                <a16:creationId xmlns:a16="http://schemas.microsoft.com/office/drawing/2014/main" id="{8EB1393F-38A3-4347-9676-CAACEA6C9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809875"/>
            <a:ext cx="7045325" cy="257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上圖是一個梯形，它是由一個平行四邊形和一個三角形所組成。如果平行四邊形的面積是</a:t>
            </a:r>
            <a:r>
              <a:rPr lang="en-US" altLang="zh-TW" sz="2800" dirty="0">
                <a:ea typeface="標楷體" panose="03000509000000000000" pitchFamily="65" charset="-120"/>
              </a:rPr>
              <a:t>24cm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，梯形的面積是多少？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6cm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 		</a:t>
            </a:r>
            <a:r>
              <a:rPr lang="en-US" altLang="zh-TW" sz="2800" dirty="0">
                <a:ea typeface="標楷體" panose="03000509000000000000" pitchFamily="65" charset="-120"/>
              </a:rPr>
              <a:t>B. 12cm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C. 30cm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 		</a:t>
            </a:r>
            <a:r>
              <a:rPr lang="en-US" altLang="zh-TW" sz="2800" dirty="0">
                <a:ea typeface="標楷體" panose="03000509000000000000" pitchFamily="65" charset="-120"/>
              </a:rPr>
              <a:t>D. 60cm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0B882CDF-5754-4635-BAE5-0EE11E0A9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7588" y="4846638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FDD1363B-3496-43DC-85EC-3D62B93B2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1875" y="4875213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351124CD-042E-40E9-A6AC-BEE6C16A7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7651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21.</a:t>
            </a:r>
          </a:p>
        </p:txBody>
      </p:sp>
      <p:sp>
        <p:nvSpPr>
          <p:cNvPr id="3078" name="Rectangle 98">
            <a:extLst>
              <a:ext uri="{FF2B5EF4-FFF2-40B4-BE49-F238E27FC236}">
                <a16:creationId xmlns:a16="http://schemas.microsoft.com/office/drawing/2014/main" id="{504C8A3D-AF98-4D93-9E92-5AE934B805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16363" y="2205038"/>
            <a:ext cx="144462" cy="14446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3079" name="Text Box 96">
            <a:extLst>
              <a:ext uri="{FF2B5EF4-FFF2-40B4-BE49-F238E27FC236}">
                <a16:creationId xmlns:a16="http://schemas.microsoft.com/office/drawing/2014/main" id="{9A8D6F92-F139-47BF-AC40-309689A33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225" y="2362200"/>
            <a:ext cx="1012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/>
              <a:t>9cm</a:t>
            </a:r>
          </a:p>
        </p:txBody>
      </p:sp>
      <p:sp>
        <p:nvSpPr>
          <p:cNvPr id="3080" name="AutoShape 93">
            <a:extLst>
              <a:ext uri="{FF2B5EF4-FFF2-40B4-BE49-F238E27FC236}">
                <a16:creationId xmlns:a16="http://schemas.microsoft.com/office/drawing/2014/main" id="{84DC5CDF-CECA-4948-B596-0F4EEA596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3" y="1441450"/>
            <a:ext cx="2665412" cy="908050"/>
          </a:xfrm>
          <a:prstGeom prst="parallelogram">
            <a:avLst>
              <a:gd name="adj" fmla="val 73383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3081" name="AutoShape 94">
            <a:extLst>
              <a:ext uri="{FF2B5EF4-FFF2-40B4-BE49-F238E27FC236}">
                <a16:creationId xmlns:a16="http://schemas.microsoft.com/office/drawing/2014/main" id="{E8F72503-8D31-4AC8-87BE-1001CA4731F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398838" y="1447800"/>
            <a:ext cx="661987" cy="903288"/>
          </a:xfrm>
          <a:prstGeom prst="rtTriangl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3082" name="Line 95">
            <a:extLst>
              <a:ext uri="{FF2B5EF4-FFF2-40B4-BE49-F238E27FC236}">
                <a16:creationId xmlns:a16="http://schemas.microsoft.com/office/drawing/2014/main" id="{D1D39488-8DB3-47B7-8212-80C1DCE34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95413" y="2420938"/>
            <a:ext cx="2657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83" name="Text Box 99">
            <a:extLst>
              <a:ext uri="{FF2B5EF4-FFF2-40B4-BE49-F238E27FC236}">
                <a16:creationId xmlns:a16="http://schemas.microsoft.com/office/drawing/2014/main" id="{2F11DAAE-9617-4E0C-BD2F-0749BA542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7963" y="1657350"/>
            <a:ext cx="957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/>
              <a:t>4cm</a:t>
            </a:r>
          </a:p>
        </p:txBody>
      </p:sp>
      <p:sp>
        <p:nvSpPr>
          <p:cNvPr id="174182" name="Text Box 102">
            <a:extLst>
              <a:ext uri="{FF2B5EF4-FFF2-40B4-BE49-F238E27FC236}">
                <a16:creationId xmlns:a16="http://schemas.microsoft.com/office/drawing/2014/main" id="{6DA04E71-9DEC-47C8-9D93-FF3CD9A6C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3775" y="836613"/>
            <a:ext cx="34432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平行四邊形的面積 </a:t>
            </a:r>
            <a:b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</a:b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</a:p>
        </p:txBody>
      </p:sp>
      <p:sp>
        <p:nvSpPr>
          <p:cNvPr id="174183" name="Text Box 103">
            <a:extLst>
              <a:ext uri="{FF2B5EF4-FFF2-40B4-BE49-F238E27FC236}">
                <a16:creationId xmlns:a16="http://schemas.microsoft.com/office/drawing/2014/main" id="{079B2E95-E80D-4AA0-8747-B047E481B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25" y="1217613"/>
            <a:ext cx="6461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底</a:t>
            </a:r>
          </a:p>
        </p:txBody>
      </p:sp>
      <p:sp>
        <p:nvSpPr>
          <p:cNvPr id="174184" name="Text Box 104">
            <a:extLst>
              <a:ext uri="{FF2B5EF4-FFF2-40B4-BE49-F238E27FC236}">
                <a16:creationId xmlns:a16="http://schemas.microsoft.com/office/drawing/2014/main" id="{1D32DDDA-AABF-49E6-AD0B-FF9D88DA2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7338" y="1217613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×</a:t>
            </a:r>
            <a:endParaRPr lang="zh-TW" altLang="en-US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74185" name="Text Box 105">
            <a:extLst>
              <a:ext uri="{FF2B5EF4-FFF2-40B4-BE49-F238E27FC236}">
                <a16:creationId xmlns:a16="http://schemas.microsoft.com/office/drawing/2014/main" id="{708647C1-3B26-4BA9-B1E8-D7B4DB5C3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9138" y="120332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高</a:t>
            </a:r>
          </a:p>
        </p:txBody>
      </p:sp>
      <p:sp>
        <p:nvSpPr>
          <p:cNvPr id="174186" name="Freeform 106">
            <a:extLst>
              <a:ext uri="{FF2B5EF4-FFF2-40B4-BE49-F238E27FC236}">
                <a16:creationId xmlns:a16="http://schemas.microsoft.com/office/drawing/2014/main" id="{EE7C1255-C88C-4537-9CA8-DB65B12BC961}"/>
              </a:ext>
            </a:extLst>
          </p:cNvPr>
          <p:cNvSpPr>
            <a:spLocks/>
          </p:cNvSpPr>
          <p:nvPr/>
        </p:nvSpPr>
        <p:spPr bwMode="auto">
          <a:xfrm>
            <a:off x="2039938" y="1455738"/>
            <a:ext cx="2016125" cy="1587"/>
          </a:xfrm>
          <a:custGeom>
            <a:avLst/>
            <a:gdLst>
              <a:gd name="T0" fmla="*/ 0 w 1270"/>
              <a:gd name="T1" fmla="*/ 0 h 1"/>
              <a:gd name="T2" fmla="*/ 2147483646 w 1270"/>
              <a:gd name="T3" fmla="*/ 0 h 1"/>
              <a:gd name="T4" fmla="*/ 0 60000 65536"/>
              <a:gd name="T5" fmla="*/ 0 60000 65536"/>
              <a:gd name="T6" fmla="*/ 0 w 1270"/>
              <a:gd name="T7" fmla="*/ 0 h 1"/>
              <a:gd name="T8" fmla="*/ 1270 w 127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0" h="1">
                <a:moveTo>
                  <a:pt x="0" y="0"/>
                </a:moveTo>
                <a:lnTo>
                  <a:pt x="1270" y="0"/>
                </a:lnTo>
              </a:path>
            </a:pathLst>
          </a:cu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87" name="Line 107">
            <a:extLst>
              <a:ext uri="{FF2B5EF4-FFF2-40B4-BE49-F238E27FC236}">
                <a16:creationId xmlns:a16="http://schemas.microsoft.com/office/drawing/2014/main" id="{5564A19B-EB20-4690-AE35-CF63C3E7A7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0825" y="1441450"/>
            <a:ext cx="0" cy="904875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88" name="Line 108">
            <a:extLst>
              <a:ext uri="{FF2B5EF4-FFF2-40B4-BE49-F238E27FC236}">
                <a16:creationId xmlns:a16="http://schemas.microsoft.com/office/drawing/2014/main" id="{AEFFEB38-4ED7-44F9-AB15-A6AD1F516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8064" y="3716338"/>
            <a:ext cx="2722761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174189" name="Line 109">
            <a:extLst>
              <a:ext uri="{FF2B5EF4-FFF2-40B4-BE49-F238E27FC236}">
                <a16:creationId xmlns:a16="http://schemas.microsoft.com/office/drawing/2014/main" id="{35E0D2C3-DAAB-4077-8B87-FC5A772A486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0300" y="4149725"/>
            <a:ext cx="1412875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93" name="Text Box 113">
            <a:extLst>
              <a:ext uri="{FF2B5EF4-FFF2-40B4-BE49-F238E27FC236}">
                <a16:creationId xmlns:a16="http://schemas.microsoft.com/office/drawing/2014/main" id="{F5C7BA04-40DF-4513-9357-378DB8ED1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1655763"/>
            <a:ext cx="398621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平行四邊形的底</a:t>
            </a:r>
          </a:p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面積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÷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高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>
                <a:solidFill>
                  <a:srgbClr val="FF00FF"/>
                </a:solidFill>
                <a:ea typeface="標楷體" panose="03000509000000000000" pitchFamily="65" charset="-120"/>
              </a:rPr>
              <a:t>24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</a:p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 6(cm)</a:t>
            </a:r>
          </a:p>
        </p:txBody>
      </p:sp>
      <p:sp>
        <p:nvSpPr>
          <p:cNvPr id="174194" name="Text Box 114">
            <a:extLst>
              <a:ext uri="{FF2B5EF4-FFF2-40B4-BE49-F238E27FC236}">
                <a16:creationId xmlns:a16="http://schemas.microsoft.com/office/drawing/2014/main" id="{BD59F493-DBF7-4641-A843-75DC9EE87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1081088"/>
            <a:ext cx="21224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梯形的面積 </a:t>
            </a:r>
          </a:p>
        </p:txBody>
      </p:sp>
      <p:sp>
        <p:nvSpPr>
          <p:cNvPr id="174195" name="Text Box 115">
            <a:extLst>
              <a:ext uri="{FF2B5EF4-FFF2-40B4-BE49-F238E27FC236}">
                <a16:creationId xmlns:a16="http://schemas.microsoft.com/office/drawing/2014/main" id="{B14D4A96-6120-41FB-ACE8-E4C1015C9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3175" y="952500"/>
            <a:ext cx="1079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6cm</a:t>
            </a:r>
          </a:p>
        </p:txBody>
      </p:sp>
      <p:sp>
        <p:nvSpPr>
          <p:cNvPr id="174196" name="Text Box 116">
            <a:extLst>
              <a:ext uri="{FF2B5EF4-FFF2-40B4-BE49-F238E27FC236}">
                <a16:creationId xmlns:a16="http://schemas.microsoft.com/office/drawing/2014/main" id="{BB6C18B2-8A5F-4B8E-904C-46806F205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7750" y="2087563"/>
            <a:ext cx="876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÷ 4</a:t>
            </a:r>
          </a:p>
        </p:txBody>
      </p:sp>
      <p:sp>
        <p:nvSpPr>
          <p:cNvPr id="174198" name="Text Box 118">
            <a:extLst>
              <a:ext uri="{FF2B5EF4-FFF2-40B4-BE49-F238E27FC236}">
                <a16:creationId xmlns:a16="http://schemas.microsoft.com/office/drawing/2014/main" id="{D4BBB027-2355-460C-9595-A19AD390D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6013" y="1509713"/>
            <a:ext cx="16779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 (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上底</a:t>
            </a:r>
          </a:p>
        </p:txBody>
      </p:sp>
      <p:sp>
        <p:nvSpPr>
          <p:cNvPr id="174199" name="Text Box 119">
            <a:extLst>
              <a:ext uri="{FF2B5EF4-FFF2-40B4-BE49-F238E27FC236}">
                <a16:creationId xmlns:a16="http://schemas.microsoft.com/office/drawing/2014/main" id="{0413B0C8-3E8B-4452-AA34-2C921EA39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538" y="1509713"/>
            <a:ext cx="1511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＋下底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74200" name="Text Box 120">
            <a:extLst>
              <a:ext uri="{FF2B5EF4-FFF2-40B4-BE49-F238E27FC236}">
                <a16:creationId xmlns:a16="http://schemas.microsoft.com/office/drawing/2014/main" id="{67E80690-D9A4-4678-8CA8-CC2685E1E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9663" y="1928813"/>
            <a:ext cx="9667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 (6</a:t>
            </a:r>
          </a:p>
        </p:txBody>
      </p:sp>
      <p:sp>
        <p:nvSpPr>
          <p:cNvPr id="174201" name="Text Box 121">
            <a:extLst>
              <a:ext uri="{FF2B5EF4-FFF2-40B4-BE49-F238E27FC236}">
                <a16:creationId xmlns:a16="http://schemas.microsoft.com/office/drawing/2014/main" id="{648B3654-92C1-4E2B-81F2-A53F07309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6950" y="1509713"/>
            <a:ext cx="900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×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高</a:t>
            </a:r>
            <a:endParaRPr lang="en-US" altLang="zh-TW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74202" name="Text Box 122">
            <a:extLst>
              <a:ext uri="{FF2B5EF4-FFF2-40B4-BE49-F238E27FC236}">
                <a16:creationId xmlns:a16="http://schemas.microsoft.com/office/drawing/2014/main" id="{89856B04-7AB7-4235-8911-C314FFCE0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0225" y="1928813"/>
            <a:ext cx="7508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÷ 2</a:t>
            </a:r>
          </a:p>
        </p:txBody>
      </p:sp>
      <p:sp>
        <p:nvSpPr>
          <p:cNvPr id="174203" name="Text Box 123">
            <a:extLst>
              <a:ext uri="{FF2B5EF4-FFF2-40B4-BE49-F238E27FC236}">
                <a16:creationId xmlns:a16="http://schemas.microsoft.com/office/drawing/2014/main" id="{3326D1F3-AAC9-476A-9655-CA526500F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8788" y="1944688"/>
            <a:ext cx="1079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9)</a:t>
            </a:r>
          </a:p>
        </p:txBody>
      </p:sp>
      <p:sp>
        <p:nvSpPr>
          <p:cNvPr id="174204" name="Text Box 124">
            <a:extLst>
              <a:ext uri="{FF2B5EF4-FFF2-40B4-BE49-F238E27FC236}">
                <a16:creationId xmlns:a16="http://schemas.microsoft.com/office/drawing/2014/main" id="{889ED802-6C0A-436A-9E53-5A2B3B273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6400" y="1509713"/>
            <a:ext cx="890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÷ 2</a:t>
            </a:r>
          </a:p>
        </p:txBody>
      </p:sp>
      <p:sp>
        <p:nvSpPr>
          <p:cNvPr id="174205" name="Text Box 125">
            <a:extLst>
              <a:ext uri="{FF2B5EF4-FFF2-40B4-BE49-F238E27FC236}">
                <a16:creationId xmlns:a16="http://schemas.microsoft.com/office/drawing/2014/main" id="{80D5040C-7774-4D33-A469-DCBAB542D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6013" y="2362200"/>
            <a:ext cx="1908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 30(cm</a:t>
            </a:r>
            <a:r>
              <a:rPr lang="en-US" altLang="zh-TW" sz="2800" baseline="3000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74206" name="Line 126">
            <a:extLst>
              <a:ext uri="{FF2B5EF4-FFF2-40B4-BE49-F238E27FC236}">
                <a16:creationId xmlns:a16="http://schemas.microsoft.com/office/drawing/2014/main" id="{6167D275-B0CC-480E-BAB9-53CAA8D67E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90649" y="2346325"/>
            <a:ext cx="2674937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174207" name="Text Box 127">
            <a:extLst>
              <a:ext uri="{FF2B5EF4-FFF2-40B4-BE49-F238E27FC236}">
                <a16:creationId xmlns:a16="http://schemas.microsoft.com/office/drawing/2014/main" id="{FA4DD004-3B6E-4D28-8E47-88799DBFD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0" y="1943100"/>
            <a:ext cx="735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× 4</a:t>
            </a:r>
          </a:p>
        </p:txBody>
      </p:sp>
      <p:sp>
        <p:nvSpPr>
          <p:cNvPr id="3106" name="Text Box 53">
            <a:extLst>
              <a:ext uri="{FF2B5EF4-FFF2-40B4-BE49-F238E27FC236}">
                <a16:creationId xmlns:a16="http://schemas.microsoft.com/office/drawing/2014/main" id="{1AA0362D-CF0F-4AD1-AA5B-C75179B56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9146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4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4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4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74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4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74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74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74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74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74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7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74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74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74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74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74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74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174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82" grpId="0"/>
      <p:bldP spid="174182" grpId="1"/>
      <p:bldP spid="174183" grpId="0"/>
      <p:bldP spid="174183" grpId="1"/>
      <p:bldP spid="174184" grpId="0"/>
      <p:bldP spid="174184" grpId="1"/>
      <p:bldP spid="174185" grpId="0"/>
      <p:bldP spid="174185" grpId="1"/>
      <p:bldP spid="174193" grpId="0" build="allAtOnce"/>
      <p:bldP spid="174193" grpId="1" build="allAtOnce"/>
      <p:bldP spid="174194" grpId="0" build="allAtOnce"/>
      <p:bldP spid="174195" grpId="0"/>
      <p:bldP spid="174195" grpId="1"/>
      <p:bldP spid="174196" grpId="0" build="allAtOnce"/>
      <p:bldP spid="174196" grpId="1" build="allAtOnce"/>
      <p:bldP spid="174198" grpId="0" build="allAtOnce"/>
      <p:bldP spid="174199" grpId="0" build="allAtOnce"/>
      <p:bldP spid="174200" grpId="0" build="allAtOnce"/>
      <p:bldP spid="174201" grpId="0" build="allAtOnce"/>
      <p:bldP spid="174202" grpId="0" build="allAtOnce"/>
      <p:bldP spid="174203" grpId="0" build="allAtOnce"/>
      <p:bldP spid="174204" grpId="0" build="allAtOnce"/>
      <p:bldP spid="174205" grpId="0" build="allAtOnce"/>
      <p:bldP spid="174207" grpId="0" build="allAtOnce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4127</TotalTime>
  <Words>135</Words>
  <Application>Microsoft Office PowerPoint</Application>
  <PresentationFormat>全屏显示(4:3)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525</cp:revision>
  <dcterms:modified xsi:type="dcterms:W3CDTF">2023-07-13T00:48:44Z</dcterms:modified>
</cp:coreProperties>
</file>