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113">
          <p15:clr>
            <a:srgbClr val="A4A3A4"/>
          </p15:clr>
        </p15:guide>
        <p15:guide id="3" pos="567">
          <p15:clr>
            <a:srgbClr val="A4A3A4"/>
          </p15:clr>
        </p15:guide>
        <p15:guide id="4" pos="657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  <a:srgbClr val="93E3FF"/>
    <a:srgbClr val="FBEDEB"/>
    <a:srgbClr val="EBE6FE"/>
    <a:srgbClr val="008A00"/>
    <a:srgbClr val="009600"/>
    <a:srgbClr val="336600"/>
    <a:srgbClr val="3399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3113"/>
        <p:guide pos="567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AD1B9B32-D0DA-42A5-928B-D453381366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81C785E-2D1C-40DD-BC9A-DDF1A6939A6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D74A522-8DC4-41A1-911C-678DCAA10AC4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B91BC82F-FFCB-47F2-9BCB-D053218B51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8A89D5CD-DB7D-4B77-8112-3D13A4356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A4BDE7-545C-43C5-BD8E-2190C7FA23D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493BEF9-3987-4229-9B12-83F6261B73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fld id="{716DBEE2-DD6D-4F82-8DBF-59ADFD2D444D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67399A-0BC2-40FB-B443-3B3E56B995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D140F92-ADD2-4E4F-A8F2-FCCA5C02C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9729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9501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717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39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326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51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001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293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17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86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587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D587D5A-9EE0-41DA-BD37-0A4CA7D0E6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F33312BB-1CCB-4998-9217-6A72D57D90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6">
            <a:extLst>
              <a:ext uri="{FF2B5EF4-FFF2-40B4-BE49-F238E27FC236}">
                <a16:creationId xmlns:a16="http://schemas.microsoft.com/office/drawing/2014/main" id="{EF4DFA03-1EC3-4939-BE51-26C73CA19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913" y="2417763"/>
            <a:ext cx="7127875" cy="24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400"/>
              </a:spcAft>
            </a:pPr>
            <a:r>
              <a:rPr lang="zh-TW" altLang="en-US" sz="2600" dirty="0"/>
              <a:t>把圖一的摺紙圖樣摺成小長方體後，剛好可以和圖二的立體組成一個長、闊和高分別為</a:t>
            </a:r>
            <a:r>
              <a:rPr lang="en-US" altLang="zh-TW" sz="2600" dirty="0"/>
              <a:t>22cm</a:t>
            </a:r>
            <a:r>
              <a:rPr lang="zh-TW" altLang="en-US" sz="2600" dirty="0"/>
              <a:t>、</a:t>
            </a:r>
            <a:r>
              <a:rPr lang="en-US" altLang="zh-TW" sz="2600" dirty="0"/>
              <a:t>5cm</a:t>
            </a:r>
            <a:r>
              <a:rPr lang="zh-TW" altLang="en-US" sz="2600" dirty="0"/>
              <a:t>和</a:t>
            </a:r>
            <a:r>
              <a:rPr lang="en-US" altLang="zh-TW" sz="2600" dirty="0"/>
              <a:t>12cm</a:t>
            </a:r>
            <a:r>
              <a:rPr lang="zh-TW" altLang="en-US" sz="2600" dirty="0"/>
              <a:t>的大長方體。圖二的體積是多少？</a:t>
            </a:r>
          </a:p>
          <a:p>
            <a:pPr eaLnBrk="1" hangingPunct="1">
              <a:spcAft>
                <a:spcPts val="1400"/>
              </a:spcAft>
            </a:pPr>
            <a:r>
              <a:rPr lang="en-US" altLang="zh-TW" sz="2600" dirty="0"/>
              <a:t>A. 864cm</a:t>
            </a:r>
            <a:r>
              <a:rPr lang="en-US" altLang="zh-TW" sz="2600" baseline="30000" dirty="0"/>
              <a:t>3</a:t>
            </a:r>
            <a:r>
              <a:rPr lang="en-US" altLang="zh-CN" sz="2600" baseline="30000" dirty="0"/>
              <a:t>		</a:t>
            </a:r>
            <a:r>
              <a:rPr lang="en-US" altLang="zh-TW" sz="2600" dirty="0"/>
              <a:t>B. 456cm</a:t>
            </a:r>
            <a:r>
              <a:rPr lang="en-US" altLang="zh-TW" sz="2600" baseline="30000" dirty="0"/>
              <a:t>3</a:t>
            </a:r>
            <a:endParaRPr lang="en-US" altLang="zh-TW" sz="2600" dirty="0"/>
          </a:p>
          <a:p>
            <a:pPr eaLnBrk="1" hangingPunct="1"/>
            <a:r>
              <a:rPr lang="en-US" altLang="zh-TW" sz="2600" dirty="0"/>
              <a:t>C. 336cm</a:t>
            </a:r>
            <a:r>
              <a:rPr lang="en-US" altLang="zh-TW" sz="2600" baseline="30000" dirty="0"/>
              <a:t>3</a:t>
            </a:r>
            <a:r>
              <a:rPr lang="en-US" altLang="zh-CN" sz="2600" baseline="30000" dirty="0"/>
              <a:t>		</a:t>
            </a:r>
            <a:r>
              <a:rPr lang="en-US" altLang="zh-TW" sz="2600" dirty="0"/>
              <a:t>D. 264cm</a:t>
            </a:r>
            <a:r>
              <a:rPr lang="en-US" altLang="zh-TW" sz="2600" baseline="30000" dirty="0"/>
              <a:t>3</a:t>
            </a:r>
            <a:endParaRPr lang="en-US" altLang="zh-TW" sz="2600" dirty="0"/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4CF9DCDC-77E9-4CAA-8FD6-AA5ED1138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038" y="4198938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21DA255B-B91D-4AE8-8D9D-C167149BE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5838" y="4227513"/>
            <a:ext cx="4905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FF0000"/>
                </a:solidFill>
                <a:ea typeface="新細明體" panose="02020500000000000000" pitchFamily="18" charset="-120"/>
              </a:rPr>
              <a:t> A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32640941-11A9-4837-A0E6-CACBA5604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693738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r>
              <a:rPr lang="en-US" altLang="zh-TW">
                <a:ea typeface="新細明體" panose="02020500000000000000" pitchFamily="18" charset="-120"/>
              </a:rPr>
              <a:t>22.</a:t>
            </a:r>
          </a:p>
        </p:txBody>
      </p:sp>
      <p:sp>
        <p:nvSpPr>
          <p:cNvPr id="174213" name="Line 133">
            <a:extLst>
              <a:ext uri="{FF2B5EF4-FFF2-40B4-BE49-F238E27FC236}">
                <a16:creationId xmlns:a16="http://schemas.microsoft.com/office/drawing/2014/main" id="{1A13CBA6-BB57-49B4-A7E1-120CEFB2C6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36863" y="3284538"/>
            <a:ext cx="511175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214" name="Line 134">
            <a:extLst>
              <a:ext uri="{FF2B5EF4-FFF2-40B4-BE49-F238E27FC236}">
                <a16:creationId xmlns:a16="http://schemas.microsoft.com/office/drawing/2014/main" id="{915070CB-9012-442B-9A7E-C76A85B89C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58875" y="3643313"/>
            <a:ext cx="3455988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216" name="Text Box 136">
            <a:extLst>
              <a:ext uri="{FF2B5EF4-FFF2-40B4-BE49-F238E27FC236}">
                <a16:creationId xmlns:a16="http://schemas.microsoft.com/office/drawing/2014/main" id="{38D6BC66-FA53-4B5E-93DD-83EF4854B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6" y="3573462"/>
            <a:ext cx="34559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600" dirty="0">
                <a:solidFill>
                  <a:srgbClr val="0066FF"/>
                </a:solidFill>
              </a:rPr>
              <a:t>摺成小長方體是：</a:t>
            </a:r>
            <a:endParaRPr lang="en-US" altLang="zh-TW" sz="2600" dirty="0">
              <a:solidFill>
                <a:srgbClr val="0066FF"/>
              </a:solidFill>
            </a:endParaRPr>
          </a:p>
        </p:txBody>
      </p:sp>
      <p:sp>
        <p:nvSpPr>
          <p:cNvPr id="174225" name="Text Box 145">
            <a:extLst>
              <a:ext uri="{FF2B5EF4-FFF2-40B4-BE49-F238E27FC236}">
                <a16:creationId xmlns:a16="http://schemas.microsoft.com/office/drawing/2014/main" id="{E9A31D1D-3014-487F-91C6-BE1CB1A75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4950" y="5778500"/>
            <a:ext cx="1981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600">
                <a:solidFill>
                  <a:srgbClr val="0066FF"/>
                </a:solidFill>
              </a:rPr>
              <a:t>= 864(cm</a:t>
            </a:r>
            <a:r>
              <a:rPr lang="en-US" altLang="zh-TW" sz="2600" baseline="30000">
                <a:solidFill>
                  <a:srgbClr val="0066FF"/>
                </a:solidFill>
              </a:rPr>
              <a:t>3</a:t>
            </a:r>
            <a:r>
              <a:rPr lang="en-US" altLang="zh-TW" sz="2600">
                <a:solidFill>
                  <a:srgbClr val="0066FF"/>
                </a:solidFill>
              </a:rPr>
              <a:t>)</a:t>
            </a:r>
          </a:p>
        </p:txBody>
      </p:sp>
      <p:sp>
        <p:nvSpPr>
          <p:cNvPr id="174232" name="Text Box 152">
            <a:extLst>
              <a:ext uri="{FF2B5EF4-FFF2-40B4-BE49-F238E27FC236}">
                <a16:creationId xmlns:a16="http://schemas.microsoft.com/office/drawing/2014/main" id="{80F6A21B-D7CD-4E09-850D-123A7FA94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4950" y="5330825"/>
            <a:ext cx="48974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600" dirty="0">
                <a:solidFill>
                  <a:srgbClr val="0066FF"/>
                </a:solidFill>
              </a:rPr>
              <a:t>= </a:t>
            </a:r>
            <a:r>
              <a:rPr lang="en-US" altLang="zh-TW" sz="2600" dirty="0">
                <a:solidFill>
                  <a:srgbClr val="0066FF"/>
                </a:solidFill>
              </a:rPr>
              <a:t>22</a:t>
            </a:r>
            <a:r>
              <a:rPr lang="en-US" altLang="zh-CN" sz="26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600" dirty="0">
                <a:solidFill>
                  <a:srgbClr val="0066FF"/>
                </a:solidFill>
              </a:rPr>
              <a:t>5</a:t>
            </a:r>
            <a:r>
              <a:rPr lang="en-US" altLang="zh-CN" sz="26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600" dirty="0">
                <a:solidFill>
                  <a:srgbClr val="0066FF"/>
                </a:solidFill>
              </a:rPr>
              <a:t>12</a:t>
            </a:r>
            <a:r>
              <a:rPr lang="zh-TW" altLang="en-US" sz="2600" dirty="0">
                <a:solidFill>
                  <a:srgbClr val="0066FF"/>
                </a:solidFill>
              </a:rPr>
              <a:t>－</a:t>
            </a:r>
            <a:r>
              <a:rPr lang="en-US" altLang="zh-TW" sz="2600" dirty="0">
                <a:solidFill>
                  <a:srgbClr val="0066FF"/>
                </a:solidFill>
              </a:rPr>
              <a:t>(44÷2</a:t>
            </a:r>
            <a:r>
              <a:rPr lang="zh-TW" altLang="en-US" sz="2600" dirty="0">
                <a:solidFill>
                  <a:srgbClr val="0066FF"/>
                </a:solidFill>
              </a:rPr>
              <a:t>－</a:t>
            </a:r>
            <a:r>
              <a:rPr lang="en-US" altLang="zh-TW" sz="2600" dirty="0">
                <a:solidFill>
                  <a:srgbClr val="0066FF"/>
                </a:solidFill>
              </a:rPr>
              <a:t>3)</a:t>
            </a:r>
            <a:r>
              <a:rPr lang="en-US" altLang="zh-CN" sz="26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600" dirty="0">
                <a:solidFill>
                  <a:srgbClr val="0066FF"/>
                </a:solidFill>
              </a:rPr>
              <a:t>3</a:t>
            </a:r>
            <a:r>
              <a:rPr lang="en-US" altLang="zh-CN" sz="26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600" dirty="0">
                <a:solidFill>
                  <a:srgbClr val="0066FF"/>
                </a:solidFill>
              </a:rPr>
              <a:t>8</a:t>
            </a:r>
          </a:p>
        </p:txBody>
      </p:sp>
      <p:sp>
        <p:nvSpPr>
          <p:cNvPr id="35" name="Text Box 53">
            <a:extLst>
              <a:ext uri="{FF2B5EF4-FFF2-40B4-BE49-F238E27FC236}">
                <a16:creationId xmlns:a16="http://schemas.microsoft.com/office/drawing/2014/main" id="{21222D62-3E44-48CD-8D19-F25FC88AD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二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6" name="立方体 5">
            <a:extLst>
              <a:ext uri="{FF2B5EF4-FFF2-40B4-BE49-F238E27FC236}">
                <a16:creationId xmlns:a16="http://schemas.microsoft.com/office/drawing/2014/main" id="{F1E63D3C-530A-4D99-9741-89ACF0076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863" y="4065587"/>
            <a:ext cx="1216025" cy="581025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2" name="Text Box 136">
            <a:extLst>
              <a:ext uri="{FF2B5EF4-FFF2-40B4-BE49-F238E27FC236}">
                <a16:creationId xmlns:a16="http://schemas.microsoft.com/office/drawing/2014/main" id="{D76308B4-7A16-424C-96C4-03D1A32D4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6363" y="4627562"/>
            <a:ext cx="1501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800">
                <a:solidFill>
                  <a:srgbClr val="0066FF"/>
                </a:solidFill>
              </a:rPr>
              <a:t>(44÷2</a:t>
            </a:r>
            <a:r>
              <a:rPr lang="zh-TW" altLang="en-US" sz="1800">
                <a:solidFill>
                  <a:srgbClr val="0066FF"/>
                </a:solidFill>
              </a:rPr>
              <a:t>－</a:t>
            </a:r>
            <a:r>
              <a:rPr lang="en-US" altLang="zh-TW" sz="1800">
                <a:solidFill>
                  <a:srgbClr val="0066FF"/>
                </a:solidFill>
              </a:rPr>
              <a:t>3)cm</a:t>
            </a:r>
          </a:p>
        </p:txBody>
      </p:sp>
      <p:sp>
        <p:nvSpPr>
          <p:cNvPr id="43" name="Text Box 136">
            <a:extLst>
              <a:ext uri="{FF2B5EF4-FFF2-40B4-BE49-F238E27FC236}">
                <a16:creationId xmlns:a16="http://schemas.microsoft.com/office/drawing/2014/main" id="{BEDC915A-B188-4F44-AF60-C9A18BB9F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313" y="4084637"/>
            <a:ext cx="623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800">
                <a:solidFill>
                  <a:srgbClr val="0066FF"/>
                </a:solidFill>
              </a:rPr>
              <a:t>8cm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1462002C-1E73-4BC5-8B6D-4917839C5D8C}"/>
              </a:ext>
            </a:extLst>
          </p:cNvPr>
          <p:cNvGrpSpPr>
            <a:grpSpLocks/>
          </p:cNvGrpSpPr>
          <p:nvPr/>
        </p:nvGrpSpPr>
        <p:grpSpPr bwMode="auto">
          <a:xfrm>
            <a:off x="3965576" y="4184650"/>
            <a:ext cx="938212" cy="628650"/>
            <a:chOff x="4337305" y="5656105"/>
            <a:chExt cx="937384" cy="627794"/>
          </a:xfrm>
        </p:grpSpPr>
        <p:sp>
          <p:nvSpPr>
            <p:cNvPr id="9" name="弧形 8">
              <a:extLst>
                <a:ext uri="{FF2B5EF4-FFF2-40B4-BE49-F238E27FC236}">
                  <a16:creationId xmlns:a16="http://schemas.microsoft.com/office/drawing/2014/main" id="{A8131C83-65B5-4248-9AE2-281A7B438BF9}"/>
                </a:ext>
              </a:extLst>
            </p:cNvPr>
            <p:cNvSpPr/>
            <p:nvPr/>
          </p:nvSpPr>
          <p:spPr bwMode="auto">
            <a:xfrm rot="8388562">
              <a:off x="4337305" y="5656105"/>
              <a:ext cx="423488" cy="502552"/>
            </a:xfrm>
            <a:prstGeom prst="arc">
              <a:avLst>
                <a:gd name="adj1" fmla="val 16392295"/>
                <a:gd name="adj2" fmla="val 21399951"/>
              </a:avLst>
            </a:prstGeom>
            <a:noFill/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zh-CN" altLang="en-US">
                <a:latin typeface="Arial" charset="0"/>
              </a:endParaRPr>
            </a:p>
          </p:txBody>
        </p:sp>
        <p:sp>
          <p:nvSpPr>
            <p:cNvPr id="3091" name="Text Box 136">
              <a:extLst>
                <a:ext uri="{FF2B5EF4-FFF2-40B4-BE49-F238E27FC236}">
                  <a16:creationId xmlns:a16="http://schemas.microsoft.com/office/drawing/2014/main" id="{740458C6-E6C8-41CE-98A8-B7E228847A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0171" y="5914567"/>
              <a:ext cx="6245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800">
                  <a:solidFill>
                    <a:srgbClr val="0066FF"/>
                  </a:solidFill>
                </a:rPr>
                <a:t>3cm</a:t>
              </a:r>
            </a:p>
          </p:txBody>
        </p:sp>
      </p:grpSp>
      <p:sp>
        <p:nvSpPr>
          <p:cNvPr id="174215" name="Text Box 135">
            <a:extLst>
              <a:ext uri="{FF2B5EF4-FFF2-40B4-BE49-F238E27FC236}">
                <a16:creationId xmlns:a16="http://schemas.microsoft.com/office/drawing/2014/main" id="{AA1B772D-3224-429B-A781-ABDA749E2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868" y="4918074"/>
            <a:ext cx="72358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600" dirty="0">
                <a:solidFill>
                  <a:srgbClr val="0066FF"/>
                </a:solidFill>
              </a:rPr>
              <a:t>圖二的體積 </a:t>
            </a:r>
            <a:r>
              <a:rPr lang="en-US" altLang="zh-CN" sz="2600" dirty="0">
                <a:solidFill>
                  <a:srgbClr val="0066FF"/>
                </a:solidFill>
              </a:rPr>
              <a:t>= </a:t>
            </a:r>
            <a:r>
              <a:rPr lang="zh-CN" altLang="en-US" sz="2600" dirty="0">
                <a:solidFill>
                  <a:srgbClr val="0066FF"/>
                </a:solidFill>
              </a:rPr>
              <a:t>大長方體的體積</a:t>
            </a:r>
            <a:r>
              <a:rPr lang="zh-TW" altLang="en-US" sz="2600" dirty="0">
                <a:solidFill>
                  <a:srgbClr val="0066FF"/>
                </a:solidFill>
              </a:rPr>
              <a:t>－</a:t>
            </a:r>
            <a:r>
              <a:rPr lang="zh-CN" altLang="en-US" sz="2600" dirty="0">
                <a:solidFill>
                  <a:srgbClr val="0066FF"/>
                </a:solidFill>
              </a:rPr>
              <a:t>小長方體的體積</a:t>
            </a:r>
            <a:endParaRPr lang="zh-TW" altLang="en-US" sz="2600" dirty="0">
              <a:solidFill>
                <a:srgbClr val="0066FF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C49FEF9-0485-43B5-B7B3-037954D33F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9832" y="885672"/>
            <a:ext cx="6916738" cy="15854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4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4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7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216" grpId="0" build="allAtOnce"/>
      <p:bldP spid="174216" grpId="1" build="allAtOnce"/>
      <p:bldP spid="174225" grpId="0"/>
      <p:bldP spid="174225" grpId="1"/>
      <p:bldP spid="174232" grpId="0" build="allAtOnce"/>
      <p:bldP spid="174232" grpId="1" build="allAtOnce"/>
      <p:bldP spid="6" grpId="0" animBg="1"/>
      <p:bldP spid="6" grpId="1" animBg="1"/>
      <p:bldP spid="42" grpId="0" build="allAtOnce"/>
      <p:bldP spid="42" grpId="1" build="allAtOnce"/>
      <p:bldP spid="43" grpId="0" build="allAtOnce"/>
      <p:bldP spid="43" grpId="1" build="allAtOnce"/>
      <p:bldP spid="174215" grpId="0" build="allAtOnce"/>
      <p:bldP spid="174215" grpId="1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4196</TotalTime>
  <Words>140</Words>
  <Application>Microsoft Office PowerPoint</Application>
  <PresentationFormat>全屏显示(4:3)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538</cp:revision>
  <dcterms:modified xsi:type="dcterms:W3CDTF">2023-07-13T00:50:12Z</dcterms:modified>
</cp:coreProperties>
</file>