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327" r:id="rId2"/>
    <p:sldId id="328" r:id="rId3"/>
    <p:sldId id="329" r:id="rId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>
          <p15:clr>
            <a:srgbClr val="A4A3A4"/>
          </p15:clr>
        </p15:guide>
        <p15:guide id="2" orient="horz" pos="1661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pos="476">
          <p15:clr>
            <a:srgbClr val="A4A3A4"/>
          </p15:clr>
        </p15:guide>
        <p15:guide id="5" pos="612">
          <p15:clr>
            <a:srgbClr val="A4A3A4"/>
          </p15:clr>
        </p15:guide>
        <p15:guide id="6" pos="204">
          <p15:clr>
            <a:srgbClr val="A4A3A4"/>
          </p15:clr>
        </p15:guide>
        <p15:guide id="7" pos="5329">
          <p15:clr>
            <a:srgbClr val="A4A3A4"/>
          </p15:clr>
        </p15:guide>
        <p15:guide id="8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DEB"/>
    <a:srgbClr val="EBE6FE"/>
    <a:srgbClr val="008A00"/>
    <a:srgbClr val="009600"/>
    <a:srgbClr val="336600"/>
    <a:srgbClr val="0066FF"/>
    <a:srgbClr val="FF000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72" d="100"/>
          <a:sy n="72" d="100"/>
        </p:scale>
        <p:origin x="1884" y="72"/>
      </p:cViewPr>
      <p:guideLst>
        <p:guide orient="horz" pos="572"/>
        <p:guide orient="horz" pos="1661"/>
        <p:guide orient="horz" pos="1344"/>
        <p:guide pos="476"/>
        <p:guide pos="612"/>
        <p:guide pos="204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E3E0BE0E-0F1B-43DA-9070-387AD14DE5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C123888-4163-4E21-8DDD-4ED03DCC1D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861F1B7-E744-4DBF-B41C-4816CCA804C2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B02F921-53C9-45CA-B4AA-B87EE3B619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847FFD8-4A3B-4358-9EEC-3758679BC1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10A4BF5-17C4-46F3-A8DD-DEEFA2810F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F62AEC-6088-44FE-8652-7FA0C6889F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D5F119-0798-468A-8F54-0FCACDFA8819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BAAD78B-46F2-4A10-B4AA-4D69245E32A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0BC81CA-BE71-4FAE-9D98-DD7DD692498D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749510D-681E-48C4-90F8-E28AA090B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D6821C8-A5F8-41AB-A0FF-280504C864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E1B3C895-0471-4F83-86BD-4B3E9D19301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5B8E945-5547-43E5-A9F6-F1B6ED2C4916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6AB4E43-D273-4089-AFCB-6859B55414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6F3E61A-31DD-47D1-859C-B21FFF05F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CN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7805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746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965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044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0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2960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465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65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4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29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70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4AF1F8A-9BEE-4783-B506-324C99EA91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97C89944-5302-404B-B86E-5E134C326FE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135" name="Rectangle 959">
            <a:extLst>
              <a:ext uri="{FF2B5EF4-FFF2-40B4-BE49-F238E27FC236}">
                <a16:creationId xmlns:a16="http://schemas.microsoft.com/office/drawing/2014/main" id="{D22DA9D0-D15D-427C-8CED-17023EEF9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8675" y="3284538"/>
            <a:ext cx="720725" cy="4318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179136" name="Rectangle 960">
            <a:extLst>
              <a:ext uri="{FF2B5EF4-FFF2-40B4-BE49-F238E27FC236}">
                <a16:creationId xmlns:a16="http://schemas.microsoft.com/office/drawing/2014/main" id="{0B70CFBB-1894-43FA-9785-E913B7A9F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290888"/>
            <a:ext cx="2492375" cy="431800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C1EFF4C9-A0AA-4F1C-A107-0D9BB2201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8366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31.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7" name="Text Box 890">
            <a:extLst>
              <a:ext uri="{FF2B5EF4-FFF2-40B4-BE49-F238E27FC236}">
                <a16:creationId xmlns:a16="http://schemas.microsoft.com/office/drawing/2014/main" id="{D86EFAD2-3B49-423B-B03B-968F81D4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2708275"/>
            <a:ext cx="6162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上表是上星期兩名學生跑步的時間。</a:t>
            </a:r>
          </a:p>
        </p:txBody>
      </p:sp>
      <p:sp>
        <p:nvSpPr>
          <p:cNvPr id="3078" name="Text Box 899">
            <a:extLst>
              <a:ext uri="{FF2B5EF4-FFF2-40B4-BE49-F238E27FC236}">
                <a16:creationId xmlns:a16="http://schemas.microsoft.com/office/drawing/2014/main" id="{B9049AE3-606E-4437-92F0-41274C5D2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1196975"/>
            <a:ext cx="39608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zh-TW" altLang="en-US"/>
          </a:p>
        </p:txBody>
      </p:sp>
      <p:graphicFrame>
        <p:nvGraphicFramePr>
          <p:cNvPr id="179137" name="Group 961">
            <a:extLst>
              <a:ext uri="{FF2B5EF4-FFF2-40B4-BE49-F238E27FC236}">
                <a16:creationId xmlns:a16="http://schemas.microsoft.com/office/drawing/2014/main" id="{52E3C6D1-4C21-415E-A534-0641556F9B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463351"/>
              </p:ext>
            </p:extLst>
          </p:nvPr>
        </p:nvGraphicFramePr>
        <p:xfrm>
          <a:off x="957263" y="936625"/>
          <a:ext cx="7481887" cy="1771711"/>
        </p:xfrm>
        <a:graphic>
          <a:graphicData uri="http://schemas.openxmlformats.org/drawingml/2006/table">
            <a:tbl>
              <a:tblPr/>
              <a:tblGrid>
                <a:gridCol w="1439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6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1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星期一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星期二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星期三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星期四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星期五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平均時間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進仁的時間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marT="45682" marB="4568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0.3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0.2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0.7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0.44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子恩的時間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marT="45682" marB="4568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0.1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0.8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0.2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0.4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13" name="Freeform 950">
            <a:extLst>
              <a:ext uri="{FF2B5EF4-FFF2-40B4-BE49-F238E27FC236}">
                <a16:creationId xmlns:a16="http://schemas.microsoft.com/office/drawing/2014/main" id="{B109F0E3-2329-4460-B0BD-C651B7675E47}"/>
              </a:ext>
            </a:extLst>
          </p:cNvPr>
          <p:cNvSpPr>
            <a:spLocks/>
          </p:cNvSpPr>
          <p:nvPr/>
        </p:nvSpPr>
        <p:spPr bwMode="auto">
          <a:xfrm>
            <a:off x="6300788" y="1989138"/>
            <a:ext cx="1890712" cy="647700"/>
          </a:xfrm>
          <a:custGeom>
            <a:avLst/>
            <a:gdLst>
              <a:gd name="T0" fmla="*/ 2147483646 w 1104"/>
              <a:gd name="T1" fmla="*/ 2147483646 h 341"/>
              <a:gd name="T2" fmla="*/ 2147483646 w 1104"/>
              <a:gd name="T3" fmla="*/ 2147483646 h 341"/>
              <a:gd name="T4" fmla="*/ 2147483646 w 1104"/>
              <a:gd name="T5" fmla="*/ 2147483646 h 341"/>
              <a:gd name="T6" fmla="*/ 2147483646 w 1104"/>
              <a:gd name="T7" fmla="*/ 2147483646 h 341"/>
              <a:gd name="T8" fmla="*/ 2147483646 w 1104"/>
              <a:gd name="T9" fmla="*/ 0 h 341"/>
              <a:gd name="T10" fmla="*/ 2147483646 w 1104"/>
              <a:gd name="T11" fmla="*/ 2147483646 h 341"/>
              <a:gd name="T12" fmla="*/ 2147483646 w 1104"/>
              <a:gd name="T13" fmla="*/ 2147483646 h 341"/>
              <a:gd name="T14" fmla="*/ 2147483646 w 1104"/>
              <a:gd name="T15" fmla="*/ 2147483646 h 341"/>
              <a:gd name="T16" fmla="*/ 2147483646 w 1104"/>
              <a:gd name="T17" fmla="*/ 2147483646 h 341"/>
              <a:gd name="T18" fmla="*/ 2147483646 w 1104"/>
              <a:gd name="T19" fmla="*/ 2147483646 h 341"/>
              <a:gd name="T20" fmla="*/ 2147483646 w 1104"/>
              <a:gd name="T21" fmla="*/ 2147483646 h 341"/>
              <a:gd name="T22" fmla="*/ 2147483646 w 1104"/>
              <a:gd name="T23" fmla="*/ 2147483646 h 341"/>
              <a:gd name="T24" fmla="*/ 2147483646 w 1104"/>
              <a:gd name="T25" fmla="*/ 2147483646 h 341"/>
              <a:gd name="T26" fmla="*/ 2147483646 w 1104"/>
              <a:gd name="T27" fmla="*/ 2147483646 h 341"/>
              <a:gd name="T28" fmla="*/ 2147483646 w 1104"/>
              <a:gd name="T29" fmla="*/ 2147483646 h 341"/>
              <a:gd name="T30" fmla="*/ 2147483646 w 1104"/>
              <a:gd name="T31" fmla="*/ 2147483646 h 341"/>
              <a:gd name="T32" fmla="*/ 2147483646 w 1104"/>
              <a:gd name="T33" fmla="*/ 2147483646 h 341"/>
              <a:gd name="T34" fmla="*/ 2147483646 w 1104"/>
              <a:gd name="T35" fmla="*/ 2147483646 h 341"/>
              <a:gd name="T36" fmla="*/ 2147483646 w 1104"/>
              <a:gd name="T37" fmla="*/ 2147483646 h 341"/>
              <a:gd name="T38" fmla="*/ 2147483646 w 1104"/>
              <a:gd name="T39" fmla="*/ 2147483646 h 3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104"/>
              <a:gd name="T61" fmla="*/ 0 h 341"/>
              <a:gd name="T62" fmla="*/ 1104 w 1104"/>
              <a:gd name="T63" fmla="*/ 341 h 3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104" h="341">
                <a:moveTo>
                  <a:pt x="6" y="238"/>
                </a:moveTo>
                <a:cubicBezTo>
                  <a:pt x="16" y="189"/>
                  <a:pt x="28" y="139"/>
                  <a:pt x="42" y="91"/>
                </a:cubicBezTo>
                <a:cubicBezTo>
                  <a:pt x="46" y="79"/>
                  <a:pt x="40" y="56"/>
                  <a:pt x="52" y="55"/>
                </a:cubicBezTo>
                <a:cubicBezTo>
                  <a:pt x="176" y="40"/>
                  <a:pt x="301" y="49"/>
                  <a:pt x="426" y="46"/>
                </a:cubicBezTo>
                <a:cubicBezTo>
                  <a:pt x="458" y="30"/>
                  <a:pt x="488" y="19"/>
                  <a:pt x="518" y="0"/>
                </a:cubicBezTo>
                <a:cubicBezTo>
                  <a:pt x="615" y="16"/>
                  <a:pt x="713" y="18"/>
                  <a:pt x="810" y="27"/>
                </a:cubicBezTo>
                <a:cubicBezTo>
                  <a:pt x="819" y="33"/>
                  <a:pt x="828" y="41"/>
                  <a:pt x="838" y="46"/>
                </a:cubicBezTo>
                <a:cubicBezTo>
                  <a:pt x="846" y="50"/>
                  <a:pt x="857" y="50"/>
                  <a:pt x="865" y="55"/>
                </a:cubicBezTo>
                <a:cubicBezTo>
                  <a:pt x="876" y="62"/>
                  <a:pt x="980" y="63"/>
                  <a:pt x="991" y="70"/>
                </a:cubicBezTo>
                <a:cubicBezTo>
                  <a:pt x="1052" y="108"/>
                  <a:pt x="1019" y="47"/>
                  <a:pt x="1082" y="106"/>
                </a:cubicBezTo>
                <a:cubicBezTo>
                  <a:pt x="1104" y="126"/>
                  <a:pt x="1032" y="175"/>
                  <a:pt x="1057" y="192"/>
                </a:cubicBezTo>
                <a:cubicBezTo>
                  <a:pt x="1092" y="261"/>
                  <a:pt x="1087" y="251"/>
                  <a:pt x="1057" y="338"/>
                </a:cubicBezTo>
                <a:cubicBezTo>
                  <a:pt x="944" y="335"/>
                  <a:pt x="831" y="337"/>
                  <a:pt x="719" y="329"/>
                </a:cubicBezTo>
                <a:cubicBezTo>
                  <a:pt x="708" y="328"/>
                  <a:pt x="702" y="316"/>
                  <a:pt x="692" y="311"/>
                </a:cubicBezTo>
                <a:cubicBezTo>
                  <a:pt x="643" y="287"/>
                  <a:pt x="598" y="266"/>
                  <a:pt x="545" y="256"/>
                </a:cubicBezTo>
                <a:cubicBezTo>
                  <a:pt x="482" y="266"/>
                  <a:pt x="435" y="284"/>
                  <a:pt x="390" y="329"/>
                </a:cubicBezTo>
                <a:cubicBezTo>
                  <a:pt x="314" y="325"/>
                  <a:pt x="232" y="341"/>
                  <a:pt x="161" y="311"/>
                </a:cubicBezTo>
                <a:cubicBezTo>
                  <a:pt x="129" y="298"/>
                  <a:pt x="75" y="269"/>
                  <a:pt x="52" y="247"/>
                </a:cubicBezTo>
                <a:cubicBezTo>
                  <a:pt x="44" y="239"/>
                  <a:pt x="22" y="214"/>
                  <a:pt x="6" y="219"/>
                </a:cubicBezTo>
                <a:cubicBezTo>
                  <a:pt x="0" y="221"/>
                  <a:pt x="6" y="232"/>
                  <a:pt x="6" y="238"/>
                </a:cubicBez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14" name="Freeform 951">
            <a:extLst>
              <a:ext uri="{FF2B5EF4-FFF2-40B4-BE49-F238E27FC236}">
                <a16:creationId xmlns:a16="http://schemas.microsoft.com/office/drawing/2014/main" id="{C8EE4139-DCF8-446B-9C8D-66C8132B4F11}"/>
              </a:ext>
            </a:extLst>
          </p:cNvPr>
          <p:cNvSpPr>
            <a:spLocks/>
          </p:cNvSpPr>
          <p:nvPr/>
        </p:nvSpPr>
        <p:spPr bwMode="auto">
          <a:xfrm>
            <a:off x="5251450" y="1470025"/>
            <a:ext cx="760413" cy="663575"/>
          </a:xfrm>
          <a:custGeom>
            <a:avLst/>
            <a:gdLst>
              <a:gd name="T0" fmla="*/ 2147483646 w 375"/>
              <a:gd name="T1" fmla="*/ 2147483646 h 375"/>
              <a:gd name="T2" fmla="*/ 2147483646 w 375"/>
              <a:gd name="T3" fmla="*/ 2147483646 h 375"/>
              <a:gd name="T4" fmla="*/ 2147483646 w 375"/>
              <a:gd name="T5" fmla="*/ 2147483646 h 375"/>
              <a:gd name="T6" fmla="*/ 2147483646 w 375"/>
              <a:gd name="T7" fmla="*/ 2147483646 h 375"/>
              <a:gd name="T8" fmla="*/ 2147483646 w 375"/>
              <a:gd name="T9" fmla="*/ 2147483646 h 375"/>
              <a:gd name="T10" fmla="*/ 0 w 375"/>
              <a:gd name="T11" fmla="*/ 2147483646 h 375"/>
              <a:gd name="T12" fmla="*/ 2147483646 w 375"/>
              <a:gd name="T13" fmla="*/ 2147483646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75"/>
              <a:gd name="T22" fmla="*/ 0 h 375"/>
              <a:gd name="T23" fmla="*/ 375 w 375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75" h="375">
                <a:moveTo>
                  <a:pt x="18" y="46"/>
                </a:moveTo>
                <a:cubicBezTo>
                  <a:pt x="94" y="22"/>
                  <a:pt x="179" y="0"/>
                  <a:pt x="247" y="46"/>
                </a:cubicBezTo>
                <a:cubicBezTo>
                  <a:pt x="269" y="79"/>
                  <a:pt x="296" y="97"/>
                  <a:pt x="329" y="119"/>
                </a:cubicBezTo>
                <a:cubicBezTo>
                  <a:pt x="345" y="151"/>
                  <a:pt x="356" y="181"/>
                  <a:pt x="375" y="210"/>
                </a:cubicBezTo>
                <a:cubicBezTo>
                  <a:pt x="343" y="375"/>
                  <a:pt x="129" y="275"/>
                  <a:pt x="46" y="192"/>
                </a:cubicBezTo>
                <a:cubicBezTo>
                  <a:pt x="25" y="130"/>
                  <a:pt x="50" y="87"/>
                  <a:pt x="0" y="37"/>
                </a:cubicBezTo>
                <a:cubicBezTo>
                  <a:pt x="24" y="11"/>
                  <a:pt x="18" y="9"/>
                  <a:pt x="18" y="46"/>
                </a:cubicBez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15" name="Freeform 952">
            <a:extLst>
              <a:ext uri="{FF2B5EF4-FFF2-40B4-BE49-F238E27FC236}">
                <a16:creationId xmlns:a16="http://schemas.microsoft.com/office/drawing/2014/main" id="{046CE840-60BC-4569-BCB7-B31A3CD2F68E}"/>
              </a:ext>
            </a:extLst>
          </p:cNvPr>
          <p:cNvSpPr>
            <a:spLocks/>
          </p:cNvSpPr>
          <p:nvPr/>
        </p:nvSpPr>
        <p:spPr bwMode="auto">
          <a:xfrm>
            <a:off x="2484438" y="1511300"/>
            <a:ext cx="777875" cy="549275"/>
          </a:xfrm>
          <a:custGeom>
            <a:avLst/>
            <a:gdLst>
              <a:gd name="T0" fmla="*/ 2147483646 w 439"/>
              <a:gd name="T1" fmla="*/ 2147483646 h 294"/>
              <a:gd name="T2" fmla="*/ 2147483646 w 439"/>
              <a:gd name="T3" fmla="*/ 2147483646 h 294"/>
              <a:gd name="T4" fmla="*/ 2147483646 w 439"/>
              <a:gd name="T5" fmla="*/ 2147483646 h 294"/>
              <a:gd name="T6" fmla="*/ 2147483646 w 439"/>
              <a:gd name="T7" fmla="*/ 2147483646 h 294"/>
              <a:gd name="T8" fmla="*/ 2147483646 w 439"/>
              <a:gd name="T9" fmla="*/ 2147483646 h 294"/>
              <a:gd name="T10" fmla="*/ 2147483646 w 439"/>
              <a:gd name="T11" fmla="*/ 2147483646 h 294"/>
              <a:gd name="T12" fmla="*/ 2147483646 w 439"/>
              <a:gd name="T13" fmla="*/ 2147483646 h 294"/>
              <a:gd name="T14" fmla="*/ 2147483646 w 439"/>
              <a:gd name="T15" fmla="*/ 2147483646 h 294"/>
              <a:gd name="T16" fmla="*/ 2147483646 w 439"/>
              <a:gd name="T17" fmla="*/ 2147483646 h 29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9"/>
              <a:gd name="T28" fmla="*/ 0 h 294"/>
              <a:gd name="T29" fmla="*/ 439 w 439"/>
              <a:gd name="T30" fmla="*/ 294 h 29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9" h="294">
                <a:moveTo>
                  <a:pt x="75" y="212"/>
                </a:moveTo>
                <a:cubicBezTo>
                  <a:pt x="38" y="173"/>
                  <a:pt x="33" y="119"/>
                  <a:pt x="2" y="75"/>
                </a:cubicBezTo>
                <a:cubicBezTo>
                  <a:pt x="5" y="54"/>
                  <a:pt x="0" y="29"/>
                  <a:pt x="11" y="11"/>
                </a:cubicBezTo>
                <a:cubicBezTo>
                  <a:pt x="18" y="0"/>
                  <a:pt x="35" y="1"/>
                  <a:pt x="48" y="1"/>
                </a:cubicBezTo>
                <a:cubicBezTo>
                  <a:pt x="133" y="1"/>
                  <a:pt x="219" y="8"/>
                  <a:pt x="304" y="11"/>
                </a:cubicBezTo>
                <a:cubicBezTo>
                  <a:pt x="359" y="65"/>
                  <a:pt x="385" y="84"/>
                  <a:pt x="405" y="157"/>
                </a:cubicBezTo>
                <a:cubicBezTo>
                  <a:pt x="411" y="210"/>
                  <a:pt x="439" y="274"/>
                  <a:pt x="377" y="294"/>
                </a:cubicBezTo>
                <a:cubicBezTo>
                  <a:pt x="299" y="242"/>
                  <a:pt x="229" y="253"/>
                  <a:pt x="130" y="248"/>
                </a:cubicBezTo>
                <a:cubicBezTo>
                  <a:pt x="116" y="239"/>
                  <a:pt x="75" y="224"/>
                  <a:pt x="75" y="212"/>
                </a:cubicBez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16" name="Rectangle 955">
            <a:extLst>
              <a:ext uri="{FF2B5EF4-FFF2-40B4-BE49-F238E27FC236}">
                <a16:creationId xmlns:a16="http://schemas.microsoft.com/office/drawing/2014/main" id="{09E895BA-0658-4F0C-94F9-A2FFC77A4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3213100"/>
            <a:ext cx="79629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277813"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72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AutoNum type="alphaLcParenBoth"/>
            </a:pPr>
            <a:r>
              <a:rPr lang="zh-TW" altLang="en-US" sz="2800">
                <a:ea typeface="標楷體" panose="03000509000000000000" pitchFamily="65" charset="-120"/>
              </a:rPr>
              <a:t> 如果</a:t>
            </a:r>
            <a:r>
              <a:rPr lang="zh-TW" altLang="en-US" sz="2800" u="sng">
                <a:ea typeface="標楷體" panose="03000509000000000000" pitchFamily="65" charset="-120"/>
              </a:rPr>
              <a:t>進仁</a:t>
            </a:r>
            <a:r>
              <a:rPr lang="zh-TW" altLang="en-US" sz="2800">
                <a:ea typeface="標楷體" panose="03000509000000000000" pitchFamily="65" charset="-120"/>
              </a:rPr>
              <a:t>星期一和星期四的跑步時間相同，</a:t>
            </a:r>
          </a:p>
          <a:p>
            <a:pPr lvl="1" eaLnBrk="1" hangingPunct="1"/>
            <a:r>
              <a:rPr lang="zh-TW" altLang="en-US" sz="2800">
                <a:ea typeface="標楷體" panose="03000509000000000000" pitchFamily="65" charset="-120"/>
              </a:rPr>
              <a:t>他星期四跑了多少小時？	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3" name="文字方塊 11">
            <a:extLst>
              <a:ext uri="{FF2B5EF4-FFF2-40B4-BE49-F238E27FC236}">
                <a16:creationId xmlns:a16="http://schemas.microsoft.com/office/drawing/2014/main" id="{9576AE06-A46F-497D-843E-EBDB70BCC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263" y="4221163"/>
            <a:ext cx="6740525" cy="138430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   (0.44 × 5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0.3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0.7)</a:t>
            </a:r>
          </a:p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 = 0.5</a:t>
            </a:r>
          </a:p>
          <a:p>
            <a:pPr eaLnBrk="1" hangingPunct="1"/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他星期四跑了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0.5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小時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79134" name="Text Box 958">
            <a:extLst>
              <a:ext uri="{FF2B5EF4-FFF2-40B4-BE49-F238E27FC236}">
                <a16:creationId xmlns:a16="http://schemas.microsoft.com/office/drawing/2014/main" id="{0CA08BC0-AE47-4752-8AFC-CF18FB097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150" y="5459413"/>
            <a:ext cx="59769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某數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平均數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× 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項數－已知的各數</a:t>
            </a:r>
          </a:p>
        </p:txBody>
      </p:sp>
      <p:sp>
        <p:nvSpPr>
          <p:cNvPr id="2" name="文字方塊 11">
            <a:extLst>
              <a:ext uri="{FF2B5EF4-FFF2-40B4-BE49-F238E27FC236}">
                <a16:creationId xmlns:a16="http://schemas.microsoft.com/office/drawing/2014/main" id="{DC76A943-6734-4A91-86C9-ECD3DCE9D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4221163"/>
            <a:ext cx="876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÷ 2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Text Box 53">
            <a:extLst>
              <a:ext uri="{FF2B5EF4-FFF2-40B4-BE49-F238E27FC236}">
                <a16:creationId xmlns:a16="http://schemas.microsoft.com/office/drawing/2014/main" id="{D06059CC-127E-4EF8-90AE-65A0A899D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二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9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9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9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135" grpId="0" animBg="1"/>
      <p:bldP spid="179135" grpId="1" animBg="1"/>
      <p:bldP spid="179136" grpId="0" animBg="1"/>
      <p:bldP spid="179136" grpId="1" animBg="1"/>
      <p:bldP spid="179134" grpId="0"/>
      <p:bldP spid="17913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98" name="Rectangle 174">
            <a:extLst>
              <a:ext uri="{FF2B5EF4-FFF2-40B4-BE49-F238E27FC236}">
                <a16:creationId xmlns:a16="http://schemas.microsoft.com/office/drawing/2014/main" id="{89228BC9-A6A0-46F9-8ED0-39572A3FD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3314700"/>
            <a:ext cx="2592387" cy="358775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2AC42134-5616-400E-A652-0B9108BA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8366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31.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5124" name="Text Box 134">
            <a:extLst>
              <a:ext uri="{FF2B5EF4-FFF2-40B4-BE49-F238E27FC236}">
                <a16:creationId xmlns:a16="http://schemas.microsoft.com/office/drawing/2014/main" id="{FD0EBE58-4406-4830-9B48-B70FD36FE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2708275"/>
            <a:ext cx="6162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上表是上星期兩名學生跑步的時間。</a:t>
            </a:r>
          </a:p>
        </p:txBody>
      </p:sp>
      <p:graphicFrame>
        <p:nvGraphicFramePr>
          <p:cNvPr id="180402" name="Group 178">
            <a:extLst>
              <a:ext uri="{FF2B5EF4-FFF2-40B4-BE49-F238E27FC236}">
                <a16:creationId xmlns:a16="http://schemas.microsoft.com/office/drawing/2014/main" id="{3E331940-26C0-43EE-8980-633970AC7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124548"/>
              </p:ext>
            </p:extLst>
          </p:nvPr>
        </p:nvGraphicFramePr>
        <p:xfrm>
          <a:off x="957263" y="936625"/>
          <a:ext cx="7481887" cy="1771711"/>
        </p:xfrm>
        <a:graphic>
          <a:graphicData uri="http://schemas.openxmlformats.org/drawingml/2006/table">
            <a:tbl>
              <a:tblPr/>
              <a:tblGrid>
                <a:gridCol w="1439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6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1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星期一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星期二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星期三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星期四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星期五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平均時間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進仁的時間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marT="45682" marB="4568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0.3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0.2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0.7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0.44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9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子恩的時間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小時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)</a:t>
                      </a:r>
                    </a:p>
                  </a:txBody>
                  <a:tcPr marT="45682" marB="4568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0.1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0.8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0.2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標楷體" pitchFamily="65" charset="-120"/>
                        </a:rPr>
                        <a:t>0.4</a:t>
                      </a: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pitchFamily="65" charset="-120"/>
                      </a:endParaRPr>
                    </a:p>
                  </a:txBody>
                  <a:tcPr marT="45682" marB="4568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159" name="Rectangle 172">
            <a:extLst>
              <a:ext uri="{FF2B5EF4-FFF2-40B4-BE49-F238E27FC236}">
                <a16:creationId xmlns:a16="http://schemas.microsoft.com/office/drawing/2014/main" id="{B22CFA41-A7B3-4C77-9D6F-9C7F66E47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3213100"/>
            <a:ext cx="8037512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2863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(b) </a:t>
            </a:r>
            <a:r>
              <a:rPr lang="zh-TW" altLang="en-US" sz="2800" u="sng">
                <a:ea typeface="標楷體" panose="03000509000000000000" pitchFamily="65" charset="-120"/>
              </a:rPr>
              <a:t>子恩</a:t>
            </a:r>
            <a:r>
              <a:rPr lang="zh-TW" altLang="en-US" sz="2800">
                <a:ea typeface="標楷體" panose="03000509000000000000" pitchFamily="65" charset="-120"/>
              </a:rPr>
              <a:t>每天跑步的時間不會超過</a:t>
            </a:r>
            <a:r>
              <a:rPr lang="en-US" altLang="zh-TW" sz="2800">
                <a:ea typeface="標楷體" panose="03000509000000000000" pitchFamily="65" charset="-120"/>
              </a:rPr>
              <a:t>0.9</a:t>
            </a:r>
            <a:r>
              <a:rPr lang="zh-TW" altLang="en-US" sz="2800">
                <a:ea typeface="標楷體" panose="03000509000000000000" pitchFamily="65" charset="-120"/>
              </a:rPr>
              <a:t>小時。上星</a:t>
            </a:r>
          </a:p>
          <a:p>
            <a:pPr lvl="1" eaLnBrk="1" hangingPunct="1"/>
            <a:r>
              <a:rPr lang="zh-TW" altLang="en-US" sz="2800">
                <a:ea typeface="標楷體" panose="03000509000000000000" pitchFamily="65" charset="-120"/>
              </a:rPr>
              <a:t>期一至星期五</a:t>
            </a:r>
            <a:r>
              <a:rPr lang="zh-TW" altLang="en-US" sz="2800" u="sng">
                <a:ea typeface="標楷體" panose="03000509000000000000" pitchFamily="65" charset="-120"/>
              </a:rPr>
              <a:t>子恩</a:t>
            </a:r>
            <a:r>
              <a:rPr lang="zh-TW" altLang="en-US" sz="2800">
                <a:ea typeface="標楷體" panose="03000509000000000000" pitchFamily="65" charset="-120"/>
              </a:rPr>
              <a:t>平均每天跑步的時間會否</a:t>
            </a:r>
            <a:br>
              <a:rPr lang="en-US" altLang="zh-TW" sz="2800">
                <a:ea typeface="標楷體" panose="03000509000000000000" pitchFamily="65" charset="-120"/>
              </a:rPr>
            </a:br>
            <a:r>
              <a:rPr lang="zh-TW" altLang="en-US" sz="2800">
                <a:ea typeface="標楷體" panose="03000509000000000000" pitchFamily="65" charset="-120"/>
              </a:rPr>
              <a:t>達至</a:t>
            </a:r>
            <a:r>
              <a:rPr lang="en-US" altLang="zh-TW" sz="2800">
                <a:ea typeface="標楷體" panose="03000509000000000000" pitchFamily="65" charset="-120"/>
              </a:rPr>
              <a:t>0.5</a:t>
            </a:r>
            <a:r>
              <a:rPr lang="zh-TW" altLang="en-US" sz="2800">
                <a:ea typeface="標楷體" panose="03000509000000000000" pitchFamily="65" charset="-120"/>
              </a:rPr>
              <a:t>小時？試解釋。			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180401" name="Text Box 177">
            <a:extLst>
              <a:ext uri="{FF2B5EF4-FFF2-40B4-BE49-F238E27FC236}">
                <a16:creationId xmlns:a16="http://schemas.microsoft.com/office/drawing/2014/main" id="{D9494C65-2CFF-4B56-9B97-02B6F9D4B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488" y="4652963"/>
            <a:ext cx="68310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u="sng">
                <a:solidFill>
                  <a:srgbClr val="0066FF"/>
                </a:solidFill>
                <a:ea typeface="標楷體" panose="03000509000000000000" pitchFamily="65" charset="-120"/>
              </a:rPr>
              <a:t>子恩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上星期五的跑步時間最多是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0.9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小時。</a:t>
            </a:r>
          </a:p>
        </p:txBody>
      </p:sp>
      <p:sp>
        <p:nvSpPr>
          <p:cNvPr id="44" name="Text Box 53">
            <a:extLst>
              <a:ext uri="{FF2B5EF4-FFF2-40B4-BE49-F238E27FC236}">
                <a16:creationId xmlns:a16="http://schemas.microsoft.com/office/drawing/2014/main" id="{516C650F-DB8E-4FE3-8563-28E387430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二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5162" name="Freeform 950">
            <a:extLst>
              <a:ext uri="{FF2B5EF4-FFF2-40B4-BE49-F238E27FC236}">
                <a16:creationId xmlns:a16="http://schemas.microsoft.com/office/drawing/2014/main" id="{50872F56-5A50-4BBF-AE9E-4D445BC39859}"/>
              </a:ext>
            </a:extLst>
          </p:cNvPr>
          <p:cNvSpPr>
            <a:spLocks/>
          </p:cNvSpPr>
          <p:nvPr/>
        </p:nvSpPr>
        <p:spPr bwMode="auto">
          <a:xfrm>
            <a:off x="6300788" y="1989138"/>
            <a:ext cx="1890712" cy="647700"/>
          </a:xfrm>
          <a:custGeom>
            <a:avLst/>
            <a:gdLst>
              <a:gd name="T0" fmla="*/ 2147483646 w 1104"/>
              <a:gd name="T1" fmla="*/ 2147483646 h 341"/>
              <a:gd name="T2" fmla="*/ 2147483646 w 1104"/>
              <a:gd name="T3" fmla="*/ 2147483646 h 341"/>
              <a:gd name="T4" fmla="*/ 2147483646 w 1104"/>
              <a:gd name="T5" fmla="*/ 2147483646 h 341"/>
              <a:gd name="T6" fmla="*/ 2147483646 w 1104"/>
              <a:gd name="T7" fmla="*/ 2147483646 h 341"/>
              <a:gd name="T8" fmla="*/ 2147483646 w 1104"/>
              <a:gd name="T9" fmla="*/ 0 h 341"/>
              <a:gd name="T10" fmla="*/ 2147483646 w 1104"/>
              <a:gd name="T11" fmla="*/ 2147483646 h 341"/>
              <a:gd name="T12" fmla="*/ 2147483646 w 1104"/>
              <a:gd name="T13" fmla="*/ 2147483646 h 341"/>
              <a:gd name="T14" fmla="*/ 2147483646 w 1104"/>
              <a:gd name="T15" fmla="*/ 2147483646 h 341"/>
              <a:gd name="T16" fmla="*/ 2147483646 w 1104"/>
              <a:gd name="T17" fmla="*/ 2147483646 h 341"/>
              <a:gd name="T18" fmla="*/ 2147483646 w 1104"/>
              <a:gd name="T19" fmla="*/ 2147483646 h 341"/>
              <a:gd name="T20" fmla="*/ 2147483646 w 1104"/>
              <a:gd name="T21" fmla="*/ 2147483646 h 341"/>
              <a:gd name="T22" fmla="*/ 2147483646 w 1104"/>
              <a:gd name="T23" fmla="*/ 2147483646 h 341"/>
              <a:gd name="T24" fmla="*/ 2147483646 w 1104"/>
              <a:gd name="T25" fmla="*/ 2147483646 h 341"/>
              <a:gd name="T26" fmla="*/ 2147483646 w 1104"/>
              <a:gd name="T27" fmla="*/ 2147483646 h 341"/>
              <a:gd name="T28" fmla="*/ 2147483646 w 1104"/>
              <a:gd name="T29" fmla="*/ 2147483646 h 341"/>
              <a:gd name="T30" fmla="*/ 2147483646 w 1104"/>
              <a:gd name="T31" fmla="*/ 2147483646 h 341"/>
              <a:gd name="T32" fmla="*/ 2147483646 w 1104"/>
              <a:gd name="T33" fmla="*/ 2147483646 h 341"/>
              <a:gd name="T34" fmla="*/ 2147483646 w 1104"/>
              <a:gd name="T35" fmla="*/ 2147483646 h 341"/>
              <a:gd name="T36" fmla="*/ 2147483646 w 1104"/>
              <a:gd name="T37" fmla="*/ 2147483646 h 341"/>
              <a:gd name="T38" fmla="*/ 2147483646 w 1104"/>
              <a:gd name="T39" fmla="*/ 2147483646 h 3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104"/>
              <a:gd name="T61" fmla="*/ 0 h 341"/>
              <a:gd name="T62" fmla="*/ 1104 w 1104"/>
              <a:gd name="T63" fmla="*/ 341 h 3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104" h="341">
                <a:moveTo>
                  <a:pt x="6" y="238"/>
                </a:moveTo>
                <a:cubicBezTo>
                  <a:pt x="16" y="189"/>
                  <a:pt x="28" y="139"/>
                  <a:pt x="42" y="91"/>
                </a:cubicBezTo>
                <a:cubicBezTo>
                  <a:pt x="46" y="79"/>
                  <a:pt x="40" y="56"/>
                  <a:pt x="52" y="55"/>
                </a:cubicBezTo>
                <a:cubicBezTo>
                  <a:pt x="176" y="40"/>
                  <a:pt x="301" y="49"/>
                  <a:pt x="426" y="46"/>
                </a:cubicBezTo>
                <a:cubicBezTo>
                  <a:pt x="458" y="30"/>
                  <a:pt x="488" y="19"/>
                  <a:pt x="518" y="0"/>
                </a:cubicBezTo>
                <a:cubicBezTo>
                  <a:pt x="615" y="16"/>
                  <a:pt x="713" y="18"/>
                  <a:pt x="810" y="27"/>
                </a:cubicBezTo>
                <a:cubicBezTo>
                  <a:pt x="819" y="33"/>
                  <a:pt x="828" y="41"/>
                  <a:pt x="838" y="46"/>
                </a:cubicBezTo>
                <a:cubicBezTo>
                  <a:pt x="846" y="50"/>
                  <a:pt x="857" y="50"/>
                  <a:pt x="865" y="55"/>
                </a:cubicBezTo>
                <a:cubicBezTo>
                  <a:pt x="876" y="62"/>
                  <a:pt x="980" y="63"/>
                  <a:pt x="991" y="70"/>
                </a:cubicBezTo>
                <a:cubicBezTo>
                  <a:pt x="1052" y="108"/>
                  <a:pt x="1019" y="47"/>
                  <a:pt x="1082" y="106"/>
                </a:cubicBezTo>
                <a:cubicBezTo>
                  <a:pt x="1104" y="126"/>
                  <a:pt x="1032" y="175"/>
                  <a:pt x="1057" y="192"/>
                </a:cubicBezTo>
                <a:cubicBezTo>
                  <a:pt x="1092" y="261"/>
                  <a:pt x="1087" y="251"/>
                  <a:pt x="1057" y="338"/>
                </a:cubicBezTo>
                <a:cubicBezTo>
                  <a:pt x="944" y="335"/>
                  <a:pt x="831" y="337"/>
                  <a:pt x="719" y="329"/>
                </a:cubicBezTo>
                <a:cubicBezTo>
                  <a:pt x="708" y="328"/>
                  <a:pt x="702" y="316"/>
                  <a:pt x="692" y="311"/>
                </a:cubicBezTo>
                <a:cubicBezTo>
                  <a:pt x="643" y="287"/>
                  <a:pt x="598" y="266"/>
                  <a:pt x="545" y="256"/>
                </a:cubicBezTo>
                <a:cubicBezTo>
                  <a:pt x="482" y="266"/>
                  <a:pt x="435" y="284"/>
                  <a:pt x="390" y="329"/>
                </a:cubicBezTo>
                <a:cubicBezTo>
                  <a:pt x="314" y="325"/>
                  <a:pt x="232" y="341"/>
                  <a:pt x="161" y="311"/>
                </a:cubicBezTo>
                <a:cubicBezTo>
                  <a:pt x="129" y="298"/>
                  <a:pt x="75" y="269"/>
                  <a:pt x="52" y="247"/>
                </a:cubicBezTo>
                <a:cubicBezTo>
                  <a:pt x="44" y="239"/>
                  <a:pt x="22" y="214"/>
                  <a:pt x="6" y="219"/>
                </a:cubicBezTo>
                <a:cubicBezTo>
                  <a:pt x="0" y="221"/>
                  <a:pt x="6" y="232"/>
                  <a:pt x="6" y="238"/>
                </a:cubicBez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3" name="Freeform 951">
            <a:extLst>
              <a:ext uri="{FF2B5EF4-FFF2-40B4-BE49-F238E27FC236}">
                <a16:creationId xmlns:a16="http://schemas.microsoft.com/office/drawing/2014/main" id="{AC65D2B1-160E-4B06-AFE3-F9027B08CF13}"/>
              </a:ext>
            </a:extLst>
          </p:cNvPr>
          <p:cNvSpPr>
            <a:spLocks/>
          </p:cNvSpPr>
          <p:nvPr/>
        </p:nvSpPr>
        <p:spPr bwMode="auto">
          <a:xfrm>
            <a:off x="5251450" y="1470025"/>
            <a:ext cx="760413" cy="663575"/>
          </a:xfrm>
          <a:custGeom>
            <a:avLst/>
            <a:gdLst>
              <a:gd name="T0" fmla="*/ 2147483646 w 375"/>
              <a:gd name="T1" fmla="*/ 2147483646 h 375"/>
              <a:gd name="T2" fmla="*/ 2147483646 w 375"/>
              <a:gd name="T3" fmla="*/ 2147483646 h 375"/>
              <a:gd name="T4" fmla="*/ 2147483646 w 375"/>
              <a:gd name="T5" fmla="*/ 2147483646 h 375"/>
              <a:gd name="T6" fmla="*/ 2147483646 w 375"/>
              <a:gd name="T7" fmla="*/ 2147483646 h 375"/>
              <a:gd name="T8" fmla="*/ 2147483646 w 375"/>
              <a:gd name="T9" fmla="*/ 2147483646 h 375"/>
              <a:gd name="T10" fmla="*/ 0 w 375"/>
              <a:gd name="T11" fmla="*/ 2147483646 h 375"/>
              <a:gd name="T12" fmla="*/ 2147483646 w 375"/>
              <a:gd name="T13" fmla="*/ 2147483646 h 3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75"/>
              <a:gd name="T22" fmla="*/ 0 h 375"/>
              <a:gd name="T23" fmla="*/ 375 w 375"/>
              <a:gd name="T24" fmla="*/ 375 h 3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75" h="375">
                <a:moveTo>
                  <a:pt x="18" y="46"/>
                </a:moveTo>
                <a:cubicBezTo>
                  <a:pt x="94" y="22"/>
                  <a:pt x="179" y="0"/>
                  <a:pt x="247" y="46"/>
                </a:cubicBezTo>
                <a:cubicBezTo>
                  <a:pt x="269" y="79"/>
                  <a:pt x="296" y="97"/>
                  <a:pt x="329" y="119"/>
                </a:cubicBezTo>
                <a:cubicBezTo>
                  <a:pt x="345" y="151"/>
                  <a:pt x="356" y="181"/>
                  <a:pt x="375" y="210"/>
                </a:cubicBezTo>
                <a:cubicBezTo>
                  <a:pt x="343" y="375"/>
                  <a:pt x="129" y="275"/>
                  <a:pt x="46" y="192"/>
                </a:cubicBezTo>
                <a:cubicBezTo>
                  <a:pt x="25" y="130"/>
                  <a:pt x="50" y="87"/>
                  <a:pt x="0" y="37"/>
                </a:cubicBezTo>
                <a:cubicBezTo>
                  <a:pt x="24" y="11"/>
                  <a:pt x="18" y="9"/>
                  <a:pt x="18" y="46"/>
                </a:cubicBez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64" name="Freeform 952">
            <a:extLst>
              <a:ext uri="{FF2B5EF4-FFF2-40B4-BE49-F238E27FC236}">
                <a16:creationId xmlns:a16="http://schemas.microsoft.com/office/drawing/2014/main" id="{65FB8A50-BD04-4A8A-B7F2-D7C13374196C}"/>
              </a:ext>
            </a:extLst>
          </p:cNvPr>
          <p:cNvSpPr>
            <a:spLocks/>
          </p:cNvSpPr>
          <p:nvPr/>
        </p:nvSpPr>
        <p:spPr bwMode="auto">
          <a:xfrm>
            <a:off x="2484438" y="1511300"/>
            <a:ext cx="777875" cy="549275"/>
          </a:xfrm>
          <a:custGeom>
            <a:avLst/>
            <a:gdLst>
              <a:gd name="T0" fmla="*/ 2147483646 w 439"/>
              <a:gd name="T1" fmla="*/ 2147483646 h 294"/>
              <a:gd name="T2" fmla="*/ 2147483646 w 439"/>
              <a:gd name="T3" fmla="*/ 2147483646 h 294"/>
              <a:gd name="T4" fmla="*/ 2147483646 w 439"/>
              <a:gd name="T5" fmla="*/ 2147483646 h 294"/>
              <a:gd name="T6" fmla="*/ 2147483646 w 439"/>
              <a:gd name="T7" fmla="*/ 2147483646 h 294"/>
              <a:gd name="T8" fmla="*/ 2147483646 w 439"/>
              <a:gd name="T9" fmla="*/ 2147483646 h 294"/>
              <a:gd name="T10" fmla="*/ 2147483646 w 439"/>
              <a:gd name="T11" fmla="*/ 2147483646 h 294"/>
              <a:gd name="T12" fmla="*/ 2147483646 w 439"/>
              <a:gd name="T13" fmla="*/ 2147483646 h 294"/>
              <a:gd name="T14" fmla="*/ 2147483646 w 439"/>
              <a:gd name="T15" fmla="*/ 2147483646 h 294"/>
              <a:gd name="T16" fmla="*/ 2147483646 w 439"/>
              <a:gd name="T17" fmla="*/ 2147483646 h 29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9"/>
              <a:gd name="T28" fmla="*/ 0 h 294"/>
              <a:gd name="T29" fmla="*/ 439 w 439"/>
              <a:gd name="T30" fmla="*/ 294 h 29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9" h="294">
                <a:moveTo>
                  <a:pt x="75" y="212"/>
                </a:moveTo>
                <a:cubicBezTo>
                  <a:pt x="38" y="173"/>
                  <a:pt x="33" y="119"/>
                  <a:pt x="2" y="75"/>
                </a:cubicBezTo>
                <a:cubicBezTo>
                  <a:pt x="5" y="54"/>
                  <a:pt x="0" y="29"/>
                  <a:pt x="11" y="11"/>
                </a:cubicBezTo>
                <a:cubicBezTo>
                  <a:pt x="18" y="0"/>
                  <a:pt x="35" y="1"/>
                  <a:pt x="48" y="1"/>
                </a:cubicBezTo>
                <a:cubicBezTo>
                  <a:pt x="133" y="1"/>
                  <a:pt x="219" y="8"/>
                  <a:pt x="304" y="11"/>
                </a:cubicBezTo>
                <a:cubicBezTo>
                  <a:pt x="359" y="65"/>
                  <a:pt x="385" y="84"/>
                  <a:pt x="405" y="157"/>
                </a:cubicBezTo>
                <a:cubicBezTo>
                  <a:pt x="411" y="210"/>
                  <a:pt x="439" y="274"/>
                  <a:pt x="377" y="294"/>
                </a:cubicBezTo>
                <a:cubicBezTo>
                  <a:pt x="299" y="242"/>
                  <a:pt x="229" y="253"/>
                  <a:pt x="130" y="248"/>
                </a:cubicBezTo>
                <a:cubicBezTo>
                  <a:pt x="116" y="239"/>
                  <a:pt x="75" y="224"/>
                  <a:pt x="75" y="212"/>
                </a:cubicBez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0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398" grpId="0" animBg="1"/>
      <p:bldP spid="1804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7788EDAF-9B14-4D0E-9456-05B89E2BB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262188"/>
            <a:ext cx="7164388" cy="349250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Bef>
                <a:spcPct val="50000"/>
              </a:spcBef>
            </a:pP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Bef>
                <a:spcPct val="50000"/>
              </a:spcBef>
              <a:spcAft>
                <a:spcPts val="1800"/>
              </a:spcAft>
            </a:pP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Bef>
                <a:spcPct val="50000"/>
              </a:spcBef>
            </a:pPr>
            <a:r>
              <a:rPr lang="zh-TW" altLang="en-US" sz="2800">
                <a:ea typeface="標楷體" panose="03000509000000000000" pitchFamily="65" charset="-120"/>
              </a:rPr>
              <a:t>           * 會 </a:t>
            </a:r>
            <a:r>
              <a:rPr lang="en-US" altLang="zh-TW" sz="2800">
                <a:ea typeface="標楷體" panose="03000509000000000000" pitchFamily="65" charset="-120"/>
              </a:rPr>
              <a:t>/ </a:t>
            </a:r>
            <a:r>
              <a:rPr lang="zh-TW" altLang="en-US" sz="2800">
                <a:ea typeface="標楷體" panose="03000509000000000000" pitchFamily="65" charset="-120"/>
              </a:rPr>
              <a:t>不會   </a:t>
            </a:r>
            <a:r>
              <a:rPr lang="en-US" altLang="zh-TW" sz="2800">
                <a:ea typeface="標楷體" panose="03000509000000000000" pitchFamily="65" charset="-120"/>
              </a:rPr>
              <a:t>(*</a:t>
            </a:r>
            <a:r>
              <a:rPr lang="zh-TW" altLang="en-US" sz="2800">
                <a:ea typeface="標楷體" panose="03000509000000000000" pitchFamily="65" charset="-120"/>
              </a:rPr>
              <a:t>圈出答案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88424" name="Text Box 8">
            <a:extLst>
              <a:ext uri="{FF2B5EF4-FFF2-40B4-BE49-F238E27FC236}">
                <a16:creationId xmlns:a16="http://schemas.microsoft.com/office/drawing/2014/main" id="{850259CD-06F1-4935-8C81-0D03F7EF1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368550"/>
            <a:ext cx="5367338" cy="257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363"/>
              </a:lnSpc>
              <a:spcAft>
                <a:spcPts val="600"/>
              </a:spcAft>
            </a:pPr>
            <a:r>
              <a:rPr lang="zh-TW" altLang="en-US" sz="2800" u="sng">
                <a:solidFill>
                  <a:srgbClr val="FF0000"/>
                </a:solidFill>
                <a:ea typeface="標楷體" panose="03000509000000000000" pitchFamily="65" charset="-120"/>
              </a:rPr>
              <a:t>子恩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每天跑步的時間不超過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0.9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小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3363"/>
              </a:lnSpc>
              <a:spcAft>
                <a:spcPts val="600"/>
              </a:spcAft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時，即她上星期一至星期五平均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3363"/>
              </a:lnSpc>
              <a:spcAft>
                <a:spcPts val="600"/>
              </a:spcAft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每天跑步的時間最多是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︰</a:t>
            </a:r>
          </a:p>
          <a:p>
            <a:pPr eaLnBrk="1" hangingPunct="1">
              <a:lnSpc>
                <a:spcPts val="3363"/>
              </a:lnSpc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(0.1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0.8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0.2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0.4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0.9) ÷ 5 </a:t>
            </a:r>
          </a:p>
          <a:p>
            <a:pPr eaLnBrk="1" hangingPunct="1">
              <a:lnSpc>
                <a:spcPts val="3363"/>
              </a:lnSpc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= 0.48(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 </a:t>
            </a:r>
            <a:r>
              <a:rPr lang="en-US" altLang="zh-TW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>
                <a:solidFill>
                  <a:srgbClr val="FF0000"/>
                </a:solidFill>
                <a:ea typeface="標楷體" panose="03000509000000000000" pitchFamily="65" charset="-120"/>
              </a:rPr>
              <a:t>其他合理解釋也可接受</a:t>
            </a:r>
            <a:r>
              <a:rPr lang="en-US" altLang="zh-TW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zh-TW" altLang="en-US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88421" name="Oval 5">
            <a:extLst>
              <a:ext uri="{FF2B5EF4-FFF2-40B4-BE49-F238E27FC236}">
                <a16:creationId xmlns:a16="http://schemas.microsoft.com/office/drawing/2014/main" id="{A225E045-1948-46C1-8BBF-FB21122FF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5135563"/>
            <a:ext cx="835025" cy="433387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5D679C74-2B2A-4F09-9488-3B85908F0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288" y="822325"/>
            <a:ext cx="746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31.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7174" name="Rectangle 7">
            <a:extLst>
              <a:ext uri="{FF2B5EF4-FFF2-40B4-BE49-F238E27FC236}">
                <a16:creationId xmlns:a16="http://schemas.microsoft.com/office/drawing/2014/main" id="{31957A9D-9E16-447F-BEE1-2EE96349E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822325"/>
            <a:ext cx="82883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4292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(b) </a:t>
            </a:r>
            <a:r>
              <a:rPr lang="zh-TW" altLang="en-US" sz="2800" u="sng">
                <a:ea typeface="標楷體" panose="03000509000000000000" pitchFamily="65" charset="-120"/>
              </a:rPr>
              <a:t>子恩</a:t>
            </a:r>
            <a:r>
              <a:rPr lang="zh-TW" altLang="en-US" sz="2800">
                <a:ea typeface="標楷體" panose="03000509000000000000" pitchFamily="65" charset="-120"/>
              </a:rPr>
              <a:t>每天跑步的時間不會超過</a:t>
            </a:r>
            <a:r>
              <a:rPr lang="en-US" altLang="zh-TW" sz="2800">
                <a:ea typeface="標楷體" panose="03000509000000000000" pitchFamily="65" charset="-120"/>
              </a:rPr>
              <a:t>0.9</a:t>
            </a:r>
            <a:r>
              <a:rPr lang="zh-TW" altLang="en-US" sz="2800">
                <a:ea typeface="標楷體" panose="03000509000000000000" pitchFamily="65" charset="-120"/>
              </a:rPr>
              <a:t>小時。上星</a:t>
            </a:r>
          </a:p>
          <a:p>
            <a:pPr lvl="1" eaLnBrk="1" hangingPunct="1"/>
            <a:r>
              <a:rPr lang="zh-TW" altLang="en-US" sz="2800">
                <a:ea typeface="標楷體" panose="03000509000000000000" pitchFamily="65" charset="-120"/>
              </a:rPr>
              <a:t>期一至星期五</a:t>
            </a:r>
            <a:r>
              <a:rPr lang="zh-TW" altLang="en-US" sz="2800" u="sng">
                <a:ea typeface="標楷體" panose="03000509000000000000" pitchFamily="65" charset="-120"/>
              </a:rPr>
              <a:t>子恩</a:t>
            </a:r>
            <a:r>
              <a:rPr lang="zh-TW" altLang="en-US" sz="2800">
                <a:ea typeface="標楷體" panose="03000509000000000000" pitchFamily="65" charset="-120"/>
              </a:rPr>
              <a:t>平均每天跑步的時間會否</a:t>
            </a:r>
            <a:br>
              <a:rPr lang="en-US" altLang="zh-TW" sz="2800">
                <a:ea typeface="標楷體" panose="03000509000000000000" pitchFamily="65" charset="-120"/>
              </a:rPr>
            </a:br>
            <a:r>
              <a:rPr lang="zh-TW" altLang="en-US" sz="2800">
                <a:ea typeface="標楷體" panose="03000509000000000000" pitchFamily="65" charset="-120"/>
              </a:rPr>
              <a:t>達至</a:t>
            </a:r>
            <a:r>
              <a:rPr lang="en-US" altLang="zh-TW" sz="2800">
                <a:ea typeface="標楷體" panose="03000509000000000000" pitchFamily="65" charset="-120"/>
              </a:rPr>
              <a:t>0.5</a:t>
            </a:r>
            <a:r>
              <a:rPr lang="zh-TW" altLang="en-US" sz="2800">
                <a:ea typeface="標楷體" panose="03000509000000000000" pitchFamily="65" charset="-120"/>
              </a:rPr>
              <a:t>小時？試解釋。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</a:p>
        </p:txBody>
      </p:sp>
      <p:sp>
        <p:nvSpPr>
          <p:cNvPr id="7175" name="Text Box 9">
            <a:extLst>
              <a:ext uri="{FF2B5EF4-FFF2-40B4-BE49-F238E27FC236}">
                <a16:creationId xmlns:a16="http://schemas.microsoft.com/office/drawing/2014/main" id="{EE929A2B-38D4-49B2-BACA-C650782B7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25" y="2349500"/>
            <a:ext cx="2012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ea typeface="標楷體" panose="03000509000000000000" pitchFamily="65" charset="-120"/>
              </a:rPr>
              <a:t>答案：因為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8" name="Text Box 53">
            <a:extLst>
              <a:ext uri="{FF2B5EF4-FFF2-40B4-BE49-F238E27FC236}">
                <a16:creationId xmlns:a16="http://schemas.microsoft.com/office/drawing/2014/main" id="{E4BAFD6E-FF79-48C0-A494-8A06A3FCD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二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8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8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8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8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8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1" grpId="0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4211</TotalTime>
  <Words>377</Words>
  <Application>Microsoft Office PowerPoint</Application>
  <PresentationFormat>全屏显示(4:3)</PresentationFormat>
  <Paragraphs>65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588</cp:revision>
  <dcterms:modified xsi:type="dcterms:W3CDTF">2023-07-13T00:53:07Z</dcterms:modified>
</cp:coreProperties>
</file>