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9600"/>
    <a:srgbClr val="008A00"/>
    <a:srgbClr val="FBEDEB"/>
    <a:srgbClr val="EBE6FE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 showGuides="1">
      <p:cViewPr>
        <p:scale>
          <a:sx n="125" d="100"/>
          <a:sy n="125" d="100"/>
        </p:scale>
        <p:origin x="90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1ED43F6-4301-4BB1-9605-6D7CAAA995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133E36C6-13C9-4849-B464-38A354DDE37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470C45E1-2E97-4EE1-B5F4-CD09F0B39892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7098BB47-C672-4D75-86E2-546FE92507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0AE6A274-518E-4078-B42B-1C0E33849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D6F5120-DAA1-44FC-BA62-92381444A00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D40062E-A1AD-4BCC-83D1-262A722982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6DA379F-8F5E-45B4-BD78-604BDC66A28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0752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426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9522DA-255A-4F45-8250-589F6B6427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22B8FCD-613E-4FC4-BEBB-2686E8703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801301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9D6D91-3272-47A8-8832-C8994FB8D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9DF02D0-F60A-4A8F-B709-4DD70D585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810934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D9667D9-F2B2-4075-B014-DA641F00D9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0A4EA0B-E725-43BE-9F22-0CDAB7EAC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486994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1E2556-008F-4EC7-B269-D91986FF3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2C93C0-2312-4FED-AD25-9E0518066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0230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C2CAC7-ED28-44C0-8F3B-D5303B221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87410AE-BA54-4B45-AD8B-19A38AA28E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5427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724855-FF2A-4CCA-86EE-48A723333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324404-E0B0-4D71-A393-2D2E01B58B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9A36464-1BD5-4264-A99D-9EA278E0A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236893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4F8918-ECFE-4DD6-94A1-CC94AF4CB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9100356-00A7-4936-A2D4-15C13436D5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3A9C7CB-3E5F-4BFD-9B6D-523A59ADD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63DA3E6-E74F-4E48-B218-696671D30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47F2206-A517-49B0-9CEE-204DA87B0A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17786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2DC86D-D15C-467E-8EEE-705B12A03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58235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046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450A6B-CDB3-425E-8B6F-0BEBC8AA8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DEF58D-5A9A-4EDA-AD96-878D485C2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D4E2E53-B021-4AA5-9AE2-1A238F2D1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47990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972CE3-CC7F-4265-AD09-9C9078092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7453764-1628-43CB-8094-7F6BC29E9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48A9347-A1D1-49A5-9FFA-4C0967118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713242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/>
          <p:cNvSpPr txBox="1">
            <a:spLocks noChangeArrowheads="1"/>
          </p:cNvSpPr>
          <p:nvPr/>
        </p:nvSpPr>
        <p:spPr bwMode="auto">
          <a:xfrm>
            <a:off x="370284" y="2759149"/>
            <a:ext cx="7082036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536575" indent="-5365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1001713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4097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817688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2567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828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1400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972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54475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21.</a:t>
            </a:r>
            <a:r>
              <a:rPr lang="zh-TW" altLang="en-US" sz="2800" dirty="0">
                <a:ea typeface="標楷體" panose="03000509000000000000" pitchFamily="65" charset="-120"/>
              </a:rPr>
              <a:t> 在上圖，</a:t>
            </a:r>
            <a:r>
              <a:rPr lang="en-US" altLang="zh-TW" sz="2800" dirty="0">
                <a:ea typeface="標楷體" panose="03000509000000000000" pitchFamily="65" charset="-120"/>
              </a:rPr>
              <a:t>E</a:t>
            </a:r>
            <a:r>
              <a:rPr lang="zh-TW" altLang="en-US" sz="2800" dirty="0">
                <a:ea typeface="標楷體" panose="03000509000000000000" pitchFamily="65" charset="-120"/>
              </a:rPr>
              <a:t>和</a:t>
            </a:r>
            <a:r>
              <a:rPr lang="en-US" altLang="zh-TW" sz="2800" dirty="0">
                <a:ea typeface="標楷體" panose="03000509000000000000" pitchFamily="65" charset="-120"/>
              </a:rPr>
              <a:t>F</a:t>
            </a:r>
            <a:r>
              <a:rPr lang="zh-TW" altLang="en-US" sz="2800" dirty="0">
                <a:ea typeface="標楷體" panose="03000509000000000000" pitchFamily="65" charset="-120"/>
              </a:rPr>
              <a:t>是正方形。求</a:t>
            </a:r>
            <a:r>
              <a:rPr lang="en-US" altLang="zh-TW" sz="2800" dirty="0">
                <a:ea typeface="標楷體" panose="03000509000000000000" pitchFamily="65" charset="-120"/>
              </a:rPr>
              <a:t>H</a:t>
            </a:r>
            <a:r>
              <a:rPr lang="zh-TW" altLang="en-US" sz="2800" dirty="0">
                <a:ea typeface="標楷體" panose="03000509000000000000" pitchFamily="65" charset="-120"/>
              </a:rPr>
              <a:t>的</a:t>
            </a:r>
            <a:r>
              <a:rPr lang="zh-CN" altLang="en-US" sz="2800" dirty="0">
                <a:ea typeface="標楷體" panose="03000509000000000000" pitchFamily="65" charset="-120"/>
              </a:rPr>
              <a:t>面積。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A. </a:t>
            </a:r>
            <a:r>
              <a:rPr lang="en-US" altLang="zh-CN" sz="2800" dirty="0">
                <a:ea typeface="標楷體" panose="03000509000000000000" pitchFamily="65" charset="-120"/>
              </a:rPr>
              <a:t>80cm²</a:t>
            </a:r>
            <a:r>
              <a:rPr lang="en-US" altLang="zh-TW" sz="2800" dirty="0">
                <a:ea typeface="標楷體" panose="03000509000000000000" pitchFamily="65" charset="-120"/>
              </a:rPr>
              <a:t>			B.</a:t>
            </a:r>
            <a:r>
              <a:rPr lang="en-US" altLang="zh-CN" sz="2800" dirty="0">
                <a:ea typeface="標楷體" panose="03000509000000000000" pitchFamily="65" charset="-120"/>
              </a:rPr>
              <a:t> 72cm²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	  C.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CN" sz="2800" dirty="0">
                <a:ea typeface="標楷體" panose="03000509000000000000" pitchFamily="65" charset="-120"/>
              </a:rPr>
              <a:t>64cm²</a:t>
            </a:r>
            <a:r>
              <a:rPr lang="en-US" altLang="zh-TW" sz="2800" dirty="0">
                <a:ea typeface="標楷體" panose="03000509000000000000" pitchFamily="65" charset="-120"/>
              </a:rPr>
              <a:t>			D.</a:t>
            </a:r>
            <a:r>
              <a:rPr lang="en-US" altLang="zh-CN" sz="2800" dirty="0">
                <a:ea typeface="標楷體" panose="03000509000000000000" pitchFamily="65" charset="-120"/>
              </a:rPr>
              <a:t> 40cm²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3075" name="Rectangle 34"/>
          <p:cNvSpPr>
            <a:spLocks noChangeArrowheads="1"/>
          </p:cNvSpPr>
          <p:nvPr/>
        </p:nvSpPr>
        <p:spPr bwMode="auto">
          <a:xfrm>
            <a:off x="7707618" y="3883098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7821918" y="3913260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74123" name="Line 43"/>
          <p:cNvSpPr>
            <a:spLocks noChangeShapeType="1"/>
          </p:cNvSpPr>
          <p:nvPr/>
        </p:nvSpPr>
        <p:spPr bwMode="auto">
          <a:xfrm>
            <a:off x="2570584" y="3202177"/>
            <a:ext cx="2497931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36" name="Line 56"/>
          <p:cNvSpPr>
            <a:spLocks noChangeShapeType="1"/>
          </p:cNvSpPr>
          <p:nvPr/>
        </p:nvSpPr>
        <p:spPr bwMode="auto">
          <a:xfrm>
            <a:off x="5594920" y="3202177"/>
            <a:ext cx="1353344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99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088" name="Text Box 68"/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 dirty="0"/>
              <a:t>模擬試卷</a:t>
            </a:r>
            <a:r>
              <a:rPr lang="en-US" altLang="zh-TW" sz="3400" b="1" dirty="0"/>
              <a:t>(</a:t>
            </a:r>
            <a:r>
              <a:rPr lang="zh-CN" altLang="en-US" sz="3400" b="1" dirty="0"/>
              <a:t>三</a:t>
            </a:r>
            <a:r>
              <a:rPr lang="en-US" altLang="zh-TW" sz="3400" b="1" dirty="0"/>
              <a:t>)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492742" y="4777860"/>
            <a:ext cx="1520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7030A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(18</a:t>
            </a:r>
            <a:r>
              <a:rPr lang="zh-TW" altLang="en-US" sz="2400" dirty="0">
                <a:solidFill>
                  <a:srgbClr val="7030A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－</a:t>
            </a:r>
            <a:r>
              <a:rPr lang="en-US" altLang="zh-TW" sz="2400" dirty="0">
                <a:solidFill>
                  <a:srgbClr val="7030A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8)</a:t>
            </a:r>
            <a:endParaRPr lang="en-US" altLang="zh-CN" sz="2400" dirty="0">
              <a:solidFill>
                <a:srgbClr val="7030A0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1A65FB84-9936-4E7D-ABFC-905D8C6BBE39}"/>
              </a:ext>
            </a:extLst>
          </p:cNvPr>
          <p:cNvSpPr txBox="1"/>
          <p:nvPr/>
        </p:nvSpPr>
        <p:spPr>
          <a:xfrm>
            <a:off x="3001022" y="4777861"/>
            <a:ext cx="696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400" dirty="0">
                <a:solidFill>
                  <a:srgbClr val="009600"/>
                </a:solidFill>
                <a:ea typeface="標楷體" panose="03000509000000000000" pitchFamily="65" charset="-120"/>
              </a:rPr>
              <a:t>8</a:t>
            </a:r>
            <a:endParaRPr lang="en-US" altLang="zh-CN" sz="2400" dirty="0">
              <a:solidFill>
                <a:srgbClr val="0096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045B25B1-05B5-418C-B3FD-B6A9B17E55A7}"/>
              </a:ext>
            </a:extLst>
          </p:cNvPr>
          <p:cNvGrpSpPr/>
          <p:nvPr/>
        </p:nvGrpSpPr>
        <p:grpSpPr>
          <a:xfrm>
            <a:off x="2425269" y="908720"/>
            <a:ext cx="2790840" cy="1808269"/>
            <a:chOff x="2407749" y="1049319"/>
            <a:chExt cx="3100933" cy="2009188"/>
          </a:xfrm>
        </p:grpSpPr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2C1764B5-02D8-4097-90CE-A6181B8C453D}"/>
                </a:ext>
              </a:extLst>
            </p:cNvPr>
            <p:cNvGrpSpPr/>
            <p:nvPr/>
          </p:nvGrpSpPr>
          <p:grpSpPr>
            <a:xfrm>
              <a:off x="2407749" y="1049319"/>
              <a:ext cx="3100933" cy="2009188"/>
              <a:chOff x="2407749" y="1049319"/>
              <a:chExt cx="3100933" cy="2009188"/>
            </a:xfrm>
          </p:grpSpPr>
          <p:grpSp>
            <p:nvGrpSpPr>
              <p:cNvPr id="6" name="组合 5">
                <a:extLst>
                  <a:ext uri="{FF2B5EF4-FFF2-40B4-BE49-F238E27FC236}">
                    <a16:creationId xmlns:a16="http://schemas.microsoft.com/office/drawing/2014/main" id="{4EC471E4-CD42-4A8C-A714-59F96341D0D0}"/>
                  </a:ext>
                </a:extLst>
              </p:cNvPr>
              <p:cNvGrpSpPr/>
              <p:nvPr/>
            </p:nvGrpSpPr>
            <p:grpSpPr>
              <a:xfrm>
                <a:off x="3168650" y="1049319"/>
                <a:ext cx="2340032" cy="1620216"/>
                <a:chOff x="3153905" y="1052736"/>
                <a:chExt cx="2340032" cy="1620216"/>
              </a:xfrm>
              <a:noFill/>
            </p:grpSpPr>
            <p:sp>
              <p:nvSpPr>
                <p:cNvPr id="4" name="矩形 3">
                  <a:extLst>
                    <a:ext uri="{FF2B5EF4-FFF2-40B4-BE49-F238E27FC236}">
                      <a16:creationId xmlns:a16="http://schemas.microsoft.com/office/drawing/2014/main" id="{57C1A546-2B65-4D72-8979-097651E15FF2}"/>
                    </a:ext>
                  </a:extLst>
                </p:cNvPr>
                <p:cNvSpPr/>
                <p:nvPr/>
              </p:nvSpPr>
              <p:spPr bwMode="auto">
                <a:xfrm>
                  <a:off x="3153905" y="1052736"/>
                  <a:ext cx="1620000" cy="16200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chemeClr val="tx1">
                            <a:gamma/>
                            <a:shade val="60000"/>
                            <a:invGamma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24" name="矩形 23">
                  <a:extLst>
                    <a:ext uri="{FF2B5EF4-FFF2-40B4-BE49-F238E27FC236}">
                      <a16:creationId xmlns:a16="http://schemas.microsoft.com/office/drawing/2014/main" id="{30C76E4F-F494-4BAE-81AF-B3BB39745B41}"/>
                    </a:ext>
                  </a:extLst>
                </p:cNvPr>
                <p:cNvSpPr/>
                <p:nvPr/>
              </p:nvSpPr>
              <p:spPr bwMode="auto">
                <a:xfrm>
                  <a:off x="4773905" y="1052736"/>
                  <a:ext cx="720000" cy="7200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chemeClr val="tx1">
                            <a:gamma/>
                            <a:shade val="60000"/>
                            <a:invGamma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5" name="直角三角形 4">
                  <a:extLst>
                    <a:ext uri="{FF2B5EF4-FFF2-40B4-BE49-F238E27FC236}">
                      <a16:creationId xmlns:a16="http://schemas.microsoft.com/office/drawing/2014/main" id="{7F43779C-64FD-444B-ABE1-2F2B016DAB2C}"/>
                    </a:ext>
                  </a:extLst>
                </p:cNvPr>
                <p:cNvSpPr/>
                <p:nvPr/>
              </p:nvSpPr>
              <p:spPr bwMode="auto">
                <a:xfrm flipV="1">
                  <a:off x="4773905" y="1772952"/>
                  <a:ext cx="720000" cy="900000"/>
                </a:xfrm>
                <a:prstGeom prst="rtTriangle">
                  <a:avLst/>
                </a:prstGeom>
                <a:grp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chemeClr val="tx1">
                            <a:gamma/>
                            <a:shade val="60000"/>
                            <a:invGamma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28" name="直角三角形 27">
                  <a:extLst>
                    <a:ext uri="{FF2B5EF4-FFF2-40B4-BE49-F238E27FC236}">
                      <a16:creationId xmlns:a16="http://schemas.microsoft.com/office/drawing/2014/main" id="{9358FEEF-B2DA-42F8-B20A-C1FCF80AF0AF}"/>
                    </a:ext>
                  </a:extLst>
                </p:cNvPr>
                <p:cNvSpPr/>
                <p:nvPr/>
              </p:nvSpPr>
              <p:spPr bwMode="auto">
                <a:xfrm flipH="1">
                  <a:off x="4773937" y="1772736"/>
                  <a:ext cx="720000" cy="900000"/>
                </a:xfrm>
                <a:prstGeom prst="rtTriangle">
                  <a:avLst/>
                </a:prstGeom>
                <a:grp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chemeClr val="tx1">
                            <a:gamma/>
                            <a:shade val="60000"/>
                            <a:invGamma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</p:grpSp>
          <p:grpSp>
            <p:nvGrpSpPr>
              <p:cNvPr id="29" name="组合 42">
                <a:extLst>
                  <a:ext uri="{FF2B5EF4-FFF2-40B4-BE49-F238E27FC236}">
                    <a16:creationId xmlns:a16="http://schemas.microsoft.com/office/drawing/2014/main" id="{43942175-BA82-457D-A052-E409785A6DB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200000">
                <a:off x="4242093" y="1557935"/>
                <a:ext cx="187581" cy="2345536"/>
                <a:chOff x="8146616" y="3078000"/>
                <a:chExt cx="116952" cy="423009"/>
              </a:xfrm>
            </p:grpSpPr>
            <p:cxnSp>
              <p:nvCxnSpPr>
                <p:cNvPr id="30" name="直接连接符 22">
                  <a:extLst>
                    <a:ext uri="{FF2B5EF4-FFF2-40B4-BE49-F238E27FC236}">
                      <a16:creationId xmlns:a16="http://schemas.microsoft.com/office/drawing/2014/main" id="{11F153C9-3E80-4F9F-8A14-29A9D083E7BA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8208785" y="3446225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1" name="直接连接符 22">
                  <a:extLst>
                    <a:ext uri="{FF2B5EF4-FFF2-40B4-BE49-F238E27FC236}">
                      <a16:creationId xmlns:a16="http://schemas.microsoft.com/office/drawing/2014/main" id="{F70B4285-8367-4B60-BA99-40F38D35C8F4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8201400" y="3023216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2" name="直接箭头连接符 32">
                  <a:extLst>
                    <a:ext uri="{FF2B5EF4-FFF2-40B4-BE49-F238E27FC236}">
                      <a16:creationId xmlns:a16="http://schemas.microsoft.com/office/drawing/2014/main" id="{8B2BFA6C-CB7A-4D26-A580-E17EC4C3C06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rot="5400000" flipH="1" flipV="1">
                  <a:off x="7991534" y="3289502"/>
                  <a:ext cx="423003" cy="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33" name="Text Box 50">
                <a:extLst>
                  <a:ext uri="{FF2B5EF4-FFF2-40B4-BE49-F238E27FC236}">
                    <a16:creationId xmlns:a16="http://schemas.microsoft.com/office/drawing/2014/main" id="{0792110B-712A-4826-9706-38DCE508B7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03204" y="2689175"/>
                <a:ext cx="849047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26cm</a:t>
                </a:r>
              </a:p>
            </p:txBody>
          </p:sp>
          <p:sp>
            <p:nvSpPr>
              <p:cNvPr id="35" name="Text Box 50">
                <a:extLst>
                  <a:ext uri="{FF2B5EF4-FFF2-40B4-BE49-F238E27FC236}">
                    <a16:creationId xmlns:a16="http://schemas.microsoft.com/office/drawing/2014/main" id="{97681875-144C-4F59-9C5E-BF6F65ADAA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07749" y="1691858"/>
                <a:ext cx="825979" cy="41036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dirty="0">
                    <a:solidFill>
                      <a:schemeClr val="tx1">
                        <a:lumMod val="95000"/>
                        <a:lumOff val="5000"/>
                      </a:schemeClr>
                    </a:solidFill>
                  </a:rPr>
                  <a:t>18cm</a:t>
                </a:r>
              </a:p>
            </p:txBody>
          </p:sp>
        </p:grp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B0B4541D-5051-4C77-BE42-26F771FCCD8B}"/>
                </a:ext>
              </a:extLst>
            </p:cNvPr>
            <p:cNvSpPr txBox="1"/>
            <p:nvPr/>
          </p:nvSpPr>
          <p:spPr>
            <a:xfrm>
              <a:off x="3789860" y="1642735"/>
              <a:ext cx="4320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</a:rPr>
                <a:t>E</a:t>
              </a:r>
            </a:p>
          </p:txBody>
        </p:sp>
        <p:sp>
          <p:nvSpPr>
            <p:cNvPr id="38" name="文本框 37">
              <a:extLst>
                <a:ext uri="{FF2B5EF4-FFF2-40B4-BE49-F238E27FC236}">
                  <a16:creationId xmlns:a16="http://schemas.microsoft.com/office/drawing/2014/main" id="{F5F4CAF3-FD95-4EE6-B2F6-B7AFA3168F5E}"/>
                </a:ext>
              </a:extLst>
            </p:cNvPr>
            <p:cNvSpPr txBox="1"/>
            <p:nvPr/>
          </p:nvSpPr>
          <p:spPr>
            <a:xfrm>
              <a:off x="4972078" y="1168638"/>
              <a:ext cx="4320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</a:rPr>
                <a:t>F</a:t>
              </a:r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1DF45485-DF3B-4904-93CE-79649D798850}"/>
                </a:ext>
              </a:extLst>
            </p:cNvPr>
            <p:cNvSpPr txBox="1"/>
            <p:nvPr/>
          </p:nvSpPr>
          <p:spPr>
            <a:xfrm>
              <a:off x="4756713" y="1746746"/>
              <a:ext cx="4320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</a:rPr>
                <a:t>G</a:t>
              </a:r>
            </a:p>
          </p:txBody>
        </p:sp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A0127F02-F9B5-4508-B8CF-6C080FCFA3F4}"/>
                </a:ext>
              </a:extLst>
            </p:cNvPr>
            <p:cNvSpPr txBox="1"/>
            <p:nvPr/>
          </p:nvSpPr>
          <p:spPr>
            <a:xfrm>
              <a:off x="5076570" y="2177764"/>
              <a:ext cx="4320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</a:rPr>
                <a:t>H</a:t>
              </a:r>
            </a:p>
          </p:txBody>
        </p:sp>
      </p:grpSp>
      <p:sp>
        <p:nvSpPr>
          <p:cNvPr id="45" name="Text Box 50">
            <a:extLst>
              <a:ext uri="{FF2B5EF4-FFF2-40B4-BE49-F238E27FC236}">
                <a16:creationId xmlns:a16="http://schemas.microsoft.com/office/drawing/2014/main" id="{15DDEE7F-E817-4C41-9E58-0D8125CE1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339" y="2018754"/>
            <a:ext cx="7433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0066FF"/>
                </a:solidFill>
              </a:rPr>
              <a:t>18cm</a:t>
            </a:r>
          </a:p>
        </p:txBody>
      </p:sp>
      <p:sp>
        <p:nvSpPr>
          <p:cNvPr id="46" name="Text Box 50">
            <a:extLst>
              <a:ext uri="{FF2B5EF4-FFF2-40B4-BE49-F238E27FC236}">
                <a16:creationId xmlns:a16="http://schemas.microsoft.com/office/drawing/2014/main" id="{2CCD1C41-1023-48D3-92F8-211473BE3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2471" y="2481072"/>
            <a:ext cx="280551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008A00"/>
                </a:solidFill>
                <a:latin typeface="+mj-lt"/>
              </a:rPr>
              <a:t>(26</a:t>
            </a:r>
            <a:r>
              <a:rPr lang="zh-TW" altLang="en-US" dirty="0">
                <a:solidFill>
                  <a:srgbClr val="008A00"/>
                </a:solidFill>
                <a:latin typeface="+mj-lt"/>
              </a:rPr>
              <a:t>－</a:t>
            </a:r>
            <a:r>
              <a:rPr lang="en-US" altLang="zh-TW" dirty="0">
                <a:solidFill>
                  <a:srgbClr val="008A00"/>
                </a:solidFill>
                <a:latin typeface="+mj-lt"/>
              </a:rPr>
              <a:t>18)cm</a:t>
            </a:r>
            <a:r>
              <a:rPr lang="zh-TW" altLang="en-US" dirty="0">
                <a:solidFill>
                  <a:srgbClr val="008A00"/>
                </a:solidFill>
                <a:latin typeface="+mj-lt"/>
              </a:rPr>
              <a:t>，即</a:t>
            </a:r>
            <a:r>
              <a:rPr lang="en-US" altLang="zh-TW" dirty="0">
                <a:solidFill>
                  <a:srgbClr val="008A00"/>
                </a:solidFill>
                <a:latin typeface="+mj-lt"/>
              </a:rPr>
              <a:t>8cm</a:t>
            </a:r>
            <a:r>
              <a:rPr lang="zh-TW" altLang="en-US" dirty="0">
                <a:solidFill>
                  <a:srgbClr val="008A00"/>
                </a:solidFill>
                <a:latin typeface="+mj-lt"/>
              </a:rPr>
              <a:t>。</a:t>
            </a:r>
            <a:endParaRPr lang="en-US" altLang="zh-TW" dirty="0">
              <a:solidFill>
                <a:srgbClr val="008A00"/>
              </a:solidFill>
              <a:latin typeface="+mj-lt"/>
            </a:endParaRPr>
          </a:p>
        </p:txBody>
      </p:sp>
      <p:sp>
        <p:nvSpPr>
          <p:cNvPr id="48" name="Text Box 50">
            <a:extLst>
              <a:ext uri="{FF2B5EF4-FFF2-40B4-BE49-F238E27FC236}">
                <a16:creationId xmlns:a16="http://schemas.microsoft.com/office/drawing/2014/main" id="{52944BD0-8669-4D82-9196-EDCF67B294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3016" y="1299207"/>
            <a:ext cx="74338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0066FF"/>
                </a:solidFill>
              </a:rPr>
              <a:t>18cm</a:t>
            </a:r>
          </a:p>
        </p:txBody>
      </p:sp>
      <p:sp>
        <p:nvSpPr>
          <p:cNvPr id="53" name="Text Box 50">
            <a:extLst>
              <a:ext uri="{FF2B5EF4-FFF2-40B4-BE49-F238E27FC236}">
                <a16:creationId xmlns:a16="http://schemas.microsoft.com/office/drawing/2014/main" id="{B39C9E5C-78D7-434E-AFA4-1A74A6127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3973" y="1015320"/>
            <a:ext cx="6606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009600"/>
                </a:solidFill>
              </a:rPr>
              <a:t>8cm</a:t>
            </a:r>
          </a:p>
        </p:txBody>
      </p:sp>
      <p:sp>
        <p:nvSpPr>
          <p:cNvPr id="54" name="Text Box 50">
            <a:extLst>
              <a:ext uri="{FF2B5EF4-FFF2-40B4-BE49-F238E27FC236}">
                <a16:creationId xmlns:a16="http://schemas.microsoft.com/office/drawing/2014/main" id="{BDBCB5FC-5D4F-456B-8C72-E08AA0DFB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1832" y="1807510"/>
            <a:ext cx="135520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7030A0"/>
                </a:solidFill>
              </a:rPr>
              <a:t>(18</a:t>
            </a:r>
            <a:r>
              <a:rPr lang="zh-CN" altLang="en-US" dirty="0">
                <a:solidFill>
                  <a:srgbClr val="7030A0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dirty="0">
                <a:solidFill>
                  <a:srgbClr val="7030A0"/>
                </a:solidFill>
              </a:rPr>
              <a:t>8)cm</a:t>
            </a:r>
          </a:p>
        </p:txBody>
      </p:sp>
      <p:sp>
        <p:nvSpPr>
          <p:cNvPr id="56" name="Text Box 50">
            <a:extLst>
              <a:ext uri="{FF2B5EF4-FFF2-40B4-BE49-F238E27FC236}">
                <a16:creationId xmlns:a16="http://schemas.microsoft.com/office/drawing/2014/main" id="{DB00F5E1-00F5-497A-827E-0BC4C40177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5321" y="531000"/>
            <a:ext cx="66060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dirty="0">
                <a:solidFill>
                  <a:srgbClr val="008A00"/>
                </a:solidFill>
              </a:rPr>
              <a:t>8cm</a:t>
            </a:r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F4F9A85E-56CA-4183-B7BB-EE0B3BC70C2D}"/>
              </a:ext>
            </a:extLst>
          </p:cNvPr>
          <p:cNvSpPr/>
          <p:nvPr/>
        </p:nvSpPr>
        <p:spPr bwMode="auto">
          <a:xfrm>
            <a:off x="3105509" y="2363638"/>
            <a:ext cx="1466491" cy="0"/>
          </a:xfrm>
          <a:custGeom>
            <a:avLst/>
            <a:gdLst>
              <a:gd name="connsiteX0" fmla="*/ 0 w 1466491"/>
              <a:gd name="connsiteY0" fmla="*/ 0 h 0"/>
              <a:gd name="connsiteX1" fmla="*/ 1466491 w 14664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66491">
                <a:moveTo>
                  <a:pt x="0" y="0"/>
                </a:moveTo>
                <a:lnTo>
                  <a:pt x="1466491" y="0"/>
                </a:lnTo>
              </a:path>
            </a:pathLst>
          </a:cu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51" name="任意多边形: 形状 50">
            <a:extLst>
              <a:ext uri="{FF2B5EF4-FFF2-40B4-BE49-F238E27FC236}">
                <a16:creationId xmlns:a16="http://schemas.microsoft.com/office/drawing/2014/main" id="{407C7803-D9D5-48F9-BAF5-DFBAC2EF6AAE}"/>
              </a:ext>
            </a:extLst>
          </p:cNvPr>
          <p:cNvSpPr/>
          <p:nvPr/>
        </p:nvSpPr>
        <p:spPr bwMode="auto">
          <a:xfrm rot="5400000">
            <a:off x="3834155" y="1638182"/>
            <a:ext cx="1466491" cy="0"/>
          </a:xfrm>
          <a:custGeom>
            <a:avLst/>
            <a:gdLst>
              <a:gd name="connsiteX0" fmla="*/ 0 w 1466491"/>
              <a:gd name="connsiteY0" fmla="*/ 0 h 0"/>
              <a:gd name="connsiteX1" fmla="*/ 1466491 w 14664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66491">
                <a:moveTo>
                  <a:pt x="0" y="0"/>
                </a:moveTo>
                <a:lnTo>
                  <a:pt x="1466491" y="0"/>
                </a:lnTo>
              </a:path>
            </a:pathLst>
          </a:cu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58" name="任意多边形: 形状 57">
            <a:extLst>
              <a:ext uri="{FF2B5EF4-FFF2-40B4-BE49-F238E27FC236}">
                <a16:creationId xmlns:a16="http://schemas.microsoft.com/office/drawing/2014/main" id="{0FF09E43-EA42-4EBE-9156-A336BCF870E8}"/>
              </a:ext>
            </a:extLst>
          </p:cNvPr>
          <p:cNvSpPr/>
          <p:nvPr/>
        </p:nvSpPr>
        <p:spPr bwMode="auto">
          <a:xfrm flipV="1">
            <a:off x="4575012" y="2310153"/>
            <a:ext cx="639926" cy="54428"/>
          </a:xfrm>
          <a:custGeom>
            <a:avLst/>
            <a:gdLst>
              <a:gd name="connsiteX0" fmla="*/ 0 w 1466491"/>
              <a:gd name="connsiteY0" fmla="*/ 0 h 0"/>
              <a:gd name="connsiteX1" fmla="*/ 1466491 w 14664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66491">
                <a:moveTo>
                  <a:pt x="0" y="0"/>
                </a:moveTo>
                <a:lnTo>
                  <a:pt x="1466491" y="0"/>
                </a:lnTo>
              </a:path>
            </a:pathLst>
          </a:custGeom>
          <a:noFill/>
          <a:ln w="28575" cap="flat" cmpd="sng" algn="ctr">
            <a:solidFill>
              <a:srgbClr val="008A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59" name="任意多边形: 形状 58">
            <a:extLst>
              <a:ext uri="{FF2B5EF4-FFF2-40B4-BE49-F238E27FC236}">
                <a16:creationId xmlns:a16="http://schemas.microsoft.com/office/drawing/2014/main" id="{1280AA54-65E8-4754-B42D-CF6C65CB4BA9}"/>
              </a:ext>
            </a:extLst>
          </p:cNvPr>
          <p:cNvSpPr/>
          <p:nvPr/>
        </p:nvSpPr>
        <p:spPr bwMode="auto">
          <a:xfrm flipV="1">
            <a:off x="4567399" y="866859"/>
            <a:ext cx="654682" cy="45719"/>
          </a:xfrm>
          <a:custGeom>
            <a:avLst/>
            <a:gdLst>
              <a:gd name="connsiteX0" fmla="*/ 0 w 1466491"/>
              <a:gd name="connsiteY0" fmla="*/ 0 h 0"/>
              <a:gd name="connsiteX1" fmla="*/ 1466491 w 14664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66491">
                <a:moveTo>
                  <a:pt x="0" y="0"/>
                </a:moveTo>
                <a:lnTo>
                  <a:pt x="1466491" y="0"/>
                </a:lnTo>
              </a:path>
            </a:pathLst>
          </a:custGeom>
          <a:noFill/>
          <a:ln w="28575" cap="flat" cmpd="sng" algn="ctr">
            <a:solidFill>
              <a:srgbClr val="008A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 </a:t>
            </a: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0" name="任意多边形: 形状 59">
            <a:extLst>
              <a:ext uri="{FF2B5EF4-FFF2-40B4-BE49-F238E27FC236}">
                <a16:creationId xmlns:a16="http://schemas.microsoft.com/office/drawing/2014/main" id="{705BBBF7-3175-4982-91A5-618EC4CD42D6}"/>
              </a:ext>
            </a:extLst>
          </p:cNvPr>
          <p:cNvSpPr/>
          <p:nvPr/>
        </p:nvSpPr>
        <p:spPr bwMode="auto">
          <a:xfrm rot="5400000" flipV="1">
            <a:off x="4915641" y="1210715"/>
            <a:ext cx="650688" cy="52087"/>
          </a:xfrm>
          <a:custGeom>
            <a:avLst/>
            <a:gdLst>
              <a:gd name="connsiteX0" fmla="*/ 0 w 1466491"/>
              <a:gd name="connsiteY0" fmla="*/ 0 h 0"/>
              <a:gd name="connsiteX1" fmla="*/ 1466491 w 14664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66491">
                <a:moveTo>
                  <a:pt x="0" y="0"/>
                </a:moveTo>
                <a:lnTo>
                  <a:pt x="1466491" y="0"/>
                </a:lnTo>
              </a:path>
            </a:pathLst>
          </a:custGeom>
          <a:noFill/>
          <a:ln w="28575" cap="flat" cmpd="sng" algn="ctr">
            <a:solidFill>
              <a:srgbClr val="008A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1" name="任意多边形: 形状 60">
            <a:extLst>
              <a:ext uri="{FF2B5EF4-FFF2-40B4-BE49-F238E27FC236}">
                <a16:creationId xmlns:a16="http://schemas.microsoft.com/office/drawing/2014/main" id="{CD313B9A-30D7-4B2F-8ECE-A6E6E489FE6D}"/>
              </a:ext>
            </a:extLst>
          </p:cNvPr>
          <p:cNvSpPr/>
          <p:nvPr/>
        </p:nvSpPr>
        <p:spPr bwMode="auto">
          <a:xfrm rot="5400000" flipV="1">
            <a:off x="4829012" y="1937390"/>
            <a:ext cx="822349" cy="51087"/>
          </a:xfrm>
          <a:custGeom>
            <a:avLst/>
            <a:gdLst>
              <a:gd name="connsiteX0" fmla="*/ 0 w 1466491"/>
              <a:gd name="connsiteY0" fmla="*/ 0 h 0"/>
              <a:gd name="connsiteX1" fmla="*/ 1466491 w 14664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66491">
                <a:moveTo>
                  <a:pt x="0" y="0"/>
                </a:moveTo>
                <a:lnTo>
                  <a:pt x="1466491" y="0"/>
                </a:lnTo>
              </a:path>
            </a:pathLst>
          </a:custGeom>
          <a:noFill/>
          <a:ln w="28575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7" name="弧形 6">
            <a:extLst>
              <a:ext uri="{FF2B5EF4-FFF2-40B4-BE49-F238E27FC236}">
                <a16:creationId xmlns:a16="http://schemas.microsoft.com/office/drawing/2014/main" id="{6D4F9EA6-0307-4D9A-855F-57810EF04E60}"/>
              </a:ext>
            </a:extLst>
          </p:cNvPr>
          <p:cNvSpPr/>
          <p:nvPr/>
        </p:nvSpPr>
        <p:spPr bwMode="auto">
          <a:xfrm rot="15263432" flipH="1">
            <a:off x="4884030" y="1800241"/>
            <a:ext cx="895903" cy="914400"/>
          </a:xfrm>
          <a:prstGeom prst="arc">
            <a:avLst/>
          </a:prstGeom>
          <a:noFill/>
          <a:ln w="19050" cap="flat" cmpd="sng" algn="ctr">
            <a:solidFill>
              <a:srgbClr val="008A00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142B9B8F-436E-4FC4-8452-9C6A18CECD59}"/>
              </a:ext>
            </a:extLst>
          </p:cNvPr>
          <p:cNvSpPr txBox="1"/>
          <p:nvPr/>
        </p:nvSpPr>
        <p:spPr>
          <a:xfrm>
            <a:off x="1085930" y="4368211"/>
            <a:ext cx="3950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三角形的面積 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 </a:t>
            </a:r>
            <a:r>
              <a:rPr lang="zh-TW" altLang="en-US" sz="2400" dirty="0">
                <a:solidFill>
                  <a:srgbClr val="008A00"/>
                </a:solidFill>
                <a:ea typeface="標楷體" panose="03000509000000000000" pitchFamily="65" charset="-120"/>
              </a:rPr>
              <a:t>底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zh-TW" altLang="en-US" sz="2400" dirty="0">
                <a:solidFill>
                  <a:srgbClr val="7030A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高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÷2</a:t>
            </a:r>
          </a:p>
        </p:txBody>
      </p:sp>
      <p:sp>
        <p:nvSpPr>
          <p:cNvPr id="63" name="任意多边形: 形状 62">
            <a:extLst>
              <a:ext uri="{FF2B5EF4-FFF2-40B4-BE49-F238E27FC236}">
                <a16:creationId xmlns:a16="http://schemas.microsoft.com/office/drawing/2014/main" id="{277A41A3-FFC9-409F-93AD-A4428A5ED334}"/>
              </a:ext>
            </a:extLst>
          </p:cNvPr>
          <p:cNvSpPr/>
          <p:nvPr/>
        </p:nvSpPr>
        <p:spPr bwMode="auto">
          <a:xfrm rot="5400000">
            <a:off x="2386009" y="1647203"/>
            <a:ext cx="1466491" cy="0"/>
          </a:xfrm>
          <a:custGeom>
            <a:avLst/>
            <a:gdLst>
              <a:gd name="connsiteX0" fmla="*/ 0 w 1466491"/>
              <a:gd name="connsiteY0" fmla="*/ 0 h 0"/>
              <a:gd name="connsiteX1" fmla="*/ 1466491 w 14664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66491">
                <a:moveTo>
                  <a:pt x="0" y="0"/>
                </a:moveTo>
                <a:lnTo>
                  <a:pt x="1466491" y="0"/>
                </a:lnTo>
              </a:path>
            </a:pathLst>
          </a:cu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969CD57D-1BC1-4FA2-B7BB-D938DC4AEDE8}"/>
              </a:ext>
            </a:extLst>
          </p:cNvPr>
          <p:cNvSpPr txBox="1"/>
          <p:nvPr/>
        </p:nvSpPr>
        <p:spPr>
          <a:xfrm>
            <a:off x="2989730" y="5150513"/>
            <a:ext cx="1577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en-US" altLang="zh-TW" sz="2400" dirty="0">
                <a:solidFill>
                  <a:srgbClr val="009600"/>
                </a:solidFill>
                <a:ea typeface="標楷體" panose="03000509000000000000" pitchFamily="65" charset="-120"/>
              </a:rPr>
              <a:t>40(cm</a:t>
            </a:r>
            <a:r>
              <a:rPr lang="en-US" altLang="zh-TW" sz="2400" baseline="30000" dirty="0">
                <a:solidFill>
                  <a:srgbClr val="009600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400" dirty="0">
                <a:solidFill>
                  <a:srgbClr val="009600"/>
                </a:solidFill>
                <a:ea typeface="標楷體" panose="03000509000000000000" pitchFamily="65" charset="-120"/>
              </a:rPr>
              <a:t>)</a:t>
            </a:r>
            <a:endParaRPr lang="en-US" altLang="zh-CN" sz="2400" dirty="0">
              <a:solidFill>
                <a:srgbClr val="009600"/>
              </a:solidFill>
              <a:ea typeface="標楷體" panose="03000509000000000000" pitchFamily="65" charset="-120"/>
            </a:endParaRP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0D38B4EE-4C13-49FD-BAB4-6AA2AA2FC43C}"/>
              </a:ext>
            </a:extLst>
          </p:cNvPr>
          <p:cNvSpPr txBox="1"/>
          <p:nvPr/>
        </p:nvSpPr>
        <p:spPr>
          <a:xfrm>
            <a:off x="4749112" y="4771095"/>
            <a:ext cx="6109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2</a:t>
            </a:r>
            <a:endParaRPr lang="en-US" altLang="zh-CN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123" grpId="0" animBg="1"/>
      <p:bldP spid="174123" grpId="1" animBg="1"/>
      <p:bldP spid="174136" grpId="0" animBg="1"/>
      <p:bldP spid="174136" grpId="1" animBg="1"/>
      <p:bldP spid="2" grpId="0"/>
      <p:bldP spid="2" grpId="1"/>
      <p:bldP spid="20" grpId="0"/>
      <p:bldP spid="20" grpId="1"/>
      <p:bldP spid="45" grpId="0"/>
      <p:bldP spid="45" grpId="1"/>
      <p:bldP spid="46" grpId="0"/>
      <p:bldP spid="46" grpId="1"/>
      <p:bldP spid="48" grpId="0"/>
      <p:bldP spid="48" grpId="1"/>
      <p:bldP spid="53" grpId="0"/>
      <p:bldP spid="53" grpId="1"/>
      <p:bldP spid="54" grpId="0"/>
      <p:bldP spid="54" grpId="1"/>
      <p:bldP spid="56" grpId="0"/>
      <p:bldP spid="56" grpId="1"/>
      <p:bldP spid="3" grpId="0" animBg="1"/>
      <p:bldP spid="3" grpId="1" animBg="1"/>
      <p:bldP spid="51" grpId="0" animBg="1"/>
      <p:bldP spid="51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7" grpId="0" animBg="1"/>
      <p:bldP spid="7" grpId="1" animBg="1"/>
      <p:bldP spid="62" grpId="0"/>
      <p:bldP spid="62" grpId="1"/>
      <p:bldP spid="63" grpId="0" animBg="1"/>
      <p:bldP spid="63" grpId="1" animBg="1"/>
      <p:bldP spid="65" grpId="0"/>
      <p:bldP spid="65" grpId="1"/>
      <p:bldP spid="66" grpId="0"/>
      <p:bldP spid="66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3860</TotalTime>
  <Words>100</Words>
  <Application>Microsoft Office PowerPoint</Application>
  <PresentationFormat>全屏显示(4:3)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Nancy Zhang</cp:lastModifiedBy>
  <cp:revision>491</cp:revision>
  <dcterms:modified xsi:type="dcterms:W3CDTF">2023-07-13T01:47:32Z</dcterms:modified>
</cp:coreProperties>
</file>