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2886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66FF"/>
    <a:srgbClr val="9E9FA3"/>
    <a:srgbClr val="DCDDDF"/>
    <a:srgbClr val="9966FF"/>
    <a:srgbClr val="FBEDEB"/>
    <a:srgbClr val="EBE6FE"/>
    <a:srgbClr val="0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2886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194716F-0329-4A1E-98EE-2C8293A9B2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B94F05C-996B-406A-ACBA-725470023C6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7BF4767-0D23-4E4A-8E2F-2810D20F4C5B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2FFFF216-09A6-434A-9FD9-EE062DABB6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109F4DF7-B058-4DE3-AE52-8E1E7167C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3114CDA-216C-4A71-B236-B6CE3F45EE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DD0CE9-5910-49CE-9D2E-6F3774289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B7683EA-DEF3-467B-AE41-75A20E200767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3930914-435B-4C8A-9206-89610F7BDC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D76EC74-4133-46F4-9CCD-853079027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153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374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526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9704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339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9573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343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763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194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570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510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7502F8F-6580-4DF7-897D-19D0991A60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B2D61BAE-00A9-4CB2-A7A2-828FB4403E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6">
            <a:extLst>
              <a:ext uri="{FF2B5EF4-FFF2-40B4-BE49-F238E27FC236}">
                <a16:creationId xmlns:a16="http://schemas.microsoft.com/office/drawing/2014/main" id="{FDD02D77-536F-4A07-98A2-68851A2AA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3950" y="3773488"/>
            <a:ext cx="7769225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30000"/>
              </a:spcAft>
            </a:pPr>
            <a:r>
              <a:rPr lang="zh-TW" altLang="en-US" sz="2800" u="sng">
                <a:ea typeface="標楷體" panose="03000509000000000000" pitchFamily="65" charset="-120"/>
              </a:rPr>
              <a:t>占美</a:t>
            </a:r>
            <a:r>
              <a:rPr lang="zh-TW" altLang="en-US" sz="2800">
                <a:ea typeface="標楷體" panose="03000509000000000000" pitchFamily="65" charset="-120"/>
              </a:rPr>
              <a:t>哪一科的成績進步最大？</a:t>
            </a:r>
          </a:p>
          <a:p>
            <a:pPr eaLnBrk="1" hangingPunct="1">
              <a:spcAft>
                <a:spcPct val="3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A. </a:t>
            </a:r>
            <a:r>
              <a:rPr lang="zh-TW" altLang="en-US" sz="2800">
                <a:ea typeface="標楷體" panose="03000509000000000000" pitchFamily="65" charset="-120"/>
              </a:rPr>
              <a:t>中文科</a:t>
            </a:r>
            <a:r>
              <a:rPr lang="en-US" altLang="zh-TW" sz="2800">
                <a:ea typeface="標楷體" panose="03000509000000000000" pitchFamily="65" charset="-120"/>
              </a:rPr>
              <a:t>		</a:t>
            </a:r>
            <a:r>
              <a:rPr lang="zh-TW" altLang="en-US" sz="2800">
                <a:ea typeface="標楷體" panose="03000509000000000000" pitchFamily="65" charset="-120"/>
              </a:rPr>
              <a:t>  </a:t>
            </a:r>
            <a:r>
              <a:rPr lang="en-US" altLang="zh-TW" sz="2800">
                <a:ea typeface="標楷體" panose="03000509000000000000" pitchFamily="65" charset="-120"/>
              </a:rPr>
              <a:t>B. </a:t>
            </a:r>
            <a:r>
              <a:rPr lang="zh-TW" altLang="en-US" sz="2800">
                <a:ea typeface="標楷體" panose="03000509000000000000" pitchFamily="65" charset="-120"/>
              </a:rPr>
              <a:t>英文科</a:t>
            </a: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C. </a:t>
            </a:r>
            <a:r>
              <a:rPr lang="zh-TW" altLang="en-US" sz="2800">
                <a:ea typeface="標楷體" panose="03000509000000000000" pitchFamily="65" charset="-120"/>
              </a:rPr>
              <a:t>數學科		  </a:t>
            </a:r>
            <a:r>
              <a:rPr lang="en-US" altLang="zh-TW" sz="2800">
                <a:ea typeface="標楷體" panose="03000509000000000000" pitchFamily="65" charset="-120"/>
              </a:rPr>
              <a:t>D. </a:t>
            </a:r>
            <a:r>
              <a:rPr lang="zh-TW" altLang="en-US" sz="2800">
                <a:ea typeface="標楷體" panose="03000509000000000000" pitchFamily="65" charset="-120"/>
              </a:rPr>
              <a:t>常識科</a:t>
            </a:r>
          </a:p>
        </p:txBody>
      </p:sp>
      <p:sp>
        <p:nvSpPr>
          <p:cNvPr id="2051" name="Rectangle 34">
            <a:extLst>
              <a:ext uri="{FF2B5EF4-FFF2-40B4-BE49-F238E27FC236}">
                <a16:creationId xmlns:a16="http://schemas.microsoft.com/office/drawing/2014/main" id="{86FEEC91-1239-4E33-BD51-86A4D2FD2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8" y="4913313"/>
            <a:ext cx="503237" cy="5016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F031EB07-62ED-4E66-A366-1D023308F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213" y="4935538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53C67D0C-660A-495A-A73F-3F058A9E0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3" y="776288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26.</a:t>
            </a:r>
          </a:p>
        </p:txBody>
      </p:sp>
      <p:sp>
        <p:nvSpPr>
          <p:cNvPr id="3078" name="Text Box 1502">
            <a:extLst>
              <a:ext uri="{FF2B5EF4-FFF2-40B4-BE49-F238E27FC236}">
                <a16:creationId xmlns:a16="http://schemas.microsoft.com/office/drawing/2014/main" id="{C94A1873-DCAD-48AE-886E-37E9FBE49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6675" y="900113"/>
            <a:ext cx="4918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ea typeface="標楷體" panose="03000509000000000000" pitchFamily="65" charset="-120"/>
              </a:rPr>
              <a:t>占美上、下學期的考試成績</a:t>
            </a:r>
            <a:endParaRPr lang="zh-TW" altLang="en-US" sz="2400" u="sng">
              <a:ea typeface="標楷體" panose="03000509000000000000" pitchFamily="65" charset="-120"/>
            </a:endParaRPr>
          </a:p>
        </p:txBody>
      </p:sp>
      <p:sp>
        <p:nvSpPr>
          <p:cNvPr id="3079" name="Text Box 2056">
            <a:extLst>
              <a:ext uri="{FF2B5EF4-FFF2-40B4-BE49-F238E27FC236}">
                <a16:creationId xmlns:a16="http://schemas.microsoft.com/office/drawing/2014/main" id="{69DEA833-066B-4BF2-AC67-218F47DAD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555750"/>
            <a:ext cx="94456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Aft>
                <a:spcPts val="1600"/>
              </a:spcAft>
            </a:pPr>
            <a:r>
              <a:rPr lang="zh-TW" altLang="en-US">
                <a:ea typeface="標楷體" panose="03000509000000000000" pitchFamily="65" charset="-120"/>
              </a:rPr>
              <a:t>中文科</a:t>
            </a:r>
            <a:endParaRPr lang="en-US" altLang="zh-TW">
              <a:ea typeface="標楷體" panose="03000509000000000000" pitchFamily="65" charset="-120"/>
            </a:endParaRPr>
          </a:p>
          <a:p>
            <a:pPr algn="r" eaLnBrk="1" hangingPunct="1">
              <a:spcAft>
                <a:spcPts val="1600"/>
              </a:spcAft>
            </a:pPr>
            <a:r>
              <a:rPr lang="zh-TW" altLang="en-US">
                <a:ea typeface="標楷體" panose="03000509000000000000" pitchFamily="65" charset="-120"/>
              </a:rPr>
              <a:t>英文科</a:t>
            </a:r>
            <a:endParaRPr lang="en-US" altLang="zh-TW">
              <a:ea typeface="標楷體" panose="03000509000000000000" pitchFamily="65" charset="-120"/>
            </a:endParaRPr>
          </a:p>
          <a:p>
            <a:pPr algn="r" eaLnBrk="1" hangingPunct="1">
              <a:spcAft>
                <a:spcPts val="1600"/>
              </a:spcAft>
            </a:pPr>
            <a:r>
              <a:rPr lang="zh-TW" altLang="en-US">
                <a:ea typeface="標楷體" panose="03000509000000000000" pitchFamily="65" charset="-120"/>
              </a:rPr>
              <a:t>數學科</a:t>
            </a:r>
            <a:endParaRPr lang="en-US" altLang="zh-TW">
              <a:ea typeface="標楷體" panose="03000509000000000000" pitchFamily="65" charset="-120"/>
            </a:endParaRPr>
          </a:p>
          <a:p>
            <a:pPr algn="r" eaLnBrk="1" hangingPunct="1">
              <a:spcAft>
                <a:spcPct val="200000"/>
              </a:spcAft>
            </a:pPr>
            <a:r>
              <a:rPr lang="zh-TW" altLang="en-US">
                <a:ea typeface="標楷體" panose="03000509000000000000" pitchFamily="65" charset="-120"/>
              </a:rPr>
              <a:t>常識科</a:t>
            </a:r>
            <a:endParaRPr lang="en-US" altLang="zh-TW">
              <a:ea typeface="標楷體" panose="03000509000000000000" pitchFamily="65" charset="-120"/>
            </a:endParaRPr>
          </a:p>
        </p:txBody>
      </p:sp>
      <p:sp>
        <p:nvSpPr>
          <p:cNvPr id="1609" name="Text Box 53">
            <a:extLst>
              <a:ext uri="{FF2B5EF4-FFF2-40B4-BE49-F238E27FC236}">
                <a16:creationId xmlns:a16="http://schemas.microsoft.com/office/drawing/2014/main" id="{FBBA6B80-19E0-4799-A9CB-96A754CA1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808288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CN" altLang="en-US" sz="3400" b="1">
                <a:latin typeface="+mj-lt"/>
                <a:ea typeface="+mj-ea"/>
              </a:rPr>
              <a:t>三</a:t>
            </a:r>
            <a:r>
              <a:rPr lang="en-US" altLang="zh-TW" sz="3400" b="1">
                <a:latin typeface="+mj-lt"/>
                <a:ea typeface="+mj-ea"/>
              </a:rPr>
              <a:t>)</a:t>
            </a:r>
            <a:endParaRPr lang="en-US" altLang="zh-TW" sz="3400" b="1" dirty="0">
              <a:latin typeface="+mj-lt"/>
              <a:ea typeface="+mj-ea"/>
            </a:endParaRPr>
          </a:p>
        </p:txBody>
      </p:sp>
      <p:cxnSp>
        <p:nvCxnSpPr>
          <p:cNvPr id="3081" name="直接连接符 2">
            <a:extLst>
              <a:ext uri="{FF2B5EF4-FFF2-40B4-BE49-F238E27FC236}">
                <a16:creationId xmlns:a16="http://schemas.microsoft.com/office/drawing/2014/main" id="{6AC0EC7C-DA04-400F-833E-9703A25FFEA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00338" y="1343025"/>
            <a:ext cx="35988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82" name="图片 4">
            <a:extLst>
              <a:ext uri="{FF2B5EF4-FFF2-40B4-BE49-F238E27FC236}">
                <a16:creationId xmlns:a16="http://schemas.microsoft.com/office/drawing/2014/main" id="{7D9A5B00-0A84-426F-965A-8CB7F8ED2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925" y="1395413"/>
            <a:ext cx="6151563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任意多边形 6">
            <a:extLst>
              <a:ext uri="{FF2B5EF4-FFF2-40B4-BE49-F238E27FC236}">
                <a16:creationId xmlns:a16="http://schemas.microsoft.com/office/drawing/2014/main" id="{52A07174-C4D7-4DC3-9B46-570F44AFE7FD}"/>
              </a:ext>
            </a:extLst>
          </p:cNvPr>
          <p:cNvSpPr>
            <a:spLocks/>
          </p:cNvSpPr>
          <p:nvPr/>
        </p:nvSpPr>
        <p:spPr bwMode="auto">
          <a:xfrm>
            <a:off x="3741738" y="1649413"/>
            <a:ext cx="0" cy="1731962"/>
          </a:xfrm>
          <a:custGeom>
            <a:avLst/>
            <a:gdLst>
              <a:gd name="T0" fmla="*/ 0 h 1730829"/>
              <a:gd name="T1" fmla="*/ 1735365 h 1730829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1730829">
                <a:moveTo>
                  <a:pt x="0" y="0"/>
                </a:moveTo>
                <a:lnTo>
                  <a:pt x="0" y="1730829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任意多边形 33">
            <a:extLst>
              <a:ext uri="{FF2B5EF4-FFF2-40B4-BE49-F238E27FC236}">
                <a16:creationId xmlns:a16="http://schemas.microsoft.com/office/drawing/2014/main" id="{94A18F22-1D87-4A14-9362-F783A0A6C87D}"/>
              </a:ext>
            </a:extLst>
          </p:cNvPr>
          <p:cNvSpPr>
            <a:spLocks/>
          </p:cNvSpPr>
          <p:nvPr/>
        </p:nvSpPr>
        <p:spPr bwMode="auto">
          <a:xfrm>
            <a:off x="7081838" y="1660525"/>
            <a:ext cx="0" cy="1731963"/>
          </a:xfrm>
          <a:custGeom>
            <a:avLst/>
            <a:gdLst>
              <a:gd name="T0" fmla="*/ 0 h 1730829"/>
              <a:gd name="T1" fmla="*/ 1735369 h 1730829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1730829">
                <a:moveTo>
                  <a:pt x="0" y="0"/>
                </a:moveTo>
                <a:lnTo>
                  <a:pt x="0" y="1730829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任意多边形 34">
            <a:extLst>
              <a:ext uri="{FF2B5EF4-FFF2-40B4-BE49-F238E27FC236}">
                <a16:creationId xmlns:a16="http://schemas.microsoft.com/office/drawing/2014/main" id="{A57683BD-5199-4547-81C6-CF1BD14706EE}"/>
              </a:ext>
            </a:extLst>
          </p:cNvPr>
          <p:cNvSpPr>
            <a:spLocks/>
          </p:cNvSpPr>
          <p:nvPr/>
        </p:nvSpPr>
        <p:spPr bwMode="auto">
          <a:xfrm>
            <a:off x="4411663" y="2139950"/>
            <a:ext cx="46037" cy="1241425"/>
          </a:xfrm>
          <a:custGeom>
            <a:avLst/>
            <a:gdLst>
              <a:gd name="T0" fmla="*/ 0 w 45719"/>
              <a:gd name="T1" fmla="*/ 0 h 1730829"/>
              <a:gd name="T2" fmla="*/ 0 w 45719"/>
              <a:gd name="T3" fmla="*/ 328370 h 173082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5719" h="1730829">
                <a:moveTo>
                  <a:pt x="0" y="0"/>
                </a:moveTo>
                <a:lnTo>
                  <a:pt x="0" y="1730829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任意多边形 35">
            <a:extLst>
              <a:ext uri="{FF2B5EF4-FFF2-40B4-BE49-F238E27FC236}">
                <a16:creationId xmlns:a16="http://schemas.microsoft.com/office/drawing/2014/main" id="{5EF7A23D-D443-4ECB-9556-BF417893AEB0}"/>
              </a:ext>
            </a:extLst>
          </p:cNvPr>
          <p:cNvSpPr>
            <a:spLocks/>
          </p:cNvSpPr>
          <p:nvPr/>
        </p:nvSpPr>
        <p:spPr bwMode="auto">
          <a:xfrm>
            <a:off x="7085013" y="2120900"/>
            <a:ext cx="46037" cy="1271588"/>
          </a:xfrm>
          <a:custGeom>
            <a:avLst/>
            <a:gdLst>
              <a:gd name="T0" fmla="*/ 0 w 45719"/>
              <a:gd name="T1" fmla="*/ 0 h 1730829"/>
              <a:gd name="T2" fmla="*/ 0 w 45719"/>
              <a:gd name="T3" fmla="*/ 370414 h 173082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5719" h="1730829">
                <a:moveTo>
                  <a:pt x="0" y="0"/>
                </a:moveTo>
                <a:lnTo>
                  <a:pt x="0" y="1730829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Text Box 2175">
            <a:extLst>
              <a:ext uri="{FF2B5EF4-FFF2-40B4-BE49-F238E27FC236}">
                <a16:creationId xmlns:a16="http://schemas.microsoft.com/office/drawing/2014/main" id="{4E6586D7-0B1C-4B95-80DD-E07EFB32D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689350"/>
            <a:ext cx="4092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每格代表：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20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÷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4(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zh-TW" altLang="en-US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FBE8B8B5-D99A-4CEA-AD52-9A8992B38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3230563"/>
            <a:ext cx="174625" cy="16192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726B9B0B-8D87-4E13-BAE3-6E7670D1E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3230563"/>
            <a:ext cx="174625" cy="160337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FBA273CF-3D72-4DA8-A516-01E0FF058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6788" y="3230563"/>
            <a:ext cx="174625" cy="16192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6BEB10C3-016C-4AF3-B238-907AA3B89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25" y="3230563"/>
            <a:ext cx="174625" cy="160337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34F117DC-9073-405A-AD35-3393CFB30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0163" y="3230563"/>
            <a:ext cx="174625" cy="160337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graphicFrame>
        <p:nvGraphicFramePr>
          <p:cNvPr id="11" name="表格 10">
            <a:extLst>
              <a:ext uri="{FF2B5EF4-FFF2-40B4-BE49-F238E27FC236}">
                <a16:creationId xmlns:a16="http://schemas.microsoft.com/office/drawing/2014/main" id="{A7CB1B5D-5BA5-4332-8A1B-C7B700F02055}"/>
              </a:ext>
            </a:extLst>
          </p:cNvPr>
          <p:cNvGraphicFramePr>
            <a:graphicFrameLocks noGrp="1"/>
          </p:cNvGraphicFramePr>
          <p:nvPr/>
        </p:nvGraphicFramePr>
        <p:xfrm>
          <a:off x="1428750" y="4237038"/>
          <a:ext cx="6096000" cy="1558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141"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>
                          <a:solidFill>
                            <a:srgbClr val="0066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中文科</a:t>
                      </a:r>
                      <a:endParaRPr lang="zh-CN" altLang="en-US" sz="2000" b="0" dirty="0">
                        <a:solidFill>
                          <a:srgbClr val="0066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>
                          <a:solidFill>
                            <a:srgbClr val="0066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英文科</a:t>
                      </a:r>
                      <a:endParaRPr lang="zh-CN" altLang="en-US" sz="1800" b="0" dirty="0">
                        <a:solidFill>
                          <a:srgbClr val="0066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>
                          <a:solidFill>
                            <a:srgbClr val="0066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數學科</a:t>
                      </a:r>
                      <a:endParaRPr lang="zh-CN" altLang="en-US" sz="1800" b="0" dirty="0">
                        <a:solidFill>
                          <a:srgbClr val="0066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>
                          <a:solidFill>
                            <a:srgbClr val="0066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常識科</a:t>
                      </a:r>
                      <a:endParaRPr lang="zh-CN" altLang="en-US" sz="1800" b="0" dirty="0">
                        <a:solidFill>
                          <a:srgbClr val="0066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4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>
                          <a:solidFill>
                            <a:srgbClr val="0066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上學期</a:t>
                      </a:r>
                      <a:endParaRPr lang="zh-CN" altLang="en-US" sz="2000" dirty="0">
                        <a:solidFill>
                          <a:srgbClr val="0066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>
                          <a:solidFill>
                            <a:srgbClr val="0066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下學期</a:t>
                      </a:r>
                      <a:endParaRPr lang="zh-CN" altLang="en-US" sz="2000" dirty="0">
                        <a:solidFill>
                          <a:srgbClr val="0066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5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800" dirty="0">
                        <a:solidFill>
                          <a:srgbClr val="0066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rgbClr val="0066FF"/>
                        </a:solidFill>
                      </a:endParaRPr>
                    </a:p>
                  </a:txBody>
                  <a:tcPr marT="45678" marB="45678"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0" name="Text Box 2175">
            <a:extLst>
              <a:ext uri="{FF2B5EF4-FFF2-40B4-BE49-F238E27FC236}">
                <a16:creationId xmlns:a16="http://schemas.microsoft.com/office/drawing/2014/main" id="{ACBEB048-6258-4233-8562-1DA474F4A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4188" y="4614863"/>
            <a:ext cx="647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44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1" name="Text Box 2175">
            <a:extLst>
              <a:ext uri="{FF2B5EF4-FFF2-40B4-BE49-F238E27FC236}">
                <a16:creationId xmlns:a16="http://schemas.microsoft.com/office/drawing/2014/main" id="{43D33DE3-E2D9-4007-AA26-031B68B5E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963" y="5414963"/>
            <a:ext cx="865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66FF"/>
                </a:solidFill>
                <a:ea typeface="標楷體" panose="03000509000000000000" pitchFamily="65" charset="-120"/>
              </a:rPr>
              <a:t>總分</a:t>
            </a:r>
          </a:p>
        </p:txBody>
      </p:sp>
      <p:sp>
        <p:nvSpPr>
          <p:cNvPr id="56" name="Text Box 2175">
            <a:extLst>
              <a:ext uri="{FF2B5EF4-FFF2-40B4-BE49-F238E27FC236}">
                <a16:creationId xmlns:a16="http://schemas.microsoft.com/office/drawing/2014/main" id="{BB5D581D-799B-47B3-B14C-D2AD87756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0838" y="5403850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124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7" name="Text Box 2175">
            <a:extLst>
              <a:ext uri="{FF2B5EF4-FFF2-40B4-BE49-F238E27FC236}">
                <a16:creationId xmlns:a16="http://schemas.microsoft.com/office/drawing/2014/main" id="{BB8AEDE5-0362-4D3B-AA2A-E1E712A34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5397500"/>
            <a:ext cx="719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124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Text Box 2175">
            <a:extLst>
              <a:ext uri="{FF2B5EF4-FFF2-40B4-BE49-F238E27FC236}">
                <a16:creationId xmlns:a16="http://schemas.microsoft.com/office/drawing/2014/main" id="{9B72BB28-9ED2-43D0-A37D-71F9CCC93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7838" y="4610100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60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Text Box 2175">
            <a:extLst>
              <a:ext uri="{FF2B5EF4-FFF2-40B4-BE49-F238E27FC236}">
                <a16:creationId xmlns:a16="http://schemas.microsoft.com/office/drawing/2014/main" id="{87A97AD9-BDF7-4D69-B50A-B4D40E80D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2575" y="4587875"/>
            <a:ext cx="720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76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0" name="Text Box 2175">
            <a:extLst>
              <a:ext uri="{FF2B5EF4-FFF2-40B4-BE49-F238E27FC236}">
                <a16:creationId xmlns:a16="http://schemas.microsoft.com/office/drawing/2014/main" id="{193BA56E-5CE2-42CA-A0B6-CE5E8986E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0675" y="4587875"/>
            <a:ext cx="719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52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1" name="Text Box 2175">
            <a:extLst>
              <a:ext uri="{FF2B5EF4-FFF2-40B4-BE49-F238E27FC236}">
                <a16:creationId xmlns:a16="http://schemas.microsoft.com/office/drawing/2014/main" id="{CBA4F764-7348-4904-B85D-760F6E887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7488" y="5395913"/>
            <a:ext cx="7191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140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2" name="Text Box 2175">
            <a:extLst>
              <a:ext uri="{FF2B5EF4-FFF2-40B4-BE49-F238E27FC236}">
                <a16:creationId xmlns:a16="http://schemas.microsoft.com/office/drawing/2014/main" id="{34AC7388-B6BE-477D-A422-F9C984152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7963" y="5384800"/>
            <a:ext cx="719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136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3" name="Text Box 2175">
            <a:extLst>
              <a:ext uri="{FF2B5EF4-FFF2-40B4-BE49-F238E27FC236}">
                <a16:creationId xmlns:a16="http://schemas.microsoft.com/office/drawing/2014/main" id="{5D0441CC-A160-4ED2-AA2C-D1061D60A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8" y="4986338"/>
            <a:ext cx="655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80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5" name="Text Box 2175">
            <a:extLst>
              <a:ext uri="{FF2B5EF4-FFF2-40B4-BE49-F238E27FC236}">
                <a16:creationId xmlns:a16="http://schemas.microsoft.com/office/drawing/2014/main" id="{DDD0352E-8349-4261-8FA0-25F7AB994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3" y="4983163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64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6" name="Text Box 2175">
            <a:extLst>
              <a:ext uri="{FF2B5EF4-FFF2-40B4-BE49-F238E27FC236}">
                <a16:creationId xmlns:a16="http://schemas.microsoft.com/office/drawing/2014/main" id="{3D1C1496-645A-47D7-95F1-A3797FD1F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2575" y="4989513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64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7" name="Text Box 2175">
            <a:extLst>
              <a:ext uri="{FF2B5EF4-FFF2-40B4-BE49-F238E27FC236}">
                <a16:creationId xmlns:a16="http://schemas.microsoft.com/office/drawing/2014/main" id="{A707D485-EC71-42F0-A3ED-CAF8F31BA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4983163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84</a:t>
            </a:r>
            <a:endParaRPr lang="zh-TW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任意多边形 12">
            <a:extLst>
              <a:ext uri="{FF2B5EF4-FFF2-40B4-BE49-F238E27FC236}">
                <a16:creationId xmlns:a16="http://schemas.microsoft.com/office/drawing/2014/main" id="{6FB45C65-5881-4B97-814B-F36BC16D4F18}"/>
              </a:ext>
            </a:extLst>
          </p:cNvPr>
          <p:cNvSpPr>
            <a:spLocks/>
          </p:cNvSpPr>
          <p:nvPr/>
        </p:nvSpPr>
        <p:spPr bwMode="auto">
          <a:xfrm>
            <a:off x="5076825" y="2595563"/>
            <a:ext cx="0" cy="793750"/>
          </a:xfrm>
          <a:custGeom>
            <a:avLst/>
            <a:gdLst>
              <a:gd name="T0" fmla="*/ 0 h 794327"/>
              <a:gd name="T1" fmla="*/ 792021 h 794327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794327">
                <a:moveTo>
                  <a:pt x="0" y="0"/>
                </a:moveTo>
                <a:lnTo>
                  <a:pt x="0" y="794327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0" name="任意多边形 69">
            <a:extLst>
              <a:ext uri="{FF2B5EF4-FFF2-40B4-BE49-F238E27FC236}">
                <a16:creationId xmlns:a16="http://schemas.microsoft.com/office/drawing/2014/main" id="{1920FC1D-3F4E-4DD0-A776-7740574D84FF}"/>
              </a:ext>
            </a:extLst>
          </p:cNvPr>
          <p:cNvSpPr>
            <a:spLocks/>
          </p:cNvSpPr>
          <p:nvPr/>
        </p:nvSpPr>
        <p:spPr bwMode="auto">
          <a:xfrm>
            <a:off x="7747000" y="2597150"/>
            <a:ext cx="0" cy="795338"/>
          </a:xfrm>
          <a:custGeom>
            <a:avLst/>
            <a:gdLst>
              <a:gd name="T0" fmla="*/ 0 h 794327"/>
              <a:gd name="T1" fmla="*/ 798379 h 794327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794327">
                <a:moveTo>
                  <a:pt x="0" y="0"/>
                </a:moveTo>
                <a:lnTo>
                  <a:pt x="0" y="794327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9A8B1D5E-6F0D-4C63-A9D7-DA5502382F1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76700" y="3082925"/>
            <a:ext cx="0" cy="298450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直接连接符 72">
            <a:extLst>
              <a:ext uri="{FF2B5EF4-FFF2-40B4-BE49-F238E27FC236}">
                <a16:creationId xmlns:a16="http://schemas.microsoft.com/office/drawing/2014/main" id="{E980702F-6CA8-4F99-A2FB-3D6644BD0D4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81900" y="3070225"/>
            <a:ext cx="0" cy="311150"/>
          </a:xfrm>
          <a:prstGeom prst="line">
            <a:avLst/>
          </a:prstGeom>
          <a:noFill/>
          <a:ln w="19050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" name="Text Box 2175">
            <a:extLst>
              <a:ext uri="{FF2B5EF4-FFF2-40B4-BE49-F238E27FC236}">
                <a16:creationId xmlns:a16="http://schemas.microsoft.com/office/drawing/2014/main" id="{AAE6F84B-9F66-4A0E-B410-03F8F2996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8313" y="5375275"/>
            <a:ext cx="720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FF00FF"/>
                </a:solidFill>
                <a:ea typeface="標楷體" panose="03000509000000000000" pitchFamily="65" charset="-120"/>
              </a:rPr>
              <a:t>34</a:t>
            </a:r>
            <a:endParaRPr lang="zh-TW" altLang="en-US" sz="240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76" name="Text Box 2175">
            <a:extLst>
              <a:ext uri="{FF2B5EF4-FFF2-40B4-BE49-F238E27FC236}">
                <a16:creationId xmlns:a16="http://schemas.microsoft.com/office/drawing/2014/main" id="{F4A2F727-F69C-4A2E-A573-F92868789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0863" y="5384800"/>
            <a:ext cx="720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endParaRPr lang="zh-TW" altLang="en-US" sz="240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77" name="Text Box 2175">
            <a:extLst>
              <a:ext uri="{FF2B5EF4-FFF2-40B4-BE49-F238E27FC236}">
                <a16:creationId xmlns:a16="http://schemas.microsoft.com/office/drawing/2014/main" id="{7014ABA2-0197-4BDE-81A9-362C24126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1613" y="5368925"/>
            <a:ext cx="836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solidFill>
                  <a:srgbClr val="FF00FF"/>
                </a:solidFill>
                <a:ea typeface="標楷體" panose="03000509000000000000" pitchFamily="65" charset="-120"/>
              </a:rPr>
              <a:t>退步</a:t>
            </a:r>
          </a:p>
        </p:txBody>
      </p:sp>
      <p:sp>
        <p:nvSpPr>
          <p:cNvPr id="78" name="Text Box 2175">
            <a:extLst>
              <a:ext uri="{FF2B5EF4-FFF2-40B4-BE49-F238E27FC236}">
                <a16:creationId xmlns:a16="http://schemas.microsoft.com/office/drawing/2014/main" id="{1E89E8E2-A58C-4ABE-A0B5-CF222A9BA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188" y="5392738"/>
            <a:ext cx="719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FF00FF"/>
                </a:solidFill>
                <a:ea typeface="標楷體" panose="03000509000000000000" pitchFamily="65" charset="-120"/>
              </a:rPr>
              <a:t>32</a:t>
            </a:r>
            <a:endParaRPr lang="zh-TW" altLang="en-US" sz="240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146" name="文本框 1">
            <a:extLst>
              <a:ext uri="{FF2B5EF4-FFF2-40B4-BE49-F238E27FC236}">
                <a16:creationId xmlns:a16="http://schemas.microsoft.com/office/drawing/2014/main" id="{2F7A9F50-49C6-4EC4-B24E-9E96A424E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9575" y="3355975"/>
            <a:ext cx="1222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成績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47" name="文本框 44">
            <a:extLst>
              <a:ext uri="{FF2B5EF4-FFF2-40B4-BE49-F238E27FC236}">
                <a16:creationId xmlns:a16="http://schemas.microsoft.com/office/drawing/2014/main" id="{7DA1A2D0-018F-4ADD-BABE-5C3AAF043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3075" y="1628775"/>
            <a:ext cx="882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上學期</a:t>
            </a:r>
            <a:endParaRPr lang="zh-CN" altLang="en-US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48" name="文本框 45">
            <a:extLst>
              <a:ext uri="{FF2B5EF4-FFF2-40B4-BE49-F238E27FC236}">
                <a16:creationId xmlns:a16="http://schemas.microsoft.com/office/drawing/2014/main" id="{BB644530-916C-4A50-919C-E797E953E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1963" y="2184400"/>
            <a:ext cx="885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下學期</a:t>
            </a:r>
            <a:endParaRPr lang="zh-CN" altLang="en-US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49" name="矩形 2">
            <a:extLst>
              <a:ext uri="{FF2B5EF4-FFF2-40B4-BE49-F238E27FC236}">
                <a16:creationId xmlns:a16="http://schemas.microsoft.com/office/drawing/2014/main" id="{2E960720-823E-48D6-B1EF-0C7C3E3C9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7175" y="1716088"/>
            <a:ext cx="215900" cy="215900"/>
          </a:xfrm>
          <a:prstGeom prst="rect">
            <a:avLst/>
          </a:prstGeom>
          <a:solidFill>
            <a:srgbClr val="DCDDD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150" name="矩形 47">
            <a:extLst>
              <a:ext uri="{FF2B5EF4-FFF2-40B4-BE49-F238E27FC236}">
                <a16:creationId xmlns:a16="http://schemas.microsoft.com/office/drawing/2014/main" id="{A77DFE74-4625-4441-93CD-AB978392D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2888" y="2271713"/>
            <a:ext cx="215900" cy="215900"/>
          </a:xfrm>
          <a:prstGeom prst="rect">
            <a:avLst/>
          </a:prstGeom>
          <a:solidFill>
            <a:srgbClr val="9E9FA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  <p:bldP spid="2051" grpId="0" animBg="1"/>
      <p:bldP spid="2051" grpId="1" animBg="1"/>
      <p:bldP spid="27" grpId="0"/>
      <p:bldP spid="37" grpId="0"/>
      <p:bldP spid="37" grpId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50" grpId="0"/>
      <p:bldP spid="50" grpId="1"/>
      <p:bldP spid="51" grpId="0"/>
      <p:bldP spid="51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5" grpId="0"/>
      <p:bldP spid="65" grpId="1"/>
      <p:bldP spid="66" grpId="0"/>
      <p:bldP spid="66" grpId="1"/>
      <p:bldP spid="67" grpId="0"/>
      <p:bldP spid="67" grpId="1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4287</TotalTime>
  <Words>128</Words>
  <Application>Microsoft Office PowerPoint</Application>
  <PresentationFormat>全屏显示(4:3)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DFKai-SB</vt:lpstr>
      <vt:lpstr>DFKai-SB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564</cp:revision>
  <dcterms:modified xsi:type="dcterms:W3CDTF">2023-07-13T01:50:20Z</dcterms:modified>
</cp:coreProperties>
</file>