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3">
          <p15:clr>
            <a:srgbClr val="A4A3A4"/>
          </p15:clr>
        </p15:guide>
        <p15:guide id="2" orient="horz" pos="1933">
          <p15:clr>
            <a:srgbClr val="A4A3A4"/>
          </p15:clr>
        </p15:guide>
        <p15:guide id="3" pos="567">
          <p15:clr>
            <a:srgbClr val="A4A3A4"/>
          </p15:clr>
        </p15:guide>
        <p15:guide id="4" pos="657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66FF"/>
    <a:srgbClr val="9966FF"/>
    <a:srgbClr val="008A00"/>
    <a:srgbClr val="FBEDEB"/>
    <a:srgbClr val="EBE6FE"/>
    <a:srgbClr val="009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2" d="100"/>
          <a:sy n="72" d="100"/>
        </p:scale>
        <p:origin x="1884" y="72"/>
      </p:cViewPr>
      <p:guideLst>
        <p:guide orient="horz" pos="1253"/>
        <p:guide orient="horz" pos="1933"/>
        <p:guide pos="567"/>
        <p:guide pos="657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19A05E02-A3F4-40D4-9F26-EBCE39E007F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81EF5BB-E6F0-4EB3-A768-5B9F66FFE58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AC072620-572D-495A-925A-E06F7441B68E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5CF8D3AF-036E-4789-8294-E3B7D98D9F6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BBE23061-73DF-489E-B870-B6AB0A303D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CFCB720-6064-4ADF-A5F7-203D87C4040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3B0A1CB-1258-4F12-BED9-0D0EB0AB28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7DD78BA-81CE-439C-99FC-A66780C2839D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FB10560F-3E04-42CB-AA0C-53C9568C81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D0449A9-8855-4029-9739-C05F33CE66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33060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846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5204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44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3241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620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926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794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3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1348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556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5B00EF8-56D4-41FC-AE5A-8D8BA928B4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2C8DD99B-8FC3-4F24-9BE3-ECA7E148447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116">
            <a:extLst>
              <a:ext uri="{FF2B5EF4-FFF2-40B4-BE49-F238E27FC236}">
                <a16:creationId xmlns:a16="http://schemas.microsoft.com/office/drawing/2014/main" id="{08D619FC-3B5C-4124-833C-8EA6C922F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0438" y="2339975"/>
            <a:ext cx="7140575" cy="325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在圖一中，一個正方形有</a:t>
            </a:r>
            <a:r>
              <a:rPr lang="en-US" altLang="zh-TW" sz="2800" dirty="0">
                <a:ea typeface="標楷體" panose="03000509000000000000" pitchFamily="65" charset="-120"/>
              </a:rPr>
              <a:t>4</a:t>
            </a:r>
            <a:r>
              <a:rPr lang="zh-TW" altLang="en-US" sz="2800" dirty="0">
                <a:ea typeface="標楷體" panose="03000509000000000000" pitchFamily="65" charset="-120"/>
              </a:rPr>
              <a:t>個點。若把</a:t>
            </a:r>
            <a:r>
              <a:rPr lang="en-US" altLang="zh-TW" sz="2800" i="1" dirty="0">
                <a:ea typeface="標楷體" panose="03000509000000000000" pitchFamily="65" charset="-120"/>
              </a:rPr>
              <a:t>n</a:t>
            </a:r>
            <a:r>
              <a:rPr lang="zh-TW" altLang="en-US" sz="2800" dirty="0">
                <a:ea typeface="標楷體" panose="03000509000000000000" pitchFamily="65" charset="-120"/>
              </a:rPr>
              <a:t>個正方形拼合起來如圖二所示，共有點多少個？</a:t>
            </a:r>
          </a:p>
          <a:p>
            <a:pPr marL="514350" indent="-514350" eaLnBrk="1" hangingPunct="1">
              <a:spcAft>
                <a:spcPct val="40000"/>
              </a:spcAft>
              <a:buFontTx/>
              <a:buAutoNum type="alphaUcPeriod"/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2(</a:t>
            </a:r>
            <a:r>
              <a:rPr lang="en-US" altLang="zh-TW" sz="2800" i="1" dirty="0">
                <a:ea typeface="標楷體" panose="03000509000000000000" pitchFamily="65" charset="-120"/>
              </a:rPr>
              <a:t>n</a:t>
            </a:r>
            <a:r>
              <a:rPr lang="en-US" altLang="zh-TW" sz="2800" dirty="0">
                <a:ea typeface="標楷體" panose="03000509000000000000" pitchFamily="65" charset="-120"/>
              </a:rPr>
              <a:t>+1)</a:t>
            </a:r>
            <a:r>
              <a:rPr lang="zh-TW" altLang="en-US" sz="2800" dirty="0">
                <a:ea typeface="標楷體" panose="03000509000000000000" pitchFamily="65" charset="-120"/>
              </a:rPr>
              <a:t>			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ct val="400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B.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2(</a:t>
            </a:r>
            <a:r>
              <a:rPr lang="en-US" altLang="zh-TW" sz="2800" i="1" dirty="0">
                <a:ea typeface="標楷體" panose="03000509000000000000" pitchFamily="65" charset="-120"/>
              </a:rPr>
              <a:t>n</a:t>
            </a:r>
            <a:r>
              <a:rPr lang="en-US" altLang="zh-TW" sz="2800" dirty="0">
                <a:ea typeface="標楷體" panose="03000509000000000000" pitchFamily="65" charset="-120"/>
              </a:rPr>
              <a:t>+2)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500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2</a:t>
            </a:r>
            <a:r>
              <a:rPr lang="en-US" altLang="zh-TW" sz="2800" i="1" dirty="0">
                <a:ea typeface="標楷體" panose="03000509000000000000" pitchFamily="65" charset="-120"/>
              </a:rPr>
              <a:t>n</a:t>
            </a:r>
            <a:r>
              <a:rPr lang="en-US" altLang="zh-TW" sz="2800" dirty="0">
                <a:ea typeface="標楷體" panose="03000509000000000000" pitchFamily="65" charset="-120"/>
              </a:rPr>
              <a:t>+1</a:t>
            </a:r>
            <a:r>
              <a:rPr lang="zh-TW" altLang="en-US" sz="2800" dirty="0">
                <a:ea typeface="標楷體" panose="03000509000000000000" pitchFamily="65" charset="-120"/>
              </a:rPr>
              <a:t>		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spcBef>
                <a:spcPts val="48"/>
              </a:spcBef>
              <a:spcAft>
                <a:spcPts val="48"/>
              </a:spcAft>
              <a:defRPr/>
            </a:pPr>
            <a:r>
              <a:rPr lang="en-US" altLang="zh-TW" sz="2800" dirty="0"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2</a:t>
            </a:r>
            <a:r>
              <a:rPr lang="en-US" altLang="zh-TW" sz="2800" i="1" dirty="0">
                <a:ea typeface="標楷體" panose="03000509000000000000" pitchFamily="65" charset="-120"/>
              </a:rPr>
              <a:t>n</a:t>
            </a:r>
            <a:endParaRPr lang="zh-TW" altLang="en-US" sz="2800" i="1" dirty="0"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2E7D33FA-4C50-4853-9040-673C9D5E4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850" y="5056188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8E3685E0-37EF-4A13-9EB6-69879B910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3300" y="5056188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A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E33E0C18-2986-4D29-BEDB-B4E19CB4B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8" y="2184400"/>
            <a:ext cx="935037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28.</a:t>
            </a:r>
          </a:p>
        </p:txBody>
      </p:sp>
      <p:sp>
        <p:nvSpPr>
          <p:cNvPr id="3078" name="Text Box 53">
            <a:extLst>
              <a:ext uri="{FF2B5EF4-FFF2-40B4-BE49-F238E27FC236}">
                <a16:creationId xmlns:a16="http://schemas.microsoft.com/office/drawing/2014/main" id="{0EFFBCFC-CEA3-48C0-8CA1-0C76A5822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F33993-D813-4F30-B42E-FA0C57371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2438" y="3465513"/>
            <a:ext cx="2506662" cy="400050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8A00"/>
                </a:solidFill>
              </a:rPr>
              <a:t>先找出前幾項的規律</a:t>
            </a:r>
            <a:endParaRPr lang="en-US" altLang="zh-CN" sz="2000">
              <a:solidFill>
                <a:srgbClr val="008A00"/>
              </a:solidFill>
            </a:endParaRPr>
          </a:p>
        </p:txBody>
      </p:sp>
      <p:sp>
        <p:nvSpPr>
          <p:cNvPr id="52" name="TextBox 20">
            <a:extLst>
              <a:ext uri="{FF2B5EF4-FFF2-40B4-BE49-F238E27FC236}">
                <a16:creationId xmlns:a16="http://schemas.microsoft.com/office/drawing/2014/main" id="{E76EADAA-1BF6-4B16-A50E-F8AF96389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338" y="3983038"/>
            <a:ext cx="1598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正方形數量</a:t>
            </a:r>
            <a:endParaRPr lang="en-US" altLang="zh-TW" sz="20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3081" name="组合 2">
            <a:extLst>
              <a:ext uri="{FF2B5EF4-FFF2-40B4-BE49-F238E27FC236}">
                <a16:creationId xmlns:a16="http://schemas.microsoft.com/office/drawing/2014/main" id="{28E26BC7-C688-45AB-B2C4-FFD4FA5A23D4}"/>
              </a:ext>
            </a:extLst>
          </p:cNvPr>
          <p:cNvGrpSpPr>
            <a:grpSpLocks/>
          </p:cNvGrpSpPr>
          <p:nvPr/>
        </p:nvGrpSpPr>
        <p:grpSpPr bwMode="auto">
          <a:xfrm>
            <a:off x="1187450" y="981075"/>
            <a:ext cx="6434138" cy="1338263"/>
            <a:chOff x="1187450" y="981075"/>
            <a:chExt cx="6434138" cy="1338263"/>
          </a:xfrm>
        </p:grpSpPr>
        <p:sp>
          <p:nvSpPr>
            <p:cNvPr id="3115" name="矩形 42">
              <a:extLst>
                <a:ext uri="{FF2B5EF4-FFF2-40B4-BE49-F238E27FC236}">
                  <a16:creationId xmlns:a16="http://schemas.microsoft.com/office/drawing/2014/main" id="{BE5DB3C1-8F9B-40B7-BFB4-10BCCCFD5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5313" y="1098550"/>
              <a:ext cx="720725" cy="719138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16" name="矩形 37">
              <a:extLst>
                <a:ext uri="{FF2B5EF4-FFF2-40B4-BE49-F238E27FC236}">
                  <a16:creationId xmlns:a16="http://schemas.microsoft.com/office/drawing/2014/main" id="{0E8E7623-CF4F-473F-862F-B6035E296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9825" y="1098550"/>
              <a:ext cx="720725" cy="719138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17" name="TextBox 20">
              <a:extLst>
                <a:ext uri="{FF2B5EF4-FFF2-40B4-BE49-F238E27FC236}">
                  <a16:creationId xmlns:a16="http://schemas.microsoft.com/office/drawing/2014/main" id="{C1454B95-9922-475A-A8F9-0BD5178202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241925" y="1153319"/>
              <a:ext cx="77152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000" b="1">
                  <a:latin typeface="標楷體" panose="03000509000000000000" pitchFamily="65" charset="-120"/>
                  <a:ea typeface="標楷體" panose="03000509000000000000" pitchFamily="65" charset="-120"/>
                </a:rPr>
                <a:t>……</a:t>
              </a:r>
              <a:endParaRPr lang="en-US" altLang="zh-TW" sz="2000" b="1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118" name="矩形 1">
              <a:extLst>
                <a:ext uri="{FF2B5EF4-FFF2-40B4-BE49-F238E27FC236}">
                  <a16:creationId xmlns:a16="http://schemas.microsoft.com/office/drawing/2014/main" id="{7C93437D-93BE-4368-9012-2C97F52BCA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888" y="1074738"/>
              <a:ext cx="720725" cy="720725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19" name="椭圆 2">
              <a:extLst>
                <a:ext uri="{FF2B5EF4-FFF2-40B4-BE49-F238E27FC236}">
                  <a16:creationId xmlns:a16="http://schemas.microsoft.com/office/drawing/2014/main" id="{1FA43532-CB40-4108-BC8A-6C1C561664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7450" y="1000125"/>
              <a:ext cx="142875" cy="144463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20" name="椭圆 27">
              <a:extLst>
                <a:ext uri="{FF2B5EF4-FFF2-40B4-BE49-F238E27FC236}">
                  <a16:creationId xmlns:a16="http://schemas.microsoft.com/office/drawing/2014/main" id="{5BEF54CB-B955-4600-BFD0-048138B67A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7450" y="1716088"/>
              <a:ext cx="142875" cy="144462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21" name="椭圆 29">
              <a:extLst>
                <a:ext uri="{FF2B5EF4-FFF2-40B4-BE49-F238E27FC236}">
                  <a16:creationId xmlns:a16="http://schemas.microsoft.com/office/drawing/2014/main" id="{A767F888-3827-4DF3-900D-689E57D41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8175" y="981075"/>
              <a:ext cx="142875" cy="144463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22" name="椭圆 31">
              <a:extLst>
                <a:ext uri="{FF2B5EF4-FFF2-40B4-BE49-F238E27FC236}">
                  <a16:creationId xmlns:a16="http://schemas.microsoft.com/office/drawing/2014/main" id="{35873034-2645-4641-8A82-B7E4E6B41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8175" y="1697038"/>
              <a:ext cx="142875" cy="142875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23" name="矩形 32">
              <a:extLst>
                <a:ext uri="{FF2B5EF4-FFF2-40B4-BE49-F238E27FC236}">
                  <a16:creationId xmlns:a16="http://schemas.microsoft.com/office/drawing/2014/main" id="{239EBE69-B1FE-4809-B061-BE0E8BE8B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9100" y="1092200"/>
              <a:ext cx="720725" cy="720725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24" name="椭圆 33">
              <a:extLst>
                <a:ext uri="{FF2B5EF4-FFF2-40B4-BE49-F238E27FC236}">
                  <a16:creationId xmlns:a16="http://schemas.microsoft.com/office/drawing/2014/main" id="{63D81471-B5EC-4949-9452-9A8FB67884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7663" y="1017588"/>
              <a:ext cx="144462" cy="144462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25" name="椭圆 34">
              <a:extLst>
                <a:ext uri="{FF2B5EF4-FFF2-40B4-BE49-F238E27FC236}">
                  <a16:creationId xmlns:a16="http://schemas.microsoft.com/office/drawing/2014/main" id="{5E30EAAF-F97B-4349-8CF9-D217ACA38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7663" y="1733550"/>
              <a:ext cx="144462" cy="144463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26" name="椭圆 35">
              <a:extLst>
                <a:ext uri="{FF2B5EF4-FFF2-40B4-BE49-F238E27FC236}">
                  <a16:creationId xmlns:a16="http://schemas.microsoft.com/office/drawing/2014/main" id="{66C63DEC-9973-44F2-9846-395A2CC3A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8388" y="1019176"/>
              <a:ext cx="144462" cy="144462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27" name="椭圆 36">
              <a:extLst>
                <a:ext uri="{FF2B5EF4-FFF2-40B4-BE49-F238E27FC236}">
                  <a16:creationId xmlns:a16="http://schemas.microsoft.com/office/drawing/2014/main" id="{00F1FF2C-1945-4380-9780-6A5C33D62C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8388" y="1714500"/>
              <a:ext cx="144462" cy="142875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28" name="椭圆 38">
              <a:extLst>
                <a:ext uri="{FF2B5EF4-FFF2-40B4-BE49-F238E27FC236}">
                  <a16:creationId xmlns:a16="http://schemas.microsoft.com/office/drawing/2014/main" id="{E9EB3255-FAA5-415D-AF01-C82675BFA8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9113" y="1017588"/>
              <a:ext cx="144462" cy="144462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29" name="椭圆 39">
              <a:extLst>
                <a:ext uri="{FF2B5EF4-FFF2-40B4-BE49-F238E27FC236}">
                  <a16:creationId xmlns:a16="http://schemas.microsoft.com/office/drawing/2014/main" id="{028A90EF-9F44-49F3-875D-3EF862625D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9113" y="1733550"/>
              <a:ext cx="144462" cy="144463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0" name="椭圆 43">
              <a:extLst>
                <a:ext uri="{FF2B5EF4-FFF2-40B4-BE49-F238E27FC236}">
                  <a16:creationId xmlns:a16="http://schemas.microsoft.com/office/drawing/2014/main" id="{55E670B0-9A80-448C-9E9A-3AD130E47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4600" y="1017588"/>
              <a:ext cx="144463" cy="144462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1" name="椭圆 44">
              <a:extLst>
                <a:ext uri="{FF2B5EF4-FFF2-40B4-BE49-F238E27FC236}">
                  <a16:creationId xmlns:a16="http://schemas.microsoft.com/office/drawing/2014/main" id="{42154C8F-B80D-4045-AAA6-5531E3410B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4600" y="1733550"/>
              <a:ext cx="144463" cy="144463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2" name="矩形 45">
              <a:extLst>
                <a:ext uri="{FF2B5EF4-FFF2-40B4-BE49-F238E27FC236}">
                  <a16:creationId xmlns:a16="http://schemas.microsoft.com/office/drawing/2014/main" id="{91800D99-2117-4DFC-A630-D3DEEC271C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27838" y="1124744"/>
              <a:ext cx="720725" cy="720725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3" name="矩形 46">
              <a:extLst>
                <a:ext uri="{FF2B5EF4-FFF2-40B4-BE49-F238E27FC236}">
                  <a16:creationId xmlns:a16="http://schemas.microsoft.com/office/drawing/2014/main" id="{0E7E19C0-8FFC-4AF8-BE5E-61A9034EEA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02350" y="1124744"/>
              <a:ext cx="720725" cy="720725"/>
            </a:xfrm>
            <a:prstGeom prst="rect">
              <a:avLst/>
            </a:prstGeom>
            <a:noFill/>
            <a:ln w="28575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4" name="椭圆 47">
              <a:extLst>
                <a:ext uri="{FF2B5EF4-FFF2-40B4-BE49-F238E27FC236}">
                  <a16:creationId xmlns:a16="http://schemas.microsoft.com/office/drawing/2014/main" id="{14BB3C5E-076E-49C5-8E2C-00E18CF7A5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0913" y="1057275"/>
              <a:ext cx="144462" cy="144463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5" name="椭圆 48">
              <a:extLst>
                <a:ext uri="{FF2B5EF4-FFF2-40B4-BE49-F238E27FC236}">
                  <a16:creationId xmlns:a16="http://schemas.microsoft.com/office/drawing/2014/main" id="{2432A4B7-C108-4511-A534-FCE8D6FF62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0913" y="1773238"/>
              <a:ext cx="144462" cy="144462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6" name="椭圆 49">
              <a:extLst>
                <a:ext uri="{FF2B5EF4-FFF2-40B4-BE49-F238E27FC236}">
                  <a16:creationId xmlns:a16="http://schemas.microsoft.com/office/drawing/2014/main" id="{3522BF25-E644-4491-BD1A-A9019C47AF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1638" y="1052736"/>
              <a:ext cx="144462" cy="142875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7" name="椭圆 52">
              <a:extLst>
                <a:ext uri="{FF2B5EF4-FFF2-40B4-BE49-F238E27FC236}">
                  <a16:creationId xmlns:a16="http://schemas.microsoft.com/office/drawing/2014/main" id="{03293850-E4E8-428E-AD7C-24F596C506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51638" y="1772816"/>
              <a:ext cx="144462" cy="144462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8" name="椭圆 53">
              <a:extLst>
                <a:ext uri="{FF2B5EF4-FFF2-40B4-BE49-F238E27FC236}">
                  <a16:creationId xmlns:a16="http://schemas.microsoft.com/office/drawing/2014/main" id="{01166CA1-2BBA-4B7B-8A07-B903C7F5A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77125" y="1052736"/>
              <a:ext cx="144463" cy="142875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39" name="椭圆 54">
              <a:extLst>
                <a:ext uri="{FF2B5EF4-FFF2-40B4-BE49-F238E27FC236}">
                  <a16:creationId xmlns:a16="http://schemas.microsoft.com/office/drawing/2014/main" id="{3B7F9ADA-251B-45E2-B4CC-AD798D0DCB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77125" y="1772816"/>
              <a:ext cx="144463" cy="144462"/>
            </a:xfrm>
            <a:prstGeom prst="ellipse">
              <a:avLst/>
            </a:prstGeom>
            <a:solidFill>
              <a:srgbClr val="92D05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r" eaLnBrk="1" hangingPunct="1"/>
              <a:endParaRPr lang="zh-CN" altLang="en-US"/>
            </a:p>
          </p:txBody>
        </p:sp>
        <p:sp>
          <p:nvSpPr>
            <p:cNvPr id="3140" name="TextBox 20">
              <a:extLst>
                <a:ext uri="{FF2B5EF4-FFF2-40B4-BE49-F238E27FC236}">
                  <a16:creationId xmlns:a16="http://schemas.microsoft.com/office/drawing/2014/main" id="{FCD3F3FF-B22B-4C0A-86F2-31BA2D8678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8575" y="1903413"/>
              <a:ext cx="77152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000">
                  <a:latin typeface="標楷體" panose="03000509000000000000" pitchFamily="65" charset="-120"/>
                  <a:ea typeface="標楷體" panose="03000509000000000000" pitchFamily="65" charset="-120"/>
                </a:rPr>
                <a:t>圖一</a:t>
              </a:r>
              <a:endParaRPr lang="en-US" altLang="zh-TW" sz="200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3141" name="TextBox 20">
              <a:extLst>
                <a:ext uri="{FF2B5EF4-FFF2-40B4-BE49-F238E27FC236}">
                  <a16:creationId xmlns:a16="http://schemas.microsoft.com/office/drawing/2014/main" id="{9B1EEAA5-69AD-4A3C-B189-0E6B23220E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5863" y="1919288"/>
              <a:ext cx="771525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000">
                  <a:latin typeface="標楷體" panose="03000509000000000000" pitchFamily="65" charset="-120"/>
                  <a:ea typeface="標楷體" panose="03000509000000000000" pitchFamily="65" charset="-120"/>
                </a:rPr>
                <a:t>圖二</a:t>
              </a:r>
              <a:endParaRPr lang="en-US" altLang="zh-TW" sz="200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58" name="TextBox 20">
            <a:extLst>
              <a:ext uri="{FF2B5EF4-FFF2-40B4-BE49-F238E27FC236}">
                <a16:creationId xmlns:a16="http://schemas.microsoft.com/office/drawing/2014/main" id="{BD198294-5936-4605-9C03-7F76758BA2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0050" y="3983038"/>
            <a:ext cx="15970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點的個數</a:t>
            </a:r>
            <a:endParaRPr lang="en-US" altLang="zh-TW" sz="20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9" name="TextBox 20">
            <a:extLst>
              <a:ext uri="{FF2B5EF4-FFF2-40B4-BE49-F238E27FC236}">
                <a16:creationId xmlns:a16="http://schemas.microsoft.com/office/drawing/2014/main" id="{E1D3C059-1A1E-474E-A56A-8884D97E3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4376738"/>
            <a:ext cx="34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1</a:t>
            </a:r>
          </a:p>
        </p:txBody>
      </p:sp>
      <p:sp>
        <p:nvSpPr>
          <p:cNvPr id="50" name="TextBox 20">
            <a:extLst>
              <a:ext uri="{FF2B5EF4-FFF2-40B4-BE49-F238E27FC236}">
                <a16:creationId xmlns:a16="http://schemas.microsoft.com/office/drawing/2014/main" id="{D1392BEC-A69D-4BF1-9B09-4134CAECD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8975" y="4376738"/>
            <a:ext cx="34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4</a:t>
            </a:r>
          </a:p>
        </p:txBody>
      </p:sp>
      <p:sp>
        <p:nvSpPr>
          <p:cNvPr id="53" name="TextBox 20">
            <a:extLst>
              <a:ext uri="{FF2B5EF4-FFF2-40B4-BE49-F238E27FC236}">
                <a16:creationId xmlns:a16="http://schemas.microsoft.com/office/drawing/2014/main" id="{4547279F-9EB2-4E7E-9F37-9B4DF05B4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5763" y="4376738"/>
            <a:ext cx="71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2×2</a:t>
            </a:r>
          </a:p>
        </p:txBody>
      </p:sp>
      <p:sp>
        <p:nvSpPr>
          <p:cNvPr id="54" name="TextBox 20">
            <a:extLst>
              <a:ext uri="{FF2B5EF4-FFF2-40B4-BE49-F238E27FC236}">
                <a16:creationId xmlns:a16="http://schemas.microsoft.com/office/drawing/2014/main" id="{7390F5C0-DC22-4DF7-A978-AADCDCF59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0463" y="4370388"/>
            <a:ext cx="1054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2×(1+1)</a:t>
            </a:r>
          </a:p>
        </p:txBody>
      </p:sp>
      <p:sp>
        <p:nvSpPr>
          <p:cNvPr id="55" name="TextBox 20">
            <a:extLst>
              <a:ext uri="{FF2B5EF4-FFF2-40B4-BE49-F238E27FC236}">
                <a16:creationId xmlns:a16="http://schemas.microsoft.com/office/drawing/2014/main" id="{75429E16-C23D-4CA4-87DC-BC4AF36F9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325" y="4740275"/>
            <a:ext cx="34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2</a:t>
            </a:r>
          </a:p>
        </p:txBody>
      </p:sp>
      <p:sp>
        <p:nvSpPr>
          <p:cNvPr id="60" name="TextBox 20">
            <a:extLst>
              <a:ext uri="{FF2B5EF4-FFF2-40B4-BE49-F238E27FC236}">
                <a16:creationId xmlns:a16="http://schemas.microsoft.com/office/drawing/2014/main" id="{02586EF5-278E-40B0-8564-2CA191DF94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025" y="4776788"/>
            <a:ext cx="34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6</a:t>
            </a:r>
          </a:p>
        </p:txBody>
      </p:sp>
      <p:sp>
        <p:nvSpPr>
          <p:cNvPr id="61" name="TextBox 20">
            <a:extLst>
              <a:ext uri="{FF2B5EF4-FFF2-40B4-BE49-F238E27FC236}">
                <a16:creationId xmlns:a16="http://schemas.microsoft.com/office/drawing/2014/main" id="{14287B02-C473-4AB9-BC4B-DCB3859C2C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3700" y="4737100"/>
            <a:ext cx="71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2×3</a:t>
            </a:r>
          </a:p>
        </p:txBody>
      </p:sp>
      <p:sp>
        <p:nvSpPr>
          <p:cNvPr id="62" name="TextBox 20">
            <a:extLst>
              <a:ext uri="{FF2B5EF4-FFF2-40B4-BE49-F238E27FC236}">
                <a16:creationId xmlns:a16="http://schemas.microsoft.com/office/drawing/2014/main" id="{FE5D49CE-19C8-485C-A081-5A5FC0BB0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0" y="4733925"/>
            <a:ext cx="1054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2×(2+1)</a:t>
            </a:r>
          </a:p>
        </p:txBody>
      </p:sp>
      <p:sp>
        <p:nvSpPr>
          <p:cNvPr id="63" name="TextBox 20">
            <a:extLst>
              <a:ext uri="{FF2B5EF4-FFF2-40B4-BE49-F238E27FC236}">
                <a16:creationId xmlns:a16="http://schemas.microsoft.com/office/drawing/2014/main" id="{77059EB9-C7F0-40C2-9A75-48F021461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5288" y="5168900"/>
            <a:ext cx="71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2×4</a:t>
            </a:r>
          </a:p>
        </p:txBody>
      </p:sp>
      <p:sp>
        <p:nvSpPr>
          <p:cNvPr id="64" name="TextBox 20">
            <a:extLst>
              <a:ext uri="{FF2B5EF4-FFF2-40B4-BE49-F238E27FC236}">
                <a16:creationId xmlns:a16="http://schemas.microsoft.com/office/drawing/2014/main" id="{F7E22388-0EC0-4008-8CEA-A0CBC4162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225" y="5153025"/>
            <a:ext cx="10556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2×(3+1)</a:t>
            </a:r>
          </a:p>
        </p:txBody>
      </p:sp>
      <p:sp>
        <p:nvSpPr>
          <p:cNvPr id="65" name="TextBox 20">
            <a:extLst>
              <a:ext uri="{FF2B5EF4-FFF2-40B4-BE49-F238E27FC236}">
                <a16:creationId xmlns:a16="http://schemas.microsoft.com/office/drawing/2014/main" id="{59A71047-2E60-42B0-B578-3572D41E2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8663" y="5164138"/>
            <a:ext cx="347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8</a:t>
            </a:r>
          </a:p>
        </p:txBody>
      </p:sp>
      <p:sp>
        <p:nvSpPr>
          <p:cNvPr id="66" name="TextBox 20">
            <a:extLst>
              <a:ext uri="{FF2B5EF4-FFF2-40B4-BE49-F238E27FC236}">
                <a16:creationId xmlns:a16="http://schemas.microsoft.com/office/drawing/2014/main" id="{D3567C32-BF85-4545-BB4A-E8ED3AE7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850" y="5160963"/>
            <a:ext cx="361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3</a:t>
            </a:r>
          </a:p>
        </p:txBody>
      </p:sp>
      <p:sp>
        <p:nvSpPr>
          <p:cNvPr id="68" name="矩形 32">
            <a:extLst>
              <a:ext uri="{FF2B5EF4-FFF2-40B4-BE49-F238E27FC236}">
                <a16:creationId xmlns:a16="http://schemas.microsoft.com/office/drawing/2014/main" id="{2931929F-7516-4763-90C7-D80C764D6B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1413" y="1089025"/>
            <a:ext cx="720725" cy="720725"/>
          </a:xfrm>
          <a:prstGeom prst="rect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9" name="矩形 32">
            <a:extLst>
              <a:ext uri="{FF2B5EF4-FFF2-40B4-BE49-F238E27FC236}">
                <a16:creationId xmlns:a16="http://schemas.microsoft.com/office/drawing/2014/main" id="{07D2088F-A4D3-4EB8-9A21-69262A654E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488" y="1098550"/>
            <a:ext cx="720725" cy="720725"/>
          </a:xfrm>
          <a:prstGeom prst="rect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7" name="矩形 32">
            <a:extLst>
              <a:ext uri="{FF2B5EF4-FFF2-40B4-BE49-F238E27FC236}">
                <a16:creationId xmlns:a16="http://schemas.microsoft.com/office/drawing/2014/main" id="{D412221F-D750-4F24-8351-7A7DC76C02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0688" y="1098550"/>
            <a:ext cx="720725" cy="720725"/>
          </a:xfrm>
          <a:prstGeom prst="rect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2" name="椭圆 33">
            <a:extLst>
              <a:ext uri="{FF2B5EF4-FFF2-40B4-BE49-F238E27FC236}">
                <a16:creationId xmlns:a16="http://schemas.microsoft.com/office/drawing/2014/main" id="{07FA9FEF-339D-4C85-9389-48F016A6EC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8388" y="1019175"/>
            <a:ext cx="142875" cy="144463"/>
          </a:xfrm>
          <a:prstGeom prst="ellipse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6" name="椭圆 33">
            <a:extLst>
              <a:ext uri="{FF2B5EF4-FFF2-40B4-BE49-F238E27FC236}">
                <a16:creationId xmlns:a16="http://schemas.microsoft.com/office/drawing/2014/main" id="{A98007C6-2BF1-4122-9741-033F1C9E2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9250" y="1017588"/>
            <a:ext cx="144463" cy="144462"/>
          </a:xfrm>
          <a:prstGeom prst="ellipse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7" name="椭圆 33">
            <a:extLst>
              <a:ext uri="{FF2B5EF4-FFF2-40B4-BE49-F238E27FC236}">
                <a16:creationId xmlns:a16="http://schemas.microsoft.com/office/drawing/2014/main" id="{03F987D8-4AF1-4849-902E-4C5A8E7B4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4488" y="1733550"/>
            <a:ext cx="142875" cy="144463"/>
          </a:xfrm>
          <a:prstGeom prst="ellipse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8" name="椭圆 33">
            <a:extLst>
              <a:ext uri="{FF2B5EF4-FFF2-40B4-BE49-F238E27FC236}">
                <a16:creationId xmlns:a16="http://schemas.microsoft.com/office/drawing/2014/main" id="{5E62E0B8-1E66-4589-AC7A-DE4593CCD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8388" y="1714500"/>
            <a:ext cx="144462" cy="144463"/>
          </a:xfrm>
          <a:prstGeom prst="ellipse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4" name="椭圆 33">
            <a:extLst>
              <a:ext uri="{FF2B5EF4-FFF2-40B4-BE49-F238E27FC236}">
                <a16:creationId xmlns:a16="http://schemas.microsoft.com/office/drawing/2014/main" id="{8790DB49-E3AF-4C5B-B65B-B005EEBA6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5938" y="1733550"/>
            <a:ext cx="144462" cy="144463"/>
          </a:xfrm>
          <a:prstGeom prst="ellipse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9" name="椭圆 33">
            <a:extLst>
              <a:ext uri="{FF2B5EF4-FFF2-40B4-BE49-F238E27FC236}">
                <a16:creationId xmlns:a16="http://schemas.microsoft.com/office/drawing/2014/main" id="{6714CE74-11C6-4535-BB29-30E8F62C5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33875" y="1017588"/>
            <a:ext cx="144463" cy="144462"/>
          </a:xfrm>
          <a:prstGeom prst="ellipse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1" name="椭圆 33">
            <a:extLst>
              <a:ext uri="{FF2B5EF4-FFF2-40B4-BE49-F238E27FC236}">
                <a16:creationId xmlns:a16="http://schemas.microsoft.com/office/drawing/2014/main" id="{E3620355-431A-4B85-BAF5-5940AD01C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6188" y="1733550"/>
            <a:ext cx="144462" cy="144463"/>
          </a:xfrm>
          <a:prstGeom prst="ellipse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5" name="椭圆 33">
            <a:extLst>
              <a:ext uri="{FF2B5EF4-FFF2-40B4-BE49-F238E27FC236}">
                <a16:creationId xmlns:a16="http://schemas.microsoft.com/office/drawing/2014/main" id="{A3DF5D69-05A7-4368-83BF-6E21986AD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6188" y="1017588"/>
            <a:ext cx="144462" cy="144462"/>
          </a:xfrm>
          <a:prstGeom prst="ellipse">
            <a:avLst/>
          </a:prstGeom>
          <a:solidFill>
            <a:srgbClr val="00B0F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70" name="TextBox 20">
            <a:extLst>
              <a:ext uri="{FF2B5EF4-FFF2-40B4-BE49-F238E27FC236}">
                <a16:creationId xmlns:a16="http://schemas.microsoft.com/office/drawing/2014/main" id="{6CA65EA0-4416-465F-8E05-76C391157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6275" y="4376738"/>
            <a:ext cx="34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b="1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1</a:t>
            </a:r>
          </a:p>
        </p:txBody>
      </p:sp>
      <p:sp>
        <p:nvSpPr>
          <p:cNvPr id="71" name="TextBox 20">
            <a:extLst>
              <a:ext uri="{FF2B5EF4-FFF2-40B4-BE49-F238E27FC236}">
                <a16:creationId xmlns:a16="http://schemas.microsoft.com/office/drawing/2014/main" id="{57D900A0-F5B4-4CB6-95C2-547BF54D6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325" y="4740275"/>
            <a:ext cx="34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b="1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2</a:t>
            </a:r>
          </a:p>
        </p:txBody>
      </p:sp>
      <p:sp>
        <p:nvSpPr>
          <p:cNvPr id="73" name="TextBox 20">
            <a:extLst>
              <a:ext uri="{FF2B5EF4-FFF2-40B4-BE49-F238E27FC236}">
                <a16:creationId xmlns:a16="http://schemas.microsoft.com/office/drawing/2014/main" id="{BBB9B954-E257-4899-9016-5C6B4C0DE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4850" y="5162550"/>
            <a:ext cx="34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b="1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3</a:t>
            </a:r>
          </a:p>
        </p:txBody>
      </p:sp>
      <p:sp>
        <p:nvSpPr>
          <p:cNvPr id="75" name="TextBox 20">
            <a:extLst>
              <a:ext uri="{FF2B5EF4-FFF2-40B4-BE49-F238E27FC236}">
                <a16:creationId xmlns:a16="http://schemas.microsoft.com/office/drawing/2014/main" id="{6F1E20BE-CEC3-4E75-A1CD-4768C57DB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4213" y="5545138"/>
            <a:ext cx="361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b="1" i="1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n</a:t>
            </a:r>
          </a:p>
        </p:txBody>
      </p:sp>
      <p:sp>
        <p:nvSpPr>
          <p:cNvPr id="76" name="TextBox 20">
            <a:extLst>
              <a:ext uri="{FF2B5EF4-FFF2-40B4-BE49-F238E27FC236}">
                <a16:creationId xmlns:a16="http://schemas.microsoft.com/office/drawing/2014/main" id="{B9543A6C-9EBF-474F-B082-9E0B655EC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8025" y="5568950"/>
            <a:ext cx="981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b="1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2(</a:t>
            </a:r>
            <a:r>
              <a:rPr lang="en-US" altLang="zh-TW" sz="2000" b="1" i="1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n</a:t>
            </a:r>
            <a:r>
              <a:rPr lang="en-US" altLang="zh-TW" sz="2000" b="1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+1)</a:t>
            </a:r>
          </a:p>
        </p:txBody>
      </p:sp>
      <p:sp>
        <p:nvSpPr>
          <p:cNvPr id="3111" name="TextBox 20">
            <a:extLst>
              <a:ext uri="{FF2B5EF4-FFF2-40B4-BE49-F238E27FC236}">
                <a16:creationId xmlns:a16="http://schemas.microsoft.com/office/drawing/2014/main" id="{6B958077-8EB2-4384-86A3-840ACEF43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8275" y="1354138"/>
            <a:ext cx="7715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000" b="1">
                <a:latin typeface="標楷體" panose="03000509000000000000" pitchFamily="65" charset="-120"/>
                <a:ea typeface="標楷體" panose="03000509000000000000" pitchFamily="65" charset="-120"/>
              </a:rPr>
              <a:t>……</a:t>
            </a:r>
            <a:endParaRPr lang="en-US" altLang="zh-TW" sz="2000" b="1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79" name="TextBox 20">
            <a:extLst>
              <a:ext uri="{FF2B5EF4-FFF2-40B4-BE49-F238E27FC236}">
                <a16:creationId xmlns:a16="http://schemas.microsoft.com/office/drawing/2014/main" id="{EA34F3F5-ABAC-4E09-9F1B-45695F1B79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2525" y="4370388"/>
            <a:ext cx="10541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b="1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2×(1+1)</a:t>
            </a:r>
          </a:p>
        </p:txBody>
      </p:sp>
      <p:sp>
        <p:nvSpPr>
          <p:cNvPr id="80" name="TextBox 20">
            <a:extLst>
              <a:ext uri="{FF2B5EF4-FFF2-40B4-BE49-F238E27FC236}">
                <a16:creationId xmlns:a16="http://schemas.microsoft.com/office/drawing/2014/main" id="{4E10448E-1C51-47F6-A282-1BC5C5939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3163" y="4737100"/>
            <a:ext cx="10541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b="1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2×(2+1)</a:t>
            </a:r>
          </a:p>
        </p:txBody>
      </p:sp>
      <p:sp>
        <p:nvSpPr>
          <p:cNvPr id="81" name="TextBox 20">
            <a:extLst>
              <a:ext uri="{FF2B5EF4-FFF2-40B4-BE49-F238E27FC236}">
                <a16:creationId xmlns:a16="http://schemas.microsoft.com/office/drawing/2014/main" id="{5357CC68-7D1A-4D45-BC41-5854F6624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6813" y="5141913"/>
            <a:ext cx="1055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en-US" altLang="zh-TW" sz="2000" b="1" dirty="0">
                <a:solidFill>
                  <a:srgbClr val="FFC000"/>
                </a:solidFill>
                <a:latin typeface="+mj-lt"/>
                <a:ea typeface="DFKai-SB" panose="03000509000000000000" pitchFamily="65" charset="-120"/>
              </a:rPr>
              <a:t>2×(3+1)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1" grpId="0" animBg="1"/>
      <p:bldP spid="21" grpId="1" animBg="1"/>
      <p:bldP spid="52" grpId="0"/>
      <p:bldP spid="52" grpId="1"/>
      <p:bldP spid="58" grpId="0"/>
      <p:bldP spid="58" grpId="1"/>
      <p:bldP spid="59" grpId="0"/>
      <p:bldP spid="59" grpId="1"/>
      <p:bldP spid="50" grpId="0"/>
      <p:bldP spid="50" grpId="1"/>
      <p:bldP spid="53" grpId="0"/>
      <p:bldP spid="53" grpId="1"/>
      <p:bldP spid="54" grpId="0"/>
      <p:bldP spid="54" grpId="1"/>
      <p:bldP spid="55" grpId="0"/>
      <p:bldP spid="55" grpId="1"/>
      <p:bldP spid="60" grpId="0"/>
      <p:bldP spid="60" grpId="1"/>
      <p:bldP spid="61" grpId="0"/>
      <p:bldP spid="61" grpId="1"/>
      <p:bldP spid="62" grpId="0"/>
      <p:bldP spid="62" grpId="1"/>
      <p:bldP spid="63" grpId="0"/>
      <p:bldP spid="63" grpId="1"/>
      <p:bldP spid="64" grpId="0"/>
      <p:bldP spid="64" grpId="1"/>
      <p:bldP spid="65" grpId="0"/>
      <p:bldP spid="65" grpId="1"/>
      <p:bldP spid="66" grpId="0"/>
      <p:bldP spid="66" grpId="1"/>
      <p:bldP spid="68" grpId="0" animBg="1"/>
      <p:bldP spid="68" grpId="1" animBg="1"/>
      <p:bldP spid="69" grpId="0" animBg="1"/>
      <p:bldP spid="69" grpId="1" animBg="1"/>
      <p:bldP spid="67" grpId="0" animBg="1"/>
      <p:bldP spid="67" grpId="1" animBg="1"/>
      <p:bldP spid="42" grpId="0" animBg="1"/>
      <p:bldP spid="42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4" grpId="0" animBg="1"/>
      <p:bldP spid="44" grpId="1" animBg="1"/>
      <p:bldP spid="49" grpId="0" animBg="1"/>
      <p:bldP spid="49" grpId="1" animBg="1"/>
      <p:bldP spid="41" grpId="0" animBg="1"/>
      <p:bldP spid="41" grpId="1" animBg="1"/>
      <p:bldP spid="45" grpId="0" animBg="1"/>
      <p:bldP spid="45" grpId="1" animBg="1"/>
      <p:bldP spid="70" grpId="0"/>
      <p:bldP spid="70" grpId="1"/>
      <p:bldP spid="71" grpId="0"/>
      <p:bldP spid="71" grpId="1"/>
      <p:bldP spid="73" grpId="0"/>
      <p:bldP spid="73" grpId="1"/>
      <p:bldP spid="75" grpId="0"/>
      <p:bldP spid="75" grpId="1"/>
      <p:bldP spid="76" grpId="0"/>
      <p:bldP spid="76" grpId="1"/>
      <p:bldP spid="79" grpId="0"/>
      <p:bldP spid="79" grpId="1"/>
      <p:bldP spid="80" grpId="0"/>
      <p:bldP spid="80" grpId="1"/>
      <p:bldP spid="81" grpId="0"/>
      <p:bldP spid="81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4178</TotalTime>
  <Words>134</Words>
  <Application>Microsoft Office PowerPoint</Application>
  <PresentationFormat>全屏显示(4:3)</PresentationFormat>
  <Paragraphs>35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539</cp:revision>
  <dcterms:modified xsi:type="dcterms:W3CDTF">2023-07-13T01:52:32Z</dcterms:modified>
</cp:coreProperties>
</file>