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2523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CCFF"/>
    <a:srgbClr val="D1FFB7"/>
    <a:srgbClr val="FBEDEB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2523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827CF42-2D6E-4638-84F1-11DBE36600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C63F42-56C8-44F4-9E65-51BB4F26152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8AF7C00-9DF0-4700-BAAF-D4AD48D13D40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5727178-5F58-49FE-A34A-9D8EE8412F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451C854-33C2-4093-A29B-37FDA50AE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62CBCC-724E-4B72-86ED-784AA64A62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A4F6B1-9E69-4A6F-AF7E-D7A7416A11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2D275A1-B7C8-4842-B4F1-CDE6A4B7781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B8CE9C8-D2F1-4784-9D58-7CB049CF6C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742C059-2826-44B2-A537-C34F3318D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906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19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869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692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755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182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290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97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6332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092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7267D06-7A22-4627-8817-D47877A885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9FC3BE22-46B4-4127-BD8E-3ED93298C3C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左大括号 11">
            <a:extLst>
              <a:ext uri="{FF2B5EF4-FFF2-40B4-BE49-F238E27FC236}">
                <a16:creationId xmlns:a16="http://schemas.microsoft.com/office/drawing/2014/main" id="{CCD23B7A-03A7-4700-9470-1465E503251B}"/>
              </a:ext>
            </a:extLst>
          </p:cNvPr>
          <p:cNvSpPr>
            <a:spLocks/>
          </p:cNvSpPr>
          <p:nvPr/>
        </p:nvSpPr>
        <p:spPr bwMode="auto">
          <a:xfrm rot="-5400000">
            <a:off x="4712494" y="1781969"/>
            <a:ext cx="433388" cy="3130550"/>
          </a:xfrm>
          <a:prstGeom prst="leftBrace">
            <a:avLst>
              <a:gd name="adj1" fmla="val 30298"/>
              <a:gd name="adj2" fmla="val 50000"/>
            </a:avLst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74194" name="Rectangle 114">
            <a:extLst>
              <a:ext uri="{FF2B5EF4-FFF2-40B4-BE49-F238E27FC236}">
                <a16:creationId xmlns:a16="http://schemas.microsoft.com/office/drawing/2014/main" id="{CF411AD4-D032-4A63-BE8E-A63D15EF4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25" y="2587625"/>
            <a:ext cx="6248400" cy="18192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8" name="Text Box 53">
            <a:extLst>
              <a:ext uri="{FF2B5EF4-FFF2-40B4-BE49-F238E27FC236}">
                <a16:creationId xmlns:a16="http://schemas.microsoft.com/office/drawing/2014/main" id="{99C19B53-565D-4D8E-8374-5282FCDF1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62288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D4FA840C-F399-4BBA-865D-F0F597706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" y="8366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31.</a:t>
            </a:r>
          </a:p>
        </p:txBody>
      </p:sp>
      <p:sp>
        <p:nvSpPr>
          <p:cNvPr id="174185" name="Text Box 105">
            <a:extLst>
              <a:ext uri="{FF2B5EF4-FFF2-40B4-BE49-F238E27FC236}">
                <a16:creationId xmlns:a16="http://schemas.microsoft.com/office/drawing/2014/main" id="{D0F037A6-98A3-4BD4-AACE-5AB00E17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663" y="3511550"/>
            <a:ext cx="5489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兩車距離即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小時兩車共走的路程</a:t>
            </a:r>
          </a:p>
        </p:txBody>
      </p:sp>
      <p:sp>
        <p:nvSpPr>
          <p:cNvPr id="174186" name="Text Box 106">
            <a:extLst>
              <a:ext uri="{FF2B5EF4-FFF2-40B4-BE49-F238E27FC236}">
                <a16:creationId xmlns:a16="http://schemas.microsoft.com/office/drawing/2014/main" id="{EDE52450-E697-460C-B975-9F418C743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" y="2693988"/>
            <a:ext cx="1025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50×3</a:t>
            </a:r>
          </a:p>
        </p:txBody>
      </p:sp>
      <p:sp>
        <p:nvSpPr>
          <p:cNvPr id="3080" name="Text Box 93">
            <a:extLst>
              <a:ext uri="{FF2B5EF4-FFF2-40B4-BE49-F238E27FC236}">
                <a16:creationId xmlns:a16="http://schemas.microsoft.com/office/drawing/2014/main" id="{1A0C47A3-0338-4A0D-9000-5643C720E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75" y="974725"/>
            <a:ext cx="64881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5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汽車</a:t>
            </a:r>
            <a:r>
              <a:rPr lang="en-US" altLang="zh-TW" sz="2800">
                <a:ea typeface="標楷體" panose="03000509000000000000" pitchFamily="65" charset="-120"/>
              </a:rPr>
              <a:t>P</a:t>
            </a:r>
            <a:r>
              <a:rPr lang="zh-TW" altLang="en-US" sz="2800">
                <a:ea typeface="標楷體" panose="03000509000000000000" pitchFamily="65" charset="-120"/>
              </a:rPr>
              <a:t>和汽車</a:t>
            </a:r>
            <a:r>
              <a:rPr lang="en-US" altLang="zh-TW" sz="2800">
                <a:ea typeface="標楷體" panose="03000509000000000000" pitchFamily="65" charset="-120"/>
              </a:rPr>
              <a:t>Q</a:t>
            </a:r>
            <a:r>
              <a:rPr lang="zh-TW" altLang="en-US" sz="2800">
                <a:ea typeface="標楷體" panose="03000509000000000000" pitchFamily="65" charset="-120"/>
              </a:rPr>
              <a:t>在某地同時出發，分別以</a:t>
            </a:r>
            <a:r>
              <a:rPr lang="en-US" altLang="zh-TW" sz="2800">
                <a:ea typeface="標楷體" panose="03000509000000000000" pitchFamily="65" charset="-120"/>
              </a:rPr>
              <a:t>50km/h</a:t>
            </a:r>
            <a:r>
              <a:rPr lang="zh-TW" altLang="en-US" sz="2800">
                <a:ea typeface="標楷體" panose="03000509000000000000" pitchFamily="65" charset="-120"/>
              </a:rPr>
              <a:t>和</a:t>
            </a:r>
            <a:r>
              <a:rPr lang="en-US" altLang="zh-TW" sz="2800">
                <a:ea typeface="標楷體" panose="03000509000000000000" pitchFamily="65" charset="-120"/>
              </a:rPr>
              <a:t>60km/h</a:t>
            </a:r>
            <a:r>
              <a:rPr lang="zh-TW" altLang="en-US" sz="2800">
                <a:ea typeface="標楷體" panose="03000509000000000000" pitchFamily="65" charset="-120"/>
              </a:rPr>
              <a:t>的平均速率背向而行，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小時後，兩車相距多遠？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A96D9046-6129-4579-B373-800A1A9E2D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63738" y="3152775"/>
            <a:ext cx="514667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8BE3393A-974C-4E36-886B-DF40BB01802E}"/>
              </a:ext>
            </a:extLst>
          </p:cNvPr>
          <p:cNvGrpSpPr>
            <a:grpSpLocks/>
          </p:cNvGrpSpPr>
          <p:nvPr/>
        </p:nvGrpSpPr>
        <p:grpSpPr bwMode="auto">
          <a:xfrm>
            <a:off x="4283075" y="2525713"/>
            <a:ext cx="500063" cy="698500"/>
            <a:chOff x="4139952" y="2629888"/>
            <a:chExt cx="500711" cy="699278"/>
          </a:xfrm>
        </p:grpSpPr>
        <p:sp>
          <p:nvSpPr>
            <p:cNvPr id="3094" name="Text Box 108">
              <a:extLst>
                <a:ext uri="{FF2B5EF4-FFF2-40B4-BE49-F238E27FC236}">
                  <a16:creationId xmlns:a16="http://schemas.microsoft.com/office/drawing/2014/main" id="{9D04E2C9-AEC7-43B7-99DB-91DB5724D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9952" y="2629888"/>
              <a:ext cx="3703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0066FF"/>
                  </a:solidFill>
                  <a:ea typeface="標楷體" panose="03000509000000000000" pitchFamily="65" charset="-120"/>
                </a:rPr>
                <a:t>P</a:t>
              </a:r>
              <a:endParaRPr lang="zh-TW" altLang="en-US" sz="28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95" name="椭圆 6">
              <a:extLst>
                <a:ext uri="{FF2B5EF4-FFF2-40B4-BE49-F238E27FC236}">
                  <a16:creationId xmlns:a16="http://schemas.microsoft.com/office/drawing/2014/main" id="{FB4F7ED3-DF95-4656-8CEE-FF6E801D7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663" y="3185166"/>
              <a:ext cx="144000" cy="144000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cxnSp>
          <p:nvCxnSpPr>
            <p:cNvPr id="3096" name="直接箭头连接符 8">
              <a:extLst>
                <a:ext uri="{FF2B5EF4-FFF2-40B4-BE49-F238E27FC236}">
                  <a16:creationId xmlns:a16="http://schemas.microsoft.com/office/drawing/2014/main" id="{EFEACD8B-B6BD-4636-8765-E57EA1B63D6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355976" y="2955198"/>
              <a:ext cx="154314" cy="221907"/>
            </a:xfrm>
            <a:prstGeom prst="straightConnector1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1921A94D-2AC5-4F65-A401-BEE36BEADA4C}"/>
              </a:ext>
            </a:extLst>
          </p:cNvPr>
          <p:cNvGrpSpPr>
            <a:grpSpLocks/>
          </p:cNvGrpSpPr>
          <p:nvPr/>
        </p:nvGrpSpPr>
        <p:grpSpPr bwMode="auto">
          <a:xfrm>
            <a:off x="4640263" y="2525713"/>
            <a:ext cx="590550" cy="701675"/>
            <a:chOff x="4496663" y="2630469"/>
            <a:chExt cx="591495" cy="702109"/>
          </a:xfrm>
        </p:grpSpPr>
        <p:sp>
          <p:nvSpPr>
            <p:cNvPr id="3091" name="Text Box 108">
              <a:extLst>
                <a:ext uri="{FF2B5EF4-FFF2-40B4-BE49-F238E27FC236}">
                  <a16:creationId xmlns:a16="http://schemas.microsoft.com/office/drawing/2014/main" id="{4BD1BDBA-9589-4DB3-9487-B44CBACDA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7820" y="2630469"/>
              <a:ext cx="3703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0066FF"/>
                  </a:solidFill>
                  <a:ea typeface="標楷體" panose="03000509000000000000" pitchFamily="65" charset="-120"/>
                </a:rPr>
                <a:t>Q</a:t>
              </a:r>
              <a:endParaRPr lang="zh-TW" altLang="en-US" sz="28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92" name="椭圆 38">
              <a:extLst>
                <a:ext uri="{FF2B5EF4-FFF2-40B4-BE49-F238E27FC236}">
                  <a16:creationId xmlns:a16="http://schemas.microsoft.com/office/drawing/2014/main" id="{16C2F04D-52CD-4056-9E00-3E1AB6CCF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663" y="3188578"/>
              <a:ext cx="144000" cy="144000"/>
            </a:xfrm>
            <a:prstGeom prst="ellipse">
              <a:avLst/>
            </a:prstGeom>
            <a:solidFill>
              <a:srgbClr val="FFC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cxnSp>
          <p:nvCxnSpPr>
            <p:cNvPr id="3093" name="直接箭头连接符 41">
              <a:extLst>
                <a:ext uri="{FF2B5EF4-FFF2-40B4-BE49-F238E27FC236}">
                  <a16:creationId xmlns:a16="http://schemas.microsoft.com/office/drawing/2014/main" id="{D4B814CD-E0A7-40FB-926E-9489DF1F852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640663" y="2955198"/>
              <a:ext cx="154314" cy="221907"/>
            </a:xfrm>
            <a:prstGeom prst="straightConnector1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6" name="Text Box 106">
            <a:extLst>
              <a:ext uri="{FF2B5EF4-FFF2-40B4-BE49-F238E27FC236}">
                <a16:creationId xmlns:a16="http://schemas.microsoft.com/office/drawing/2014/main" id="{B14E1A63-9F66-4191-BAEB-C5F70369A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2738" y="2681288"/>
            <a:ext cx="458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solidFill>
                  <a:srgbClr val="FF0000"/>
                </a:solidFill>
              </a:rPr>
              <a:t>＋</a:t>
            </a:r>
            <a:endParaRPr lang="en-US" altLang="zh-TW" sz="2800" b="1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Text Box 106">
            <a:extLst>
              <a:ext uri="{FF2B5EF4-FFF2-40B4-BE49-F238E27FC236}">
                <a16:creationId xmlns:a16="http://schemas.microsoft.com/office/drawing/2014/main" id="{C81A5067-6650-48D9-B6E8-9D6636A60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2693988"/>
            <a:ext cx="1025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60×3</a:t>
            </a:r>
          </a:p>
        </p:txBody>
      </p:sp>
      <p:sp>
        <p:nvSpPr>
          <p:cNvPr id="48" name="Text Box 105">
            <a:extLst>
              <a:ext uri="{FF2B5EF4-FFF2-40B4-BE49-F238E27FC236}">
                <a16:creationId xmlns:a16="http://schemas.microsoft.com/office/drawing/2014/main" id="{9BFE0621-9851-436F-8610-3C748F43D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3668713"/>
            <a:ext cx="30940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兩車相距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330km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Text Box 106">
            <a:extLst>
              <a:ext uri="{FF2B5EF4-FFF2-40B4-BE49-F238E27FC236}">
                <a16:creationId xmlns:a16="http://schemas.microsoft.com/office/drawing/2014/main" id="{5ADAAEEF-B158-43BD-A89B-3716FC69F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192463"/>
            <a:ext cx="1309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330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6EA9F652-8760-4DD9-9CE0-03DD79F7343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65613" y="1419225"/>
            <a:ext cx="19621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D4699622-4016-4E23-8404-12D0B45AFA9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5988" y="1884363"/>
            <a:ext cx="13652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20">
            <a:extLst>
              <a:ext uri="{FF2B5EF4-FFF2-40B4-BE49-F238E27FC236}">
                <a16:creationId xmlns:a16="http://schemas.microsoft.com/office/drawing/2014/main" id="{E483DE8E-1AFF-4850-9F0F-534F18D8D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63" y="4238625"/>
            <a:ext cx="3613150" cy="523875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8A00"/>
                </a:solidFill>
              </a:rPr>
              <a:t>路程 </a:t>
            </a:r>
            <a:r>
              <a:rPr lang="en-US" altLang="zh-TW" sz="2800">
                <a:solidFill>
                  <a:srgbClr val="008A00"/>
                </a:solidFill>
              </a:rPr>
              <a:t>=</a:t>
            </a:r>
            <a:r>
              <a:rPr lang="zh-TW" altLang="en-US" sz="2800">
                <a:solidFill>
                  <a:srgbClr val="008A00"/>
                </a:solidFill>
              </a:rPr>
              <a:t> 平均速率</a:t>
            </a:r>
            <a:r>
              <a:rPr lang="en-US" altLang="zh-TW" sz="2800">
                <a:solidFill>
                  <a:srgbClr val="008A00"/>
                </a:solidFill>
              </a:rPr>
              <a:t>×</a:t>
            </a:r>
            <a:r>
              <a:rPr lang="zh-TW" altLang="en-US" sz="2800">
                <a:solidFill>
                  <a:srgbClr val="008A00"/>
                </a:solidFill>
              </a:rPr>
              <a:t>時間</a:t>
            </a:r>
            <a:endParaRPr lang="en-US" altLang="zh-CN" sz="2800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14548 -0.0034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74" y="-18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L 0.19636 -0.003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9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74194" grpId="0" animBg="1"/>
      <p:bldP spid="174194" grpId="1" animBg="1"/>
      <p:bldP spid="174185" grpId="0"/>
      <p:bldP spid="174185" grpId="1"/>
      <p:bldP spid="174186" grpId="0"/>
      <p:bldP spid="46" grpId="0"/>
      <p:bldP spid="47" grpId="0"/>
      <p:bldP spid="48" grpId="0"/>
      <p:bldP spid="49" grpId="0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4289</TotalTime>
  <Words>86</Words>
  <Application>Microsoft Office PowerPoint</Application>
  <PresentationFormat>全屏显示(4:3)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538</cp:revision>
  <dcterms:modified xsi:type="dcterms:W3CDTF">2023-07-13T01:53:31Z</dcterms:modified>
</cp:coreProperties>
</file>