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5"/>
  </p:notesMasterIdLst>
  <p:sldIdLst>
    <p:sldId id="329" r:id="rId2"/>
    <p:sldId id="330" r:id="rId3"/>
    <p:sldId id="331" r:id="rId4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2">
          <p15:clr>
            <a:srgbClr val="A4A3A4"/>
          </p15:clr>
        </p15:guide>
        <p15:guide id="2" orient="horz" pos="1344">
          <p15:clr>
            <a:srgbClr val="A4A3A4"/>
          </p15:clr>
        </p15:guide>
        <p15:guide id="3" pos="657">
          <p15:clr>
            <a:srgbClr val="A4A3A4"/>
          </p15:clr>
        </p15:guide>
        <p15:guide id="4" pos="204">
          <p15:clr>
            <a:srgbClr val="A4A3A4"/>
          </p15:clr>
        </p15:guide>
        <p15:guide id="5" pos="5329">
          <p15:clr>
            <a:srgbClr val="A4A3A4"/>
          </p15:clr>
        </p15:guide>
        <p15:guide id="6" pos="9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CCFFFF"/>
    <a:srgbClr val="FF9999"/>
    <a:srgbClr val="D1FFB7"/>
    <a:srgbClr val="FBEDEB"/>
    <a:srgbClr val="EBE6FE"/>
    <a:srgbClr val="008A00"/>
    <a:srgbClr val="009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80925" autoAdjust="0"/>
  </p:normalViewPr>
  <p:slideViewPr>
    <p:cSldViewPr>
      <p:cViewPr>
        <p:scale>
          <a:sx n="100" d="100"/>
          <a:sy n="100" d="100"/>
        </p:scale>
        <p:origin x="414" y="-852"/>
      </p:cViewPr>
      <p:guideLst>
        <p:guide orient="horz" pos="572"/>
        <p:guide orient="horz" pos="1344"/>
        <p:guide pos="657"/>
        <p:guide pos="204"/>
        <p:guide pos="5329"/>
        <p:guide pos="9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15C9E661-073C-45D7-B671-5409ABB407E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4069A27-078F-43D4-9502-90FE34F9DE0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ACE34824-06D0-42A5-B6DE-E4CE8A630CD0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4430E18A-EB47-47FB-B3E3-8A8689CA3F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A6D4219F-39C8-48CD-BD70-E43CC2160E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6F5DD7B-F767-4EFA-B338-7E2905C8AC8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3F70532-0E5B-4106-A888-3A59DE64E7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48D118D-C407-40EE-9C84-D85156C7CF43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46492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067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2460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69350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1316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917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2551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875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281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019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757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BA45C1C-2707-492E-8E15-0C4265EA0A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F086FA37-3B00-4370-97C2-9C2C591D1A1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>
            <a:extLst>
              <a:ext uri="{FF2B5EF4-FFF2-40B4-BE49-F238E27FC236}">
                <a16:creationId xmlns:a16="http://schemas.microsoft.com/office/drawing/2014/main" id="{4D31E7BE-7105-4367-AF1F-F6B7F2090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25" y="981075"/>
            <a:ext cx="7666038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32.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  <a:r>
              <a:rPr lang="zh-TW" altLang="en-US" sz="2800" u="sng">
                <a:ea typeface="標楷體" panose="03000509000000000000" pitchFamily="65" charset="-120"/>
              </a:rPr>
              <a:t>景東</a:t>
            </a:r>
            <a:r>
              <a:rPr lang="zh-TW" altLang="en-US" sz="2800">
                <a:ea typeface="標楷體" panose="03000509000000000000" pitchFamily="65" charset="-120"/>
              </a:rPr>
              <a:t>買了四包長方形手工紙，它們都大小相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      同。他用不同的方法等分其中四張，如下圖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      </a:t>
            </a:r>
            <a:r>
              <a:rPr lang="zh-TW" altLang="en-US" sz="2800">
                <a:ea typeface="標楷體" panose="03000509000000000000" pitchFamily="65" charset="-120"/>
              </a:rPr>
              <a:t>所示。</a:t>
            </a:r>
            <a:endParaRPr lang="zh-TW" altLang="zh-TW" sz="2800">
              <a:ea typeface="標楷體" panose="03000509000000000000" pitchFamily="65" charset="-120"/>
            </a:endParaRPr>
          </a:p>
        </p:txBody>
      </p:sp>
      <p:sp>
        <p:nvSpPr>
          <p:cNvPr id="3075" name="文字方塊 11">
            <a:extLst>
              <a:ext uri="{FF2B5EF4-FFF2-40B4-BE49-F238E27FC236}">
                <a16:creationId xmlns:a16="http://schemas.microsoft.com/office/drawing/2014/main" id="{D5C81B91-281C-4908-8E7B-489938E51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4851400"/>
            <a:ext cx="3014663" cy="769938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160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答案：</a:t>
            </a:r>
            <a:r>
              <a:rPr lang="zh-TW" altLang="en-US" sz="2800" u="sng">
                <a:ea typeface="標楷體" panose="03000509000000000000" pitchFamily="65" charset="-120"/>
              </a:rPr>
              <a:t>              </a:t>
            </a:r>
            <a:r>
              <a:rPr lang="zh-CN" altLang="en-US" sz="2800">
                <a:ea typeface="標楷體" panose="03000509000000000000" pitchFamily="65" charset="-120"/>
              </a:rPr>
              <a:t>張</a:t>
            </a:r>
            <a:r>
              <a:rPr lang="zh-TW" altLang="en-US" sz="2800">
                <a:solidFill>
                  <a:srgbClr val="D1FFB7"/>
                </a:solidFill>
                <a:ea typeface="標楷體" panose="03000509000000000000" pitchFamily="65" charset="-120"/>
              </a:rPr>
              <a:t>，</a:t>
            </a:r>
          </a:p>
        </p:txBody>
      </p:sp>
      <p:sp>
        <p:nvSpPr>
          <p:cNvPr id="20" name="Text Box 53">
            <a:extLst>
              <a:ext uri="{FF2B5EF4-FFF2-40B4-BE49-F238E27FC236}">
                <a16:creationId xmlns:a16="http://schemas.microsoft.com/office/drawing/2014/main" id="{E244C5DD-1666-4B10-A0A8-E44F93B96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2824163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三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pic>
        <p:nvPicPr>
          <p:cNvPr id="3077" name="图片 8">
            <a:extLst>
              <a:ext uri="{FF2B5EF4-FFF2-40B4-BE49-F238E27FC236}">
                <a16:creationId xmlns:a16="http://schemas.microsoft.com/office/drawing/2014/main" id="{F6E62C9E-34A6-4C6F-AE6D-D2A9E46B01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669"/>
          <a:stretch>
            <a:fillRect/>
          </a:stretch>
        </p:blipFill>
        <p:spPr bwMode="auto">
          <a:xfrm>
            <a:off x="1476375" y="2638425"/>
            <a:ext cx="1268413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 Box 5">
            <a:extLst>
              <a:ext uri="{FF2B5EF4-FFF2-40B4-BE49-F238E27FC236}">
                <a16:creationId xmlns:a16="http://schemas.microsoft.com/office/drawing/2014/main" id="{3274460D-49BC-41E9-B6A9-6D84A7CAB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875" y="3878263"/>
            <a:ext cx="72009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(a) </a:t>
            </a:r>
            <a:r>
              <a:rPr lang="zh-TW" altLang="en-US" sz="2800" dirty="0">
                <a:ea typeface="標楷體" panose="03000509000000000000" pitchFamily="65" charset="-120"/>
              </a:rPr>
              <a:t>陰影部分表示</a:t>
            </a:r>
            <a:r>
              <a:rPr lang="zh-TW" altLang="en-US" sz="2800" u="sng" dirty="0">
                <a:ea typeface="標楷體" panose="03000509000000000000" pitchFamily="65" charset="-120"/>
              </a:rPr>
              <a:t>景東</a:t>
            </a:r>
            <a:r>
              <a:rPr lang="zh-TW" altLang="en-US" sz="2800" dirty="0">
                <a:ea typeface="標楷體" panose="03000509000000000000" pitchFamily="65" charset="-120"/>
              </a:rPr>
              <a:t>用去的手工紙，他共用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     去手工紙多少</a:t>
            </a:r>
            <a:r>
              <a:rPr lang="zh-CN" altLang="en-US" sz="2800" dirty="0">
                <a:ea typeface="標楷體" panose="03000509000000000000" pitchFamily="65" charset="-120"/>
              </a:rPr>
              <a:t>張</a:t>
            </a:r>
            <a:r>
              <a:rPr lang="zh-TW" altLang="en-US" sz="2800" dirty="0">
                <a:ea typeface="標楷體" panose="03000509000000000000" pitchFamily="65" charset="-120"/>
              </a:rPr>
              <a:t>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只須寫出答案</a:t>
            </a:r>
            <a:r>
              <a:rPr lang="en-US" altLang="zh-TW" sz="2800" dirty="0">
                <a:ea typeface="標楷體" panose="03000509000000000000" pitchFamily="65" charset="-120"/>
              </a:rPr>
              <a:t>)    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zh-TW" altLang="zh-TW" sz="2800" dirty="0">
              <a:ea typeface="標楷體" panose="03000509000000000000" pitchFamily="65" charset="-120"/>
            </a:endParaRPr>
          </a:p>
        </p:txBody>
      </p:sp>
      <p:grpSp>
        <p:nvGrpSpPr>
          <p:cNvPr id="3081" name="组合 9">
            <a:extLst>
              <a:ext uri="{FF2B5EF4-FFF2-40B4-BE49-F238E27FC236}">
                <a16:creationId xmlns:a16="http://schemas.microsoft.com/office/drawing/2014/main" id="{45BAA7EC-AEA0-4234-961D-A3F15B045F5C}"/>
              </a:ext>
            </a:extLst>
          </p:cNvPr>
          <p:cNvGrpSpPr>
            <a:grpSpLocks/>
          </p:cNvGrpSpPr>
          <p:nvPr/>
        </p:nvGrpSpPr>
        <p:grpSpPr bwMode="auto">
          <a:xfrm>
            <a:off x="2862263" y="4759325"/>
            <a:ext cx="865187" cy="901700"/>
            <a:chOff x="4585395" y="4959033"/>
            <a:chExt cx="865189" cy="901700"/>
          </a:xfrm>
        </p:grpSpPr>
        <p:grpSp>
          <p:nvGrpSpPr>
            <p:cNvPr id="3129" name="Group 975">
              <a:extLst>
                <a:ext uri="{FF2B5EF4-FFF2-40B4-BE49-F238E27FC236}">
                  <a16:creationId xmlns:a16="http://schemas.microsoft.com/office/drawing/2014/main" id="{F07EE29D-AAFA-4BFE-A171-14199B0F45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29859" y="4959033"/>
              <a:ext cx="720725" cy="901700"/>
              <a:chOff x="4612" y="799"/>
              <a:chExt cx="454" cy="568"/>
            </a:xfrm>
          </p:grpSpPr>
          <p:sp>
            <p:nvSpPr>
              <p:cNvPr id="3131" name="Text Box 972">
                <a:extLst>
                  <a:ext uri="{FF2B5EF4-FFF2-40B4-BE49-F238E27FC236}">
                    <a16:creationId xmlns:a16="http://schemas.microsoft.com/office/drawing/2014/main" id="{A91B4CA4-7FFC-4C04-A5EB-244C867010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34" y="799"/>
                <a:ext cx="31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3132" name="Text Box 973">
                <a:extLst>
                  <a:ext uri="{FF2B5EF4-FFF2-40B4-BE49-F238E27FC236}">
                    <a16:creationId xmlns:a16="http://schemas.microsoft.com/office/drawing/2014/main" id="{0596DAEF-6C71-471C-B95D-CCC1133BCA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12" y="1040"/>
                <a:ext cx="45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3133" name="Line 974">
                <a:extLst>
                  <a:ext uri="{FF2B5EF4-FFF2-40B4-BE49-F238E27FC236}">
                    <a16:creationId xmlns:a16="http://schemas.microsoft.com/office/drawing/2014/main" id="{333D1193-27D6-4E06-B425-2C931684A1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85" y="1080"/>
                <a:ext cx="272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130" name="Text Box 972">
              <a:extLst>
                <a:ext uri="{FF2B5EF4-FFF2-40B4-BE49-F238E27FC236}">
                  <a16:creationId xmlns:a16="http://schemas.microsoft.com/office/drawing/2014/main" id="{02652999-ACF7-4DA3-B64D-E7861A10EC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85395" y="5156026"/>
              <a:ext cx="504825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rgbClr val="FF0000"/>
                  </a:solidFill>
                </a:rPr>
                <a:t>1</a:t>
              </a:r>
            </a:p>
          </p:txBody>
        </p:sp>
      </p:grpSp>
      <p:pic>
        <p:nvPicPr>
          <p:cNvPr id="3080" name="图片 8">
            <a:extLst>
              <a:ext uri="{FF2B5EF4-FFF2-40B4-BE49-F238E27FC236}">
                <a16:creationId xmlns:a16="http://schemas.microsoft.com/office/drawing/2014/main" id="{EEA2B915-8E2D-48FD-949A-2C13BB5D7F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07"/>
          <a:stretch>
            <a:fillRect/>
          </a:stretch>
        </p:blipFill>
        <p:spPr bwMode="auto">
          <a:xfrm>
            <a:off x="6732588" y="2632075"/>
            <a:ext cx="12668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图片 8">
            <a:extLst>
              <a:ext uri="{FF2B5EF4-FFF2-40B4-BE49-F238E27FC236}">
                <a16:creationId xmlns:a16="http://schemas.microsoft.com/office/drawing/2014/main" id="{70672415-A79B-4406-A040-A1FA950D4C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06" r="50957"/>
          <a:stretch>
            <a:fillRect/>
          </a:stretch>
        </p:blipFill>
        <p:spPr bwMode="auto">
          <a:xfrm>
            <a:off x="3160713" y="2641600"/>
            <a:ext cx="12954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图片 8">
            <a:extLst>
              <a:ext uri="{FF2B5EF4-FFF2-40B4-BE49-F238E27FC236}">
                <a16:creationId xmlns:a16="http://schemas.microsoft.com/office/drawing/2014/main" id="{7125D43B-19FC-4EB8-BADC-49B6A1B869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58" r="25404"/>
          <a:stretch>
            <a:fillRect/>
          </a:stretch>
        </p:blipFill>
        <p:spPr bwMode="auto">
          <a:xfrm>
            <a:off x="4932363" y="2638425"/>
            <a:ext cx="12954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" name="Group 975">
            <a:extLst>
              <a:ext uri="{FF2B5EF4-FFF2-40B4-BE49-F238E27FC236}">
                <a16:creationId xmlns:a16="http://schemas.microsoft.com/office/drawing/2014/main" id="{2B580645-0F44-44EC-ADA3-3AE2CDFF28C7}"/>
              </a:ext>
            </a:extLst>
          </p:cNvPr>
          <p:cNvGrpSpPr>
            <a:grpSpLocks/>
          </p:cNvGrpSpPr>
          <p:nvPr/>
        </p:nvGrpSpPr>
        <p:grpSpPr bwMode="auto">
          <a:xfrm>
            <a:off x="842963" y="2662238"/>
            <a:ext cx="531812" cy="874712"/>
            <a:chOff x="4740" y="799"/>
            <a:chExt cx="335" cy="551"/>
          </a:xfrm>
        </p:grpSpPr>
        <p:sp>
          <p:nvSpPr>
            <p:cNvPr id="3126" name="Text Box 972">
              <a:extLst>
                <a:ext uri="{FF2B5EF4-FFF2-40B4-BE49-F238E27FC236}">
                  <a16:creationId xmlns:a16="http://schemas.microsoft.com/office/drawing/2014/main" id="{8F166F00-2845-4905-9890-0194C1B5A4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0" y="799"/>
              <a:ext cx="31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600" dirty="0">
                  <a:solidFill>
                    <a:srgbClr val="0066FF"/>
                  </a:solidFill>
                </a:rPr>
                <a:t>1</a:t>
              </a:r>
            </a:p>
          </p:txBody>
        </p:sp>
        <p:sp>
          <p:nvSpPr>
            <p:cNvPr id="3127" name="Text Box 973">
              <a:extLst>
                <a:ext uri="{FF2B5EF4-FFF2-40B4-BE49-F238E27FC236}">
                  <a16:creationId xmlns:a16="http://schemas.microsoft.com/office/drawing/2014/main" id="{DFD83028-9AED-43D2-88A3-7A7BBE5828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2" y="1040"/>
              <a:ext cx="274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600">
                  <a:solidFill>
                    <a:srgbClr val="0066FF"/>
                  </a:solidFill>
                </a:rPr>
                <a:t>4</a:t>
              </a:r>
            </a:p>
          </p:txBody>
        </p:sp>
        <p:sp>
          <p:nvSpPr>
            <p:cNvPr id="3128" name="Line 974">
              <a:extLst>
                <a:ext uri="{FF2B5EF4-FFF2-40B4-BE49-F238E27FC236}">
                  <a16:creationId xmlns:a16="http://schemas.microsoft.com/office/drawing/2014/main" id="{2A95F316-E282-453C-9256-2F21FA51BA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3" y="1074"/>
              <a:ext cx="272" cy="0"/>
            </a:xfrm>
            <a:prstGeom prst="line">
              <a:avLst/>
            </a:prstGeom>
            <a:noFill/>
            <a:ln w="9525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solidFill>
                  <a:srgbClr val="0066FF"/>
                </a:solidFill>
              </a:endParaRPr>
            </a:p>
          </p:txBody>
        </p:sp>
      </p:grpSp>
      <p:grpSp>
        <p:nvGrpSpPr>
          <p:cNvPr id="25" name="Group 975">
            <a:extLst>
              <a:ext uri="{FF2B5EF4-FFF2-40B4-BE49-F238E27FC236}">
                <a16:creationId xmlns:a16="http://schemas.microsoft.com/office/drawing/2014/main" id="{4EEDA13A-E06B-49BC-9F65-144459808C8E}"/>
              </a:ext>
            </a:extLst>
          </p:cNvPr>
          <p:cNvGrpSpPr>
            <a:grpSpLocks/>
          </p:cNvGrpSpPr>
          <p:nvPr/>
        </p:nvGrpSpPr>
        <p:grpSpPr bwMode="auto">
          <a:xfrm>
            <a:off x="3495675" y="1860550"/>
            <a:ext cx="531813" cy="874713"/>
            <a:chOff x="4740" y="799"/>
            <a:chExt cx="335" cy="551"/>
          </a:xfrm>
        </p:grpSpPr>
        <p:sp>
          <p:nvSpPr>
            <p:cNvPr id="3123" name="Text Box 972">
              <a:extLst>
                <a:ext uri="{FF2B5EF4-FFF2-40B4-BE49-F238E27FC236}">
                  <a16:creationId xmlns:a16="http://schemas.microsoft.com/office/drawing/2014/main" id="{A183BF1D-F59A-4D6E-A9AF-192723676B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0" y="799"/>
              <a:ext cx="31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600">
                  <a:solidFill>
                    <a:srgbClr val="0066FF"/>
                  </a:solidFill>
                </a:rPr>
                <a:t>4</a:t>
              </a:r>
            </a:p>
          </p:txBody>
        </p:sp>
        <p:sp>
          <p:nvSpPr>
            <p:cNvPr id="3124" name="Text Box 973">
              <a:extLst>
                <a:ext uri="{FF2B5EF4-FFF2-40B4-BE49-F238E27FC236}">
                  <a16:creationId xmlns:a16="http://schemas.microsoft.com/office/drawing/2014/main" id="{BAF283BE-240C-44BF-BAD5-28BE4EA733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2" y="1040"/>
              <a:ext cx="274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600">
                  <a:solidFill>
                    <a:srgbClr val="0066FF"/>
                  </a:solidFill>
                </a:rPr>
                <a:t>6</a:t>
              </a:r>
            </a:p>
          </p:txBody>
        </p:sp>
        <p:sp>
          <p:nvSpPr>
            <p:cNvPr id="3125" name="Line 974">
              <a:extLst>
                <a:ext uri="{FF2B5EF4-FFF2-40B4-BE49-F238E27FC236}">
                  <a16:creationId xmlns:a16="http://schemas.microsoft.com/office/drawing/2014/main" id="{FD16F943-42FC-4F56-9F31-E1904652F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3" y="1074"/>
              <a:ext cx="272" cy="0"/>
            </a:xfrm>
            <a:prstGeom prst="line">
              <a:avLst/>
            </a:prstGeom>
            <a:noFill/>
            <a:ln w="9525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solidFill>
                  <a:srgbClr val="0066FF"/>
                </a:solidFill>
              </a:endParaRPr>
            </a:p>
          </p:txBody>
        </p:sp>
      </p:grpSp>
      <p:grpSp>
        <p:nvGrpSpPr>
          <p:cNvPr id="29" name="Group 975">
            <a:extLst>
              <a:ext uri="{FF2B5EF4-FFF2-40B4-BE49-F238E27FC236}">
                <a16:creationId xmlns:a16="http://schemas.microsoft.com/office/drawing/2014/main" id="{817B027A-5810-497D-BAD6-F1A028253892}"/>
              </a:ext>
            </a:extLst>
          </p:cNvPr>
          <p:cNvGrpSpPr>
            <a:grpSpLocks/>
          </p:cNvGrpSpPr>
          <p:nvPr/>
        </p:nvGrpSpPr>
        <p:grpSpPr bwMode="auto">
          <a:xfrm>
            <a:off x="5273675" y="1860550"/>
            <a:ext cx="531813" cy="874713"/>
            <a:chOff x="4740" y="799"/>
            <a:chExt cx="335" cy="551"/>
          </a:xfrm>
        </p:grpSpPr>
        <p:sp>
          <p:nvSpPr>
            <p:cNvPr id="3120" name="Text Box 972">
              <a:extLst>
                <a:ext uri="{FF2B5EF4-FFF2-40B4-BE49-F238E27FC236}">
                  <a16:creationId xmlns:a16="http://schemas.microsoft.com/office/drawing/2014/main" id="{8D7A3C64-D08D-4B98-911F-165BF150A5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0" y="799"/>
              <a:ext cx="31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600">
                  <a:solidFill>
                    <a:srgbClr val="0066FF"/>
                  </a:solidFill>
                </a:rPr>
                <a:t>2</a:t>
              </a:r>
            </a:p>
          </p:txBody>
        </p:sp>
        <p:sp>
          <p:nvSpPr>
            <p:cNvPr id="3121" name="Text Box 973">
              <a:extLst>
                <a:ext uri="{FF2B5EF4-FFF2-40B4-BE49-F238E27FC236}">
                  <a16:creationId xmlns:a16="http://schemas.microsoft.com/office/drawing/2014/main" id="{D2E0D364-1B19-4F97-9CA0-C7FE51CF3C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2" y="1040"/>
              <a:ext cx="274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600">
                  <a:solidFill>
                    <a:srgbClr val="0066FF"/>
                  </a:solidFill>
                </a:rPr>
                <a:t>8</a:t>
              </a:r>
            </a:p>
          </p:txBody>
        </p:sp>
        <p:sp>
          <p:nvSpPr>
            <p:cNvPr id="3122" name="Line 974">
              <a:extLst>
                <a:ext uri="{FF2B5EF4-FFF2-40B4-BE49-F238E27FC236}">
                  <a16:creationId xmlns:a16="http://schemas.microsoft.com/office/drawing/2014/main" id="{3C21A549-073A-4162-ACE2-29EBC9F5C4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3" y="1074"/>
              <a:ext cx="272" cy="0"/>
            </a:xfrm>
            <a:prstGeom prst="line">
              <a:avLst/>
            </a:prstGeom>
            <a:noFill/>
            <a:ln w="9525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 dirty="0">
                <a:solidFill>
                  <a:srgbClr val="0066FF"/>
                </a:solidFill>
              </a:endParaRPr>
            </a:p>
          </p:txBody>
        </p:sp>
      </p:grpSp>
      <p:grpSp>
        <p:nvGrpSpPr>
          <p:cNvPr id="33" name="Group 975">
            <a:extLst>
              <a:ext uri="{FF2B5EF4-FFF2-40B4-BE49-F238E27FC236}">
                <a16:creationId xmlns:a16="http://schemas.microsoft.com/office/drawing/2014/main" id="{8AEB40DB-EFF2-474A-8A81-260437E3F832}"/>
              </a:ext>
            </a:extLst>
          </p:cNvPr>
          <p:cNvGrpSpPr>
            <a:grpSpLocks/>
          </p:cNvGrpSpPr>
          <p:nvPr/>
        </p:nvGrpSpPr>
        <p:grpSpPr bwMode="auto">
          <a:xfrm>
            <a:off x="7962900" y="2632075"/>
            <a:ext cx="531813" cy="874713"/>
            <a:chOff x="4740" y="799"/>
            <a:chExt cx="335" cy="551"/>
          </a:xfrm>
        </p:grpSpPr>
        <p:sp>
          <p:nvSpPr>
            <p:cNvPr id="3117" name="Text Box 972">
              <a:extLst>
                <a:ext uri="{FF2B5EF4-FFF2-40B4-BE49-F238E27FC236}">
                  <a16:creationId xmlns:a16="http://schemas.microsoft.com/office/drawing/2014/main" id="{4F2EBFB1-F082-4411-BA29-B417A3270B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0" y="799"/>
              <a:ext cx="31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600">
                  <a:solidFill>
                    <a:srgbClr val="0066FF"/>
                  </a:solidFill>
                </a:rPr>
                <a:t>1</a:t>
              </a:r>
            </a:p>
          </p:txBody>
        </p:sp>
        <p:sp>
          <p:nvSpPr>
            <p:cNvPr id="3118" name="Text Box 973">
              <a:extLst>
                <a:ext uri="{FF2B5EF4-FFF2-40B4-BE49-F238E27FC236}">
                  <a16:creationId xmlns:a16="http://schemas.microsoft.com/office/drawing/2014/main" id="{D291621C-0652-4D68-A0BC-3477871FEE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2" y="1040"/>
              <a:ext cx="274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600">
                  <a:solidFill>
                    <a:srgbClr val="0066FF"/>
                  </a:solidFill>
                </a:rPr>
                <a:t>3</a:t>
              </a:r>
            </a:p>
          </p:txBody>
        </p:sp>
        <p:sp>
          <p:nvSpPr>
            <p:cNvPr id="3119" name="Line 974">
              <a:extLst>
                <a:ext uri="{FF2B5EF4-FFF2-40B4-BE49-F238E27FC236}">
                  <a16:creationId xmlns:a16="http://schemas.microsoft.com/office/drawing/2014/main" id="{CD1E3E79-AFE3-40C5-8CE5-12C81BAFF3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3" y="1074"/>
              <a:ext cx="272" cy="0"/>
            </a:xfrm>
            <a:prstGeom prst="line">
              <a:avLst/>
            </a:prstGeom>
            <a:noFill/>
            <a:ln w="9525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solidFill>
                  <a:srgbClr val="0066FF"/>
                </a:solidFill>
              </a:endParaRPr>
            </a:p>
          </p:txBody>
        </p:sp>
      </p:grpSp>
      <p:grpSp>
        <p:nvGrpSpPr>
          <p:cNvPr id="5" name="组合 4">
            <a:extLst>
              <a:ext uri="{FF2B5EF4-FFF2-40B4-BE49-F238E27FC236}">
                <a16:creationId xmlns:a16="http://schemas.microsoft.com/office/drawing/2014/main" id="{DC17AD59-D7D4-4D12-8E08-CBA778F9E742}"/>
              </a:ext>
            </a:extLst>
          </p:cNvPr>
          <p:cNvGrpSpPr>
            <a:grpSpLocks/>
          </p:cNvGrpSpPr>
          <p:nvPr/>
        </p:nvGrpSpPr>
        <p:grpSpPr bwMode="auto">
          <a:xfrm>
            <a:off x="5054600" y="4849813"/>
            <a:ext cx="3910013" cy="874712"/>
            <a:chOff x="4964686" y="4899297"/>
            <a:chExt cx="3909714" cy="874713"/>
          </a:xfrm>
        </p:grpSpPr>
        <p:sp>
          <p:nvSpPr>
            <p:cNvPr id="3112" name="Text Box 138">
              <a:extLst>
                <a:ext uri="{FF2B5EF4-FFF2-40B4-BE49-F238E27FC236}">
                  <a16:creationId xmlns:a16="http://schemas.microsoft.com/office/drawing/2014/main" id="{297FC9BD-5E46-44E2-8B50-1BD239B80F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4686" y="5077152"/>
              <a:ext cx="3909714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zh-CN" sz="2600" dirty="0">
                  <a:solidFill>
                    <a:srgbClr val="0066FF"/>
                  </a:solidFill>
                </a:rPr>
                <a:t>＋</a:t>
              </a:r>
              <a:r>
                <a:rPr lang="en-US" altLang="zh-TW" sz="2600" dirty="0">
                  <a:solidFill>
                    <a:srgbClr val="0066FF"/>
                  </a:solidFill>
                </a:rPr>
                <a:t>      </a:t>
              </a:r>
              <a:r>
                <a:rPr lang="zh-TW" altLang="zh-CN" sz="2600" dirty="0">
                  <a:solidFill>
                    <a:srgbClr val="0066FF"/>
                  </a:solidFill>
                </a:rPr>
                <a:t>＋</a:t>
              </a:r>
              <a:r>
                <a:rPr lang="en-US" altLang="zh-TW" sz="2600" dirty="0">
                  <a:solidFill>
                    <a:srgbClr val="0066FF"/>
                  </a:solidFill>
                </a:rPr>
                <a:t>      </a:t>
              </a:r>
              <a:r>
                <a:rPr lang="zh-TW" altLang="zh-CN" sz="2600" dirty="0">
                  <a:solidFill>
                    <a:srgbClr val="0066FF"/>
                  </a:solidFill>
                </a:rPr>
                <a:t>＋</a:t>
              </a:r>
              <a:r>
                <a:rPr lang="en-US" altLang="zh-TW" sz="2600" dirty="0">
                  <a:solidFill>
                    <a:srgbClr val="0066FF"/>
                  </a:solidFill>
                </a:rPr>
                <a:t>      </a:t>
              </a:r>
              <a:r>
                <a:rPr lang="en-US" altLang="zh-CN" sz="2600" dirty="0">
                  <a:solidFill>
                    <a:srgbClr val="0066FF"/>
                  </a:solidFill>
                </a:rPr>
                <a:t>= </a:t>
              </a:r>
              <a:endParaRPr lang="en-US" altLang="zh-TW" sz="2600" dirty="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3113" name="Group 975">
              <a:extLst>
                <a:ext uri="{FF2B5EF4-FFF2-40B4-BE49-F238E27FC236}">
                  <a16:creationId xmlns:a16="http://schemas.microsoft.com/office/drawing/2014/main" id="{83F17387-BFF6-4B48-BC35-63D45628F0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66775" y="4899297"/>
              <a:ext cx="531813" cy="874713"/>
              <a:chOff x="4740" y="799"/>
              <a:chExt cx="335" cy="551"/>
            </a:xfrm>
          </p:grpSpPr>
          <p:sp>
            <p:nvSpPr>
              <p:cNvPr id="3114" name="Text Box 972">
                <a:extLst>
                  <a:ext uri="{FF2B5EF4-FFF2-40B4-BE49-F238E27FC236}">
                    <a16:creationId xmlns:a16="http://schemas.microsoft.com/office/drawing/2014/main" id="{7BA381BA-50C4-4BE2-8D86-D55896CAFA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40" y="799"/>
                <a:ext cx="318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600" dirty="0">
                    <a:solidFill>
                      <a:srgbClr val="0066FF"/>
                    </a:solidFill>
                  </a:rPr>
                  <a:t>1</a:t>
                </a:r>
              </a:p>
            </p:txBody>
          </p:sp>
          <p:sp>
            <p:nvSpPr>
              <p:cNvPr id="3115" name="Text Box 973">
                <a:extLst>
                  <a:ext uri="{FF2B5EF4-FFF2-40B4-BE49-F238E27FC236}">
                    <a16:creationId xmlns:a16="http://schemas.microsoft.com/office/drawing/2014/main" id="{3FF598CB-908B-4599-90C9-A642BAAF17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2" y="1040"/>
                <a:ext cx="274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600" dirty="0">
                    <a:solidFill>
                      <a:srgbClr val="0066FF"/>
                    </a:solidFill>
                  </a:rPr>
                  <a:t>3</a:t>
                </a:r>
              </a:p>
            </p:txBody>
          </p:sp>
          <p:sp>
            <p:nvSpPr>
              <p:cNvPr id="3116" name="Line 974">
                <a:extLst>
                  <a:ext uri="{FF2B5EF4-FFF2-40B4-BE49-F238E27FC236}">
                    <a16:creationId xmlns:a16="http://schemas.microsoft.com/office/drawing/2014/main" id="{77EA96E5-A973-47C4-8143-D4610976F7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3" y="1074"/>
                <a:ext cx="272" cy="0"/>
              </a:xfrm>
              <a:prstGeom prst="line">
                <a:avLst/>
              </a:prstGeom>
              <a:noFill/>
              <a:ln w="9525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  <p:grpSp>
        <p:nvGrpSpPr>
          <p:cNvPr id="53" name="组合 9">
            <a:extLst>
              <a:ext uri="{FF2B5EF4-FFF2-40B4-BE49-F238E27FC236}">
                <a16:creationId xmlns:a16="http://schemas.microsoft.com/office/drawing/2014/main" id="{C202B3EE-D12B-4687-BFD9-50009DE5A065}"/>
              </a:ext>
            </a:extLst>
          </p:cNvPr>
          <p:cNvGrpSpPr>
            <a:grpSpLocks/>
          </p:cNvGrpSpPr>
          <p:nvPr/>
        </p:nvGrpSpPr>
        <p:grpSpPr bwMode="auto">
          <a:xfrm>
            <a:off x="7832725" y="4830763"/>
            <a:ext cx="869950" cy="865187"/>
            <a:chOff x="4594920" y="4968559"/>
            <a:chExt cx="869956" cy="865188"/>
          </a:xfrm>
        </p:grpSpPr>
        <p:grpSp>
          <p:nvGrpSpPr>
            <p:cNvPr id="3107" name="Group 975">
              <a:extLst>
                <a:ext uri="{FF2B5EF4-FFF2-40B4-BE49-F238E27FC236}">
                  <a16:creationId xmlns:a16="http://schemas.microsoft.com/office/drawing/2014/main" id="{3A361872-A16B-4121-AA0A-C6C86D38C4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6213" y="4968559"/>
              <a:ext cx="728663" cy="865188"/>
              <a:chOff x="4616" y="805"/>
              <a:chExt cx="459" cy="545"/>
            </a:xfrm>
          </p:grpSpPr>
          <p:sp>
            <p:nvSpPr>
              <p:cNvPr id="3109" name="Text Box 972">
                <a:extLst>
                  <a:ext uri="{FF2B5EF4-FFF2-40B4-BE49-F238E27FC236}">
                    <a16:creationId xmlns:a16="http://schemas.microsoft.com/office/drawing/2014/main" id="{506BC660-A5A5-4F45-830C-E9355C16ED8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40" y="805"/>
                <a:ext cx="318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600">
                    <a:solidFill>
                      <a:srgbClr val="0066FF"/>
                    </a:solidFill>
                  </a:rPr>
                  <a:t>1</a:t>
                </a:r>
              </a:p>
            </p:txBody>
          </p:sp>
          <p:sp>
            <p:nvSpPr>
              <p:cNvPr id="3110" name="Text Box 973">
                <a:extLst>
                  <a:ext uri="{FF2B5EF4-FFF2-40B4-BE49-F238E27FC236}">
                    <a16:creationId xmlns:a16="http://schemas.microsoft.com/office/drawing/2014/main" id="{7EA34283-799B-4297-B12B-218EFEFEF3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16" y="1040"/>
                <a:ext cx="454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600" dirty="0">
                    <a:solidFill>
                      <a:srgbClr val="0066FF"/>
                    </a:solidFill>
                  </a:rPr>
                  <a:t>2</a:t>
                </a:r>
              </a:p>
            </p:txBody>
          </p:sp>
          <p:sp>
            <p:nvSpPr>
              <p:cNvPr id="3111" name="Line 974">
                <a:extLst>
                  <a:ext uri="{FF2B5EF4-FFF2-40B4-BE49-F238E27FC236}">
                    <a16:creationId xmlns:a16="http://schemas.microsoft.com/office/drawing/2014/main" id="{DDF1D308-7500-4B45-A466-002AE50142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3" y="1080"/>
                <a:ext cx="272" cy="0"/>
              </a:xfrm>
              <a:prstGeom prst="line">
                <a:avLst/>
              </a:prstGeom>
              <a:noFill/>
              <a:ln w="9525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0066FF"/>
                  </a:solidFill>
                </a:endParaRPr>
              </a:p>
            </p:txBody>
          </p:sp>
        </p:grpSp>
        <p:sp>
          <p:nvSpPr>
            <p:cNvPr id="3108" name="Text Box 972">
              <a:extLst>
                <a:ext uri="{FF2B5EF4-FFF2-40B4-BE49-F238E27FC236}">
                  <a16:creationId xmlns:a16="http://schemas.microsoft.com/office/drawing/2014/main" id="{31421321-9F00-4D2A-8751-96A886058B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94920" y="5146501"/>
              <a:ext cx="504825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2600">
                  <a:solidFill>
                    <a:srgbClr val="0066FF"/>
                  </a:solidFill>
                </a:rPr>
                <a:t>1</a:t>
              </a:r>
            </a:p>
          </p:txBody>
        </p:sp>
      </p:grpSp>
      <p:grpSp>
        <p:nvGrpSpPr>
          <p:cNvPr id="2" name="组合 1">
            <a:extLst>
              <a:ext uri="{FF2B5EF4-FFF2-40B4-BE49-F238E27FC236}">
                <a16:creationId xmlns:a16="http://schemas.microsoft.com/office/drawing/2014/main" id="{B86C0081-FC47-4B31-8692-19D9C90CB526}"/>
              </a:ext>
            </a:extLst>
          </p:cNvPr>
          <p:cNvGrpSpPr>
            <a:grpSpLocks/>
          </p:cNvGrpSpPr>
          <p:nvPr/>
        </p:nvGrpSpPr>
        <p:grpSpPr bwMode="auto">
          <a:xfrm>
            <a:off x="4576763" y="4851400"/>
            <a:ext cx="1041400" cy="874713"/>
            <a:chOff x="4486893" y="4900885"/>
            <a:chExt cx="1041310" cy="874713"/>
          </a:xfrm>
        </p:grpSpPr>
        <p:grpSp>
          <p:nvGrpSpPr>
            <p:cNvPr id="3102" name="Group 975">
              <a:extLst>
                <a:ext uri="{FF2B5EF4-FFF2-40B4-BE49-F238E27FC236}">
                  <a16:creationId xmlns:a16="http://schemas.microsoft.com/office/drawing/2014/main" id="{57B9B623-BE32-4E86-A177-FA8EFFC4B0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86893" y="4900885"/>
              <a:ext cx="531813" cy="874713"/>
              <a:chOff x="4740" y="799"/>
              <a:chExt cx="335" cy="551"/>
            </a:xfrm>
          </p:grpSpPr>
          <p:sp>
            <p:nvSpPr>
              <p:cNvPr id="3104" name="Text Box 972">
                <a:extLst>
                  <a:ext uri="{FF2B5EF4-FFF2-40B4-BE49-F238E27FC236}">
                    <a16:creationId xmlns:a16="http://schemas.microsoft.com/office/drawing/2014/main" id="{89A73AEF-A0BD-4393-B5D7-2EB3FA7986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40" y="799"/>
                <a:ext cx="318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600">
                    <a:solidFill>
                      <a:srgbClr val="0066FF"/>
                    </a:solidFill>
                  </a:rPr>
                  <a:t>1</a:t>
                </a:r>
              </a:p>
            </p:txBody>
          </p:sp>
          <p:sp>
            <p:nvSpPr>
              <p:cNvPr id="3105" name="Text Box 973">
                <a:extLst>
                  <a:ext uri="{FF2B5EF4-FFF2-40B4-BE49-F238E27FC236}">
                    <a16:creationId xmlns:a16="http://schemas.microsoft.com/office/drawing/2014/main" id="{661DCB7A-D5DE-4528-8022-04B613520F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2" y="1040"/>
                <a:ext cx="274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600">
                    <a:solidFill>
                      <a:srgbClr val="0066FF"/>
                    </a:solidFill>
                  </a:rPr>
                  <a:t>4</a:t>
                </a:r>
              </a:p>
            </p:txBody>
          </p:sp>
          <p:sp>
            <p:nvSpPr>
              <p:cNvPr id="3106" name="Line 974">
                <a:extLst>
                  <a:ext uri="{FF2B5EF4-FFF2-40B4-BE49-F238E27FC236}">
                    <a16:creationId xmlns:a16="http://schemas.microsoft.com/office/drawing/2014/main" id="{466445A8-DB70-4CF9-9979-5F2FB54442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3" y="1074"/>
                <a:ext cx="272" cy="0"/>
              </a:xfrm>
              <a:prstGeom prst="line">
                <a:avLst/>
              </a:prstGeom>
              <a:noFill/>
              <a:ln w="9525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0066FF"/>
                  </a:solidFill>
                </a:endParaRPr>
              </a:p>
            </p:txBody>
          </p:sp>
        </p:grpSp>
        <p:sp>
          <p:nvSpPr>
            <p:cNvPr id="3103" name="Text Box 138">
              <a:extLst>
                <a:ext uri="{FF2B5EF4-FFF2-40B4-BE49-F238E27FC236}">
                  <a16:creationId xmlns:a16="http://schemas.microsoft.com/office/drawing/2014/main" id="{AC92BF14-D5F4-40AE-B045-53E99004D0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5138" y="5081869"/>
              <a:ext cx="563065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zh-CN" sz="2600">
                  <a:solidFill>
                    <a:srgbClr val="0066FF"/>
                  </a:solidFill>
                </a:rPr>
                <a:t>＋</a:t>
              </a:r>
              <a:endParaRPr lang="en-US" altLang="zh-TW" sz="260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</p:grpSp>
      <p:grpSp>
        <p:nvGrpSpPr>
          <p:cNvPr id="3" name="组合 2">
            <a:extLst>
              <a:ext uri="{FF2B5EF4-FFF2-40B4-BE49-F238E27FC236}">
                <a16:creationId xmlns:a16="http://schemas.microsoft.com/office/drawing/2014/main" id="{81FA3F0D-E1A4-4B57-957D-16A858E7FB31}"/>
              </a:ext>
            </a:extLst>
          </p:cNvPr>
          <p:cNvGrpSpPr>
            <a:grpSpLocks/>
          </p:cNvGrpSpPr>
          <p:nvPr/>
        </p:nvGrpSpPr>
        <p:grpSpPr bwMode="auto">
          <a:xfrm>
            <a:off x="5427663" y="4851400"/>
            <a:ext cx="1077912" cy="874713"/>
            <a:chOff x="5337749" y="4900091"/>
            <a:chExt cx="1077415" cy="874713"/>
          </a:xfrm>
        </p:grpSpPr>
        <p:grpSp>
          <p:nvGrpSpPr>
            <p:cNvPr id="3097" name="Group 975">
              <a:extLst>
                <a:ext uri="{FF2B5EF4-FFF2-40B4-BE49-F238E27FC236}">
                  <a16:creationId xmlns:a16="http://schemas.microsoft.com/office/drawing/2014/main" id="{85027F54-0391-4B4E-8580-F7FB6B3582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37749" y="4900091"/>
              <a:ext cx="531813" cy="874713"/>
              <a:chOff x="4740" y="799"/>
              <a:chExt cx="335" cy="551"/>
            </a:xfrm>
          </p:grpSpPr>
          <p:sp>
            <p:nvSpPr>
              <p:cNvPr id="3099" name="Text Box 972">
                <a:extLst>
                  <a:ext uri="{FF2B5EF4-FFF2-40B4-BE49-F238E27FC236}">
                    <a16:creationId xmlns:a16="http://schemas.microsoft.com/office/drawing/2014/main" id="{C350A883-AEB9-4738-B8F0-25E8731725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40" y="799"/>
                <a:ext cx="318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600" dirty="0">
                    <a:solidFill>
                      <a:srgbClr val="0066FF"/>
                    </a:solidFill>
                  </a:rPr>
                  <a:t>4</a:t>
                </a:r>
              </a:p>
            </p:txBody>
          </p:sp>
          <p:sp>
            <p:nvSpPr>
              <p:cNvPr id="3100" name="Text Box 973">
                <a:extLst>
                  <a:ext uri="{FF2B5EF4-FFF2-40B4-BE49-F238E27FC236}">
                    <a16:creationId xmlns:a16="http://schemas.microsoft.com/office/drawing/2014/main" id="{98F10907-796D-497A-90EE-3C506DD5C5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2" y="1040"/>
                <a:ext cx="274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600">
                    <a:solidFill>
                      <a:srgbClr val="0066FF"/>
                    </a:solidFill>
                  </a:rPr>
                  <a:t>6</a:t>
                </a:r>
              </a:p>
            </p:txBody>
          </p:sp>
          <p:sp>
            <p:nvSpPr>
              <p:cNvPr id="3101" name="Line 974">
                <a:extLst>
                  <a:ext uri="{FF2B5EF4-FFF2-40B4-BE49-F238E27FC236}">
                    <a16:creationId xmlns:a16="http://schemas.microsoft.com/office/drawing/2014/main" id="{00A49CFD-51BC-4E47-8746-9DD2E80947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3" y="1074"/>
                <a:ext cx="272" cy="0"/>
              </a:xfrm>
              <a:prstGeom prst="line">
                <a:avLst/>
              </a:prstGeom>
              <a:noFill/>
              <a:ln w="9525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 dirty="0">
                  <a:solidFill>
                    <a:srgbClr val="0066FF"/>
                  </a:solidFill>
                </a:endParaRPr>
              </a:p>
            </p:txBody>
          </p:sp>
        </p:grpSp>
        <p:sp>
          <p:nvSpPr>
            <p:cNvPr id="3098" name="Text Box 138">
              <a:extLst>
                <a:ext uri="{FF2B5EF4-FFF2-40B4-BE49-F238E27FC236}">
                  <a16:creationId xmlns:a16="http://schemas.microsoft.com/office/drawing/2014/main" id="{5B0F3DB2-81D4-4BA3-8F68-72FCAA3E98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52099" y="5081738"/>
              <a:ext cx="563065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zh-CN" sz="2600" dirty="0">
                  <a:solidFill>
                    <a:srgbClr val="0066FF"/>
                  </a:solidFill>
                </a:rPr>
                <a:t>＋</a:t>
              </a:r>
              <a:endParaRPr lang="en-US" altLang="zh-TW" sz="2600" dirty="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9DC5B210-5892-4F6F-93CC-953218537E23}"/>
              </a:ext>
            </a:extLst>
          </p:cNvPr>
          <p:cNvGrpSpPr>
            <a:grpSpLocks/>
          </p:cNvGrpSpPr>
          <p:nvPr/>
        </p:nvGrpSpPr>
        <p:grpSpPr bwMode="auto">
          <a:xfrm>
            <a:off x="6323013" y="4854575"/>
            <a:ext cx="1057275" cy="874713"/>
            <a:chOff x="6231794" y="4903370"/>
            <a:chExt cx="1058549" cy="874713"/>
          </a:xfrm>
        </p:grpSpPr>
        <p:grpSp>
          <p:nvGrpSpPr>
            <p:cNvPr id="3092" name="Group 975">
              <a:extLst>
                <a:ext uri="{FF2B5EF4-FFF2-40B4-BE49-F238E27FC236}">
                  <a16:creationId xmlns:a16="http://schemas.microsoft.com/office/drawing/2014/main" id="{C17C089E-6A61-4D17-9A7B-01F039FF3A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31794" y="4903370"/>
              <a:ext cx="531813" cy="874713"/>
              <a:chOff x="4740" y="799"/>
              <a:chExt cx="335" cy="551"/>
            </a:xfrm>
          </p:grpSpPr>
          <p:sp>
            <p:nvSpPr>
              <p:cNvPr id="3094" name="Text Box 972">
                <a:extLst>
                  <a:ext uri="{FF2B5EF4-FFF2-40B4-BE49-F238E27FC236}">
                    <a16:creationId xmlns:a16="http://schemas.microsoft.com/office/drawing/2014/main" id="{21633B69-9212-4B70-91A5-068CBF4A9A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40" y="799"/>
                <a:ext cx="318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600">
                    <a:solidFill>
                      <a:srgbClr val="0066FF"/>
                    </a:solidFill>
                  </a:rPr>
                  <a:t>2</a:t>
                </a:r>
              </a:p>
            </p:txBody>
          </p:sp>
          <p:sp>
            <p:nvSpPr>
              <p:cNvPr id="3095" name="Text Box 973">
                <a:extLst>
                  <a:ext uri="{FF2B5EF4-FFF2-40B4-BE49-F238E27FC236}">
                    <a16:creationId xmlns:a16="http://schemas.microsoft.com/office/drawing/2014/main" id="{CC3B1E55-B20E-48BB-A505-44E9CCC7C1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2" y="1040"/>
                <a:ext cx="274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zh-TW" sz="2600">
                    <a:solidFill>
                      <a:srgbClr val="0066FF"/>
                    </a:solidFill>
                  </a:rPr>
                  <a:t>8</a:t>
                </a:r>
              </a:p>
            </p:txBody>
          </p:sp>
          <p:sp>
            <p:nvSpPr>
              <p:cNvPr id="3096" name="Line 974">
                <a:extLst>
                  <a:ext uri="{FF2B5EF4-FFF2-40B4-BE49-F238E27FC236}">
                    <a16:creationId xmlns:a16="http://schemas.microsoft.com/office/drawing/2014/main" id="{E916238C-B8A1-4FFE-B682-599682A91E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3" y="1074"/>
                <a:ext cx="272" cy="0"/>
              </a:xfrm>
              <a:prstGeom prst="line">
                <a:avLst/>
              </a:prstGeom>
              <a:noFill/>
              <a:ln w="9525">
                <a:solidFill>
                  <a:srgbClr val="00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0066FF"/>
                  </a:solidFill>
                </a:endParaRPr>
              </a:p>
            </p:txBody>
          </p:sp>
        </p:grpSp>
        <p:sp>
          <p:nvSpPr>
            <p:cNvPr id="3093" name="Text Box 138">
              <a:extLst>
                <a:ext uri="{FF2B5EF4-FFF2-40B4-BE49-F238E27FC236}">
                  <a16:creationId xmlns:a16="http://schemas.microsoft.com/office/drawing/2014/main" id="{582BBCB1-CDCD-4A8C-B9E3-91200A0FF1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7278" y="5081960"/>
              <a:ext cx="563065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zh-CN" sz="2600">
                  <a:solidFill>
                    <a:srgbClr val="0066FF"/>
                  </a:solidFill>
                </a:rPr>
                <a:t>＋</a:t>
              </a:r>
              <a:endParaRPr lang="en-US" altLang="zh-TW" sz="260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id="{2DF29702-8D48-44A5-AF08-0BB2152FEE63}"/>
              </a:ext>
            </a:extLst>
          </p:cNvPr>
          <p:cNvGrpSpPr/>
          <p:nvPr/>
        </p:nvGrpSpPr>
        <p:grpSpPr>
          <a:xfrm>
            <a:off x="2595462" y="5165405"/>
            <a:ext cx="3181153" cy="523220"/>
            <a:chOff x="1751210" y="5296400"/>
            <a:chExt cx="3181153" cy="523220"/>
          </a:xfrm>
        </p:grpSpPr>
        <p:sp>
          <p:nvSpPr>
            <p:cNvPr id="2" name="矩形 1">
              <a:extLst>
                <a:ext uri="{FF2B5EF4-FFF2-40B4-BE49-F238E27FC236}">
                  <a16:creationId xmlns:a16="http://schemas.microsoft.com/office/drawing/2014/main" id="{8D00D289-3047-453A-86B3-D855EDBCA9D0}"/>
                </a:ext>
              </a:extLst>
            </p:cNvPr>
            <p:cNvSpPr/>
            <p:nvPr/>
          </p:nvSpPr>
          <p:spPr bwMode="auto">
            <a:xfrm>
              <a:off x="2559005" y="5430316"/>
              <a:ext cx="2373358" cy="284153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82410" name="Text Box 138">
              <a:extLst>
                <a:ext uri="{FF2B5EF4-FFF2-40B4-BE49-F238E27FC236}">
                  <a16:creationId xmlns:a16="http://schemas.microsoft.com/office/drawing/2014/main" id="{9309E98A-F27B-4117-8C2F-2421C2C0A0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1210" y="5296400"/>
              <a:ext cx="300811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TW" altLang="en-US" sz="24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原價</a:t>
              </a:r>
              <a:r>
                <a:rPr lang="zh-TW" altLang="en-US" sz="28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        </a:t>
              </a:r>
              <a:r>
                <a:rPr lang="zh-TW" altLang="en-US" sz="20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    </a:t>
              </a:r>
              <a:r>
                <a:rPr lang="en-US" altLang="zh-TW" sz="20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$28</a:t>
              </a:r>
              <a:r>
                <a:rPr lang="zh-TW" altLang="en-US" sz="20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    </a:t>
              </a:r>
              <a:endParaRPr lang="en-US" altLang="zh-TW" sz="2000" dirty="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</p:grpSp>
      <p:sp>
        <p:nvSpPr>
          <p:cNvPr id="67" name="Text Box 138">
            <a:extLst>
              <a:ext uri="{FF2B5EF4-FFF2-40B4-BE49-F238E27FC236}">
                <a16:creationId xmlns:a16="http://schemas.microsoft.com/office/drawing/2014/main" id="{533510C4-5C32-43DB-B018-A86365102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7763" y="4881776"/>
            <a:ext cx="2664718" cy="100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zh-TW" altLang="en-US" sz="2600" dirty="0">
                <a:solidFill>
                  <a:srgbClr val="0066FF"/>
                </a:solidFill>
                <a:ea typeface="標楷體" panose="03000509000000000000" pitchFamily="65" charset="-120"/>
              </a:rPr>
              <a:t>共節省</a:t>
            </a:r>
            <a:r>
              <a:rPr lang="zh-CN" altLang="en-US" sz="2600" dirty="0">
                <a:solidFill>
                  <a:srgbClr val="0066FF"/>
                </a:solidFill>
                <a:ea typeface="標楷體" panose="03000509000000000000" pitchFamily="65" charset="-120"/>
              </a:rPr>
              <a:t>：</a:t>
            </a:r>
            <a:endParaRPr lang="en-US" altLang="zh-CN" sz="2600" dirty="0">
              <a:solidFill>
                <a:srgbClr val="0066FF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600" dirty="0">
                <a:solidFill>
                  <a:srgbClr val="0066FF"/>
                </a:solidFill>
              </a:rPr>
              <a:t>28</a:t>
            </a:r>
            <a:r>
              <a:rPr lang="en-US" altLang="zh-CN" sz="2400" dirty="0">
                <a:solidFill>
                  <a:srgbClr val="0066FF"/>
                </a:solidFill>
                <a:sym typeface="Wingdings 2" panose="05020102010507070707" pitchFamily="18" charset="2"/>
              </a:rPr>
              <a:t></a:t>
            </a:r>
            <a:r>
              <a:rPr lang="en-US" altLang="zh-TW" sz="2400" dirty="0">
                <a:solidFill>
                  <a:srgbClr val="0066FF"/>
                </a:solidFill>
                <a:sym typeface="Wingdings 2" panose="05020102010507070707" pitchFamily="18" charset="2"/>
              </a:rPr>
              <a:t>(1</a:t>
            </a:r>
            <a:r>
              <a:rPr lang="zh-TW" altLang="en-US" sz="2400" dirty="0">
                <a:solidFill>
                  <a:srgbClr val="0066FF"/>
                </a:solidFill>
                <a:sym typeface="Wingdings 2" panose="05020102010507070707" pitchFamily="18" charset="2"/>
              </a:rPr>
              <a:t>－</a:t>
            </a:r>
            <a:r>
              <a:rPr lang="en-US" altLang="zh-CN" sz="2400" dirty="0">
                <a:solidFill>
                  <a:srgbClr val="0066FF"/>
                </a:solidFill>
                <a:sym typeface="Wingdings 2" panose="05020102010507070707" pitchFamily="18" charset="2"/>
              </a:rPr>
              <a:t>90%</a:t>
            </a:r>
            <a:r>
              <a:rPr lang="en-US" altLang="zh-TW" sz="2400" dirty="0">
                <a:solidFill>
                  <a:srgbClr val="0066FF"/>
                </a:solidFill>
                <a:sym typeface="Wingdings 2" panose="05020102010507070707" pitchFamily="18" charset="2"/>
              </a:rPr>
              <a:t>)</a:t>
            </a:r>
            <a:r>
              <a:rPr lang="en-US" altLang="zh-CN" sz="2400" dirty="0">
                <a:solidFill>
                  <a:srgbClr val="0066FF"/>
                </a:solidFill>
                <a:sym typeface="Wingdings 2" panose="05020102010507070707" pitchFamily="18" charset="2"/>
              </a:rPr>
              <a:t></a:t>
            </a:r>
            <a:r>
              <a:rPr lang="en-US" altLang="zh-TW" sz="2400" dirty="0">
                <a:solidFill>
                  <a:srgbClr val="0066FF"/>
                </a:solidFill>
              </a:rPr>
              <a:t>4</a:t>
            </a:r>
            <a:r>
              <a:rPr lang="en-US" altLang="zh-CN" sz="2000" dirty="0">
                <a:solidFill>
                  <a:srgbClr val="0066FF"/>
                </a:solidFill>
                <a:sym typeface="Wingdings 2" panose="05020102010507070707" pitchFamily="18" charset="2"/>
              </a:rPr>
              <a:t> </a:t>
            </a:r>
            <a:endParaRPr lang="en-US" altLang="zh-TW" sz="26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4099" name="Text Box 5">
            <a:extLst>
              <a:ext uri="{FF2B5EF4-FFF2-40B4-BE49-F238E27FC236}">
                <a16:creationId xmlns:a16="http://schemas.microsoft.com/office/drawing/2014/main" id="{392484B0-CE48-4EA5-A99E-01268F694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25" y="981075"/>
            <a:ext cx="7666038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32.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zh-TW" altLang="en-US" sz="2800" u="sng" dirty="0">
                <a:ea typeface="標楷體" panose="03000509000000000000" pitchFamily="65" charset="-120"/>
              </a:rPr>
              <a:t>景東</a:t>
            </a:r>
            <a:r>
              <a:rPr lang="zh-TW" altLang="en-US" sz="2800" dirty="0">
                <a:ea typeface="標楷體" panose="03000509000000000000" pitchFamily="65" charset="-120"/>
              </a:rPr>
              <a:t>買了四包長方形手工紙，它們都大小相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      同。他用不同的方法等分其中四張，如下圖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      </a:t>
            </a:r>
            <a:r>
              <a:rPr lang="zh-TW" altLang="en-US" sz="2800" dirty="0">
                <a:ea typeface="標楷體" panose="03000509000000000000" pitchFamily="65" charset="-120"/>
              </a:rPr>
              <a:t>所示。</a:t>
            </a:r>
            <a:endParaRPr lang="zh-TW" altLang="zh-TW" sz="2800" dirty="0">
              <a:ea typeface="標楷體" panose="03000509000000000000" pitchFamily="65" charset="-120"/>
            </a:endParaRPr>
          </a:p>
        </p:txBody>
      </p:sp>
      <p:sp>
        <p:nvSpPr>
          <p:cNvPr id="20" name="Text Box 53">
            <a:extLst>
              <a:ext uri="{FF2B5EF4-FFF2-40B4-BE49-F238E27FC236}">
                <a16:creationId xmlns:a16="http://schemas.microsoft.com/office/drawing/2014/main" id="{B6351650-5C18-4291-A19D-48DB77317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2824163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三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pic>
        <p:nvPicPr>
          <p:cNvPr id="4101" name="图片 8">
            <a:extLst>
              <a:ext uri="{FF2B5EF4-FFF2-40B4-BE49-F238E27FC236}">
                <a16:creationId xmlns:a16="http://schemas.microsoft.com/office/drawing/2014/main" id="{6347661B-2DB0-42BC-960A-B1084BBF99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669"/>
          <a:stretch>
            <a:fillRect/>
          </a:stretch>
        </p:blipFill>
        <p:spPr bwMode="auto">
          <a:xfrm>
            <a:off x="1476375" y="2638425"/>
            <a:ext cx="1268413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 Box 5">
            <a:extLst>
              <a:ext uri="{FF2B5EF4-FFF2-40B4-BE49-F238E27FC236}">
                <a16:creationId xmlns:a16="http://schemas.microsoft.com/office/drawing/2014/main" id="{F936F55F-4FE7-43EB-AF13-284D1C6B0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875" y="3878263"/>
            <a:ext cx="72009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ea typeface="標楷體" panose="03000509000000000000" pitchFamily="65" charset="-120"/>
              </a:rPr>
              <a:t>(b)</a:t>
            </a:r>
            <a:r>
              <a:rPr lang="zh-TW" altLang="en-US" sz="2800" dirty="0">
                <a:ea typeface="標楷體" panose="03000509000000000000" pitchFamily="65" charset="-120"/>
              </a:rPr>
              <a:t> 每包手工紙的原價是</a:t>
            </a:r>
            <a:r>
              <a:rPr lang="en-US" altLang="zh-TW" sz="2800" dirty="0">
                <a:ea typeface="標楷體" panose="03000509000000000000" pitchFamily="65" charset="-120"/>
              </a:rPr>
              <a:t>$28</a:t>
            </a:r>
            <a:r>
              <a:rPr lang="zh-TW" altLang="en-US" sz="2800" dirty="0">
                <a:ea typeface="標楷體" panose="03000509000000000000" pitchFamily="65" charset="-120"/>
              </a:rPr>
              <a:t>，特價是原價的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r>
              <a:rPr lang="en-US" altLang="zh-TW" sz="2800" dirty="0">
                <a:ea typeface="標楷體" panose="03000509000000000000" pitchFamily="65" charset="-120"/>
              </a:rPr>
              <a:t>    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 90%</a:t>
            </a:r>
            <a:r>
              <a:rPr lang="zh-TW" altLang="en-US" sz="2800" dirty="0">
                <a:ea typeface="標楷體" panose="03000509000000000000" pitchFamily="65" charset="-120"/>
              </a:rPr>
              <a:t>。</a:t>
            </a:r>
            <a:r>
              <a:rPr lang="zh-TW" altLang="en-US" sz="2800" u="sng" dirty="0">
                <a:ea typeface="標楷體" panose="03000509000000000000" pitchFamily="65" charset="-120"/>
              </a:rPr>
              <a:t>景東</a:t>
            </a:r>
            <a:r>
              <a:rPr lang="zh-TW" altLang="en-US" sz="2800" dirty="0">
                <a:ea typeface="標楷體" panose="03000509000000000000" pitchFamily="65" charset="-120"/>
              </a:rPr>
              <a:t>以特價購買手工紙，他共節省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r>
              <a:rPr lang="en-US" altLang="zh-TW" sz="2800" dirty="0">
                <a:ea typeface="標楷體" panose="03000509000000000000" pitchFamily="65" charset="-120"/>
              </a:rPr>
              <a:t>    </a:t>
            </a:r>
            <a:r>
              <a:rPr lang="zh-TW" altLang="en-US" sz="2800" dirty="0">
                <a:ea typeface="標楷體" panose="03000509000000000000" pitchFamily="65" charset="-120"/>
              </a:rPr>
              <a:t> 了多</a:t>
            </a:r>
            <a:r>
              <a:rPr lang="zh-CN" altLang="en-US" sz="2800" dirty="0">
                <a:ea typeface="標楷體" panose="03000509000000000000" pitchFamily="65" charset="-120"/>
              </a:rPr>
              <a:t>少？ </a:t>
            </a:r>
            <a:r>
              <a:rPr lang="en-US" altLang="zh-TW" sz="2800" dirty="0">
                <a:ea typeface="標楷體" panose="03000509000000000000" pitchFamily="65" charset="-120"/>
              </a:rPr>
              <a:t>[4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zh-TW" altLang="zh-TW" sz="2800" dirty="0">
              <a:ea typeface="標楷體" panose="03000509000000000000" pitchFamily="65" charset="-120"/>
            </a:endParaRPr>
          </a:p>
        </p:txBody>
      </p:sp>
      <p:pic>
        <p:nvPicPr>
          <p:cNvPr id="4103" name="图片 8">
            <a:extLst>
              <a:ext uri="{FF2B5EF4-FFF2-40B4-BE49-F238E27FC236}">
                <a16:creationId xmlns:a16="http://schemas.microsoft.com/office/drawing/2014/main" id="{BC859568-4BC0-41A8-8347-4780F49189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07"/>
          <a:stretch>
            <a:fillRect/>
          </a:stretch>
        </p:blipFill>
        <p:spPr bwMode="auto">
          <a:xfrm>
            <a:off x="6732588" y="2632075"/>
            <a:ext cx="12668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图片 8">
            <a:extLst>
              <a:ext uri="{FF2B5EF4-FFF2-40B4-BE49-F238E27FC236}">
                <a16:creationId xmlns:a16="http://schemas.microsoft.com/office/drawing/2014/main" id="{0576E000-138C-43C2-AC0E-175858301A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06" r="50957"/>
          <a:stretch>
            <a:fillRect/>
          </a:stretch>
        </p:blipFill>
        <p:spPr bwMode="auto">
          <a:xfrm>
            <a:off x="3160713" y="2641600"/>
            <a:ext cx="12954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图片 8">
            <a:extLst>
              <a:ext uri="{FF2B5EF4-FFF2-40B4-BE49-F238E27FC236}">
                <a16:creationId xmlns:a16="http://schemas.microsoft.com/office/drawing/2014/main" id="{995CE255-555A-49AF-856E-78DE5A3887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58" r="25404"/>
          <a:stretch>
            <a:fillRect/>
          </a:stretch>
        </p:blipFill>
        <p:spPr bwMode="auto">
          <a:xfrm>
            <a:off x="4932363" y="2638425"/>
            <a:ext cx="12954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9A916109-7D3D-4C39-B35F-30070D97318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744788" y="1474788"/>
            <a:ext cx="2879725" cy="0"/>
          </a:xfrm>
          <a:prstGeom prst="line">
            <a:avLst/>
          </a:prstGeom>
          <a:noFill/>
          <a:ln w="2222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" name="直接连接符 63">
            <a:extLst>
              <a:ext uri="{FF2B5EF4-FFF2-40B4-BE49-F238E27FC236}">
                <a16:creationId xmlns:a16="http://schemas.microsoft.com/office/drawing/2014/main" id="{7DDE578A-E5E3-42E7-9B86-BED6DA62DF7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954713" y="4364038"/>
            <a:ext cx="2014537" cy="0"/>
          </a:xfrm>
          <a:prstGeom prst="line">
            <a:avLst/>
          </a:prstGeom>
          <a:noFill/>
          <a:ln w="2222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" name="直接连接符 64">
            <a:extLst>
              <a:ext uri="{FF2B5EF4-FFF2-40B4-BE49-F238E27FC236}">
                <a16:creationId xmlns:a16="http://schemas.microsoft.com/office/drawing/2014/main" id="{1A443147-C943-47A8-96DE-BB53CFF7716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35138" y="4813300"/>
            <a:ext cx="748630" cy="0"/>
          </a:xfrm>
          <a:prstGeom prst="line">
            <a:avLst/>
          </a:prstGeom>
          <a:noFill/>
          <a:ln w="2222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B89D2F24-1E5B-45CC-A4D6-44F8C8E2982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52863" y="4360834"/>
            <a:ext cx="1728000" cy="0"/>
          </a:xfrm>
          <a:prstGeom prst="line">
            <a:avLst/>
          </a:prstGeom>
          <a:noFill/>
          <a:ln w="2222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DA6574EA-7691-4833-AA50-F11E6131D9D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214390" y="4813300"/>
            <a:ext cx="972000" cy="0"/>
          </a:xfrm>
          <a:prstGeom prst="line">
            <a:avLst/>
          </a:prstGeom>
          <a:noFill/>
          <a:ln w="2222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" name="组合 4">
            <a:extLst>
              <a:ext uri="{FF2B5EF4-FFF2-40B4-BE49-F238E27FC236}">
                <a16:creationId xmlns:a16="http://schemas.microsoft.com/office/drawing/2014/main" id="{1166895D-8706-4ACB-8241-E39167695B29}"/>
              </a:ext>
            </a:extLst>
          </p:cNvPr>
          <p:cNvGrpSpPr/>
          <p:nvPr/>
        </p:nvGrpSpPr>
        <p:grpSpPr>
          <a:xfrm>
            <a:off x="3328020" y="4733728"/>
            <a:ext cx="2448597" cy="1389749"/>
            <a:chOff x="2483768" y="4864723"/>
            <a:chExt cx="2448597" cy="1389749"/>
          </a:xfrm>
        </p:grpSpPr>
        <p:sp>
          <p:nvSpPr>
            <p:cNvPr id="3" name="右大括号 2">
              <a:extLst>
                <a:ext uri="{FF2B5EF4-FFF2-40B4-BE49-F238E27FC236}">
                  <a16:creationId xmlns:a16="http://schemas.microsoft.com/office/drawing/2014/main" id="{6B04D712-1D13-4DEB-9BE2-F2F8980D43C5}"/>
                </a:ext>
              </a:extLst>
            </p:cNvPr>
            <p:cNvSpPr/>
            <p:nvPr/>
          </p:nvSpPr>
          <p:spPr bwMode="auto">
            <a:xfrm rot="16200000">
              <a:off x="3675372" y="4146891"/>
              <a:ext cx="140626" cy="2373360"/>
            </a:xfrm>
            <a:prstGeom prst="rightBrace">
              <a:avLst/>
            </a:prstGeom>
            <a:noFill/>
            <a:ln w="19050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8" name="Text Box 138">
              <a:extLst>
                <a:ext uri="{FF2B5EF4-FFF2-40B4-BE49-F238E27FC236}">
                  <a16:creationId xmlns:a16="http://schemas.microsoft.com/office/drawing/2014/main" id="{00EA30F4-238C-4083-8387-177DD8DFCB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9278" y="4864723"/>
              <a:ext cx="122659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0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100%</a:t>
              </a:r>
            </a:p>
          </p:txBody>
        </p:sp>
        <p:sp>
          <p:nvSpPr>
            <p:cNvPr id="19" name="右大括号 18">
              <a:extLst>
                <a:ext uri="{FF2B5EF4-FFF2-40B4-BE49-F238E27FC236}">
                  <a16:creationId xmlns:a16="http://schemas.microsoft.com/office/drawing/2014/main" id="{07A17EFA-DEA4-47D6-9A77-428A58E27233}"/>
                </a:ext>
              </a:extLst>
            </p:cNvPr>
            <p:cNvSpPr/>
            <p:nvPr/>
          </p:nvSpPr>
          <p:spPr bwMode="auto">
            <a:xfrm rot="16200000" flipH="1">
              <a:off x="3316233" y="4983672"/>
              <a:ext cx="154392" cy="1668849"/>
            </a:xfrm>
            <a:prstGeom prst="rightBrace">
              <a:avLst/>
            </a:prstGeom>
            <a:noFill/>
            <a:ln w="19050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21" name="Text Box 138">
              <a:extLst>
                <a:ext uri="{FF2B5EF4-FFF2-40B4-BE49-F238E27FC236}">
                  <a16:creationId xmlns:a16="http://schemas.microsoft.com/office/drawing/2014/main" id="{EFAE64CB-202B-4F23-A630-FA017586F3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3768" y="5854362"/>
              <a:ext cx="174408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0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90% (</a:t>
              </a:r>
              <a:r>
                <a:rPr lang="zh-TW" altLang="en-US" sz="20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特價</a:t>
              </a:r>
              <a:r>
                <a:rPr lang="en-US" altLang="zh-TW" sz="20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)</a:t>
              </a:r>
            </a:p>
          </p:txBody>
        </p:sp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id="{8A213AAA-38A0-4DEC-BF1C-4FD54165DB8A}"/>
              </a:ext>
            </a:extLst>
          </p:cNvPr>
          <p:cNvGrpSpPr/>
          <p:nvPr/>
        </p:nvGrpSpPr>
        <p:grpSpPr>
          <a:xfrm>
            <a:off x="4888356" y="5609907"/>
            <a:ext cx="1910609" cy="534036"/>
            <a:chOff x="4044104" y="5740902"/>
            <a:chExt cx="1910609" cy="534036"/>
          </a:xfrm>
        </p:grpSpPr>
        <p:sp>
          <p:nvSpPr>
            <p:cNvPr id="22" name="右大括号 21">
              <a:extLst>
                <a:ext uri="{FF2B5EF4-FFF2-40B4-BE49-F238E27FC236}">
                  <a16:creationId xmlns:a16="http://schemas.microsoft.com/office/drawing/2014/main" id="{2352288B-0237-41E2-BCA5-0A907AA6A028}"/>
                </a:ext>
              </a:extLst>
            </p:cNvPr>
            <p:cNvSpPr/>
            <p:nvPr/>
          </p:nvSpPr>
          <p:spPr bwMode="auto">
            <a:xfrm rot="16200000" flipH="1">
              <a:off x="4494232" y="5474526"/>
              <a:ext cx="171757" cy="704510"/>
            </a:xfrm>
            <a:prstGeom prst="rightBrace">
              <a:avLst/>
            </a:prstGeom>
            <a:noFill/>
            <a:ln w="19050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23" name="Text Box 138">
              <a:extLst>
                <a:ext uri="{FF2B5EF4-FFF2-40B4-BE49-F238E27FC236}">
                  <a16:creationId xmlns:a16="http://schemas.microsoft.com/office/drawing/2014/main" id="{6E3C7D66-D021-4E32-BF04-89F954B230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4104" y="5874828"/>
              <a:ext cx="191060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0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1</a:t>
              </a:r>
              <a:r>
                <a:rPr lang="zh-TW" altLang="en-US" sz="20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－</a:t>
              </a:r>
              <a:r>
                <a:rPr lang="en-US" altLang="zh-TW" sz="20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90% (</a:t>
              </a:r>
              <a:r>
                <a:rPr lang="zh-TW" altLang="en-US" sz="20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節省</a:t>
              </a:r>
              <a:r>
                <a:rPr lang="en-US" altLang="zh-TW" sz="20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>
            <a:extLst>
              <a:ext uri="{FF2B5EF4-FFF2-40B4-BE49-F238E27FC236}">
                <a16:creationId xmlns:a16="http://schemas.microsoft.com/office/drawing/2014/main" id="{CB4D7025-0207-4CD8-867E-B4B706C29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25" y="981075"/>
            <a:ext cx="771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32.</a:t>
            </a:r>
            <a:r>
              <a:rPr lang="zh-TW" altLang="en-US" sz="2800">
                <a:ea typeface="標楷體" panose="03000509000000000000" pitchFamily="65" charset="-120"/>
              </a:rPr>
              <a:t> </a:t>
            </a:r>
            <a:endParaRPr lang="zh-TW" altLang="zh-TW" sz="2800">
              <a:ea typeface="標楷體" panose="03000509000000000000" pitchFamily="65" charset="-120"/>
            </a:endParaRPr>
          </a:p>
        </p:txBody>
      </p:sp>
      <p:sp>
        <p:nvSpPr>
          <p:cNvPr id="20" name="Text Box 53">
            <a:extLst>
              <a:ext uri="{FF2B5EF4-FFF2-40B4-BE49-F238E27FC236}">
                <a16:creationId xmlns:a16="http://schemas.microsoft.com/office/drawing/2014/main" id="{FD8ADA68-F0B8-4661-837E-34F4802AF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2824163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三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sp>
        <p:nvSpPr>
          <p:cNvPr id="13" name="文字方塊 11">
            <a:extLst>
              <a:ext uri="{FF2B5EF4-FFF2-40B4-BE49-F238E27FC236}">
                <a16:creationId xmlns:a16="http://schemas.microsoft.com/office/drawing/2014/main" id="{4D84A4DB-33FF-4C9B-8B59-D181B2CB7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2533005"/>
            <a:ext cx="6762312" cy="1590179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200"/>
              </a:spcAft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  28</a:t>
            </a:r>
            <a:r>
              <a:rPr lang="en-US" altLang="zh-CN" sz="2800" dirty="0">
                <a:solidFill>
                  <a:srgbClr val="FF0000"/>
                </a:solidFill>
                <a:sym typeface="Wingdings 2" panose="05020102010507070707" pitchFamily="18" charset="2"/>
              </a:rPr>
              <a:t>(1</a:t>
            </a:r>
            <a:r>
              <a:rPr lang="zh-CN" altLang="en-US" sz="2800" dirty="0">
                <a:solidFill>
                  <a:srgbClr val="FF0000"/>
                </a:solidFill>
              </a:rPr>
              <a:t>－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90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%)</a:t>
            </a:r>
            <a:r>
              <a:rPr lang="en-US" altLang="zh-CN" sz="2800" dirty="0">
                <a:solidFill>
                  <a:srgbClr val="FF0000"/>
                </a:solidFill>
                <a:sym typeface="Wingdings 2" panose="05020102010507070707" pitchFamily="18" charset="2"/>
              </a:rPr>
              <a:t>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4</a:t>
            </a:r>
          </a:p>
          <a:p>
            <a:pPr eaLnBrk="1" hangingPunct="1">
              <a:spcBef>
                <a:spcPts val="600"/>
              </a:spcBef>
              <a:spcAft>
                <a:spcPts val="200"/>
              </a:spcAft>
            </a:pP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= 11.2</a:t>
            </a:r>
          </a:p>
          <a:p>
            <a:pPr eaLnBrk="1" hangingPunct="1">
              <a:spcBef>
                <a:spcPts val="600"/>
              </a:spcBef>
              <a:spcAft>
                <a:spcPts val="200"/>
              </a:spcAft>
            </a:pP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他共節省了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$11.2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5613F653-5E66-45EF-A998-EF1990D9B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3687" y="943288"/>
            <a:ext cx="72009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ea typeface="標楷體" panose="03000509000000000000" pitchFamily="65" charset="-120"/>
              </a:rPr>
              <a:t>(b)</a:t>
            </a:r>
            <a:r>
              <a:rPr lang="zh-TW" altLang="en-US" sz="2800" dirty="0">
                <a:ea typeface="標楷體" panose="03000509000000000000" pitchFamily="65" charset="-120"/>
              </a:rPr>
              <a:t> 每包手工紙的原價是</a:t>
            </a:r>
            <a:r>
              <a:rPr lang="en-US" altLang="zh-TW" sz="2800" dirty="0">
                <a:ea typeface="標楷體" panose="03000509000000000000" pitchFamily="65" charset="-120"/>
              </a:rPr>
              <a:t>$28</a:t>
            </a:r>
            <a:r>
              <a:rPr lang="zh-TW" altLang="en-US" sz="2800" dirty="0">
                <a:ea typeface="標楷體" panose="03000509000000000000" pitchFamily="65" charset="-120"/>
              </a:rPr>
              <a:t>，特價是原價的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90%</a:t>
            </a:r>
            <a:r>
              <a:rPr lang="zh-TW" altLang="en-US" sz="2800" dirty="0">
                <a:ea typeface="標楷體" panose="03000509000000000000" pitchFamily="65" charset="-120"/>
              </a:rPr>
              <a:t>。景東以特價購買手工紙，他共節省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r>
              <a:rPr lang="en-US" altLang="zh-TW" sz="2800" dirty="0">
                <a:ea typeface="標楷體" panose="03000509000000000000" pitchFamily="65" charset="-120"/>
              </a:rPr>
              <a:t>    </a:t>
            </a:r>
            <a:r>
              <a:rPr lang="zh-TW" altLang="en-US" sz="2800" dirty="0">
                <a:ea typeface="標楷體" panose="03000509000000000000" pitchFamily="65" charset="-120"/>
              </a:rPr>
              <a:t> 了多</a:t>
            </a:r>
            <a:r>
              <a:rPr lang="zh-CN" altLang="en-US" sz="2800" dirty="0">
                <a:ea typeface="標楷體" panose="03000509000000000000" pitchFamily="65" charset="-120"/>
              </a:rPr>
              <a:t>少？ </a:t>
            </a:r>
            <a:r>
              <a:rPr lang="en-US" altLang="zh-TW" sz="2800" dirty="0">
                <a:ea typeface="標楷體" panose="03000509000000000000" pitchFamily="65" charset="-120"/>
              </a:rPr>
              <a:t>[4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zh-TW" altLang="zh-TW" sz="2800" dirty="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4297</TotalTime>
  <Words>309</Words>
  <Application>Microsoft Office PowerPoint</Application>
  <PresentationFormat>全屏显示(4:3)</PresentationFormat>
  <Paragraphs>55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新細明體</vt:lpstr>
      <vt:lpstr>幼圆</vt:lpstr>
      <vt:lpstr>Arial</vt:lpstr>
      <vt:lpstr>Calibri</vt:lpstr>
      <vt:lpstr>1_預設簡報設計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588</cp:revision>
  <dcterms:modified xsi:type="dcterms:W3CDTF">2023-07-13T02:11:38Z</dcterms:modified>
</cp:coreProperties>
</file>