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4"/>
  </p:notesMasterIdLst>
  <p:sldIdLst>
    <p:sldId id="329" r:id="rId2"/>
    <p:sldId id="332" r:id="rId3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2">
          <p15:clr>
            <a:srgbClr val="A4A3A4"/>
          </p15:clr>
        </p15:guide>
        <p15:guide id="2" orient="horz" pos="1344">
          <p15:clr>
            <a:srgbClr val="A4A3A4"/>
          </p15:clr>
        </p15:guide>
        <p15:guide id="3" pos="657">
          <p15:clr>
            <a:srgbClr val="A4A3A4"/>
          </p15:clr>
        </p15:guide>
        <p15:guide id="4" pos="204">
          <p15:clr>
            <a:srgbClr val="A4A3A4"/>
          </p15:clr>
        </p15:guide>
        <p15:guide id="5" pos="5329">
          <p15:clr>
            <a:srgbClr val="A4A3A4"/>
          </p15:clr>
        </p15:guide>
        <p15:guide id="6" pos="93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A00"/>
    <a:srgbClr val="0066FF"/>
    <a:srgbClr val="CCFFFF"/>
    <a:srgbClr val="FF9999"/>
    <a:srgbClr val="D1FFB7"/>
    <a:srgbClr val="FBEDEB"/>
    <a:srgbClr val="EBE6FE"/>
    <a:srgbClr val="009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80925" autoAdjust="0"/>
  </p:normalViewPr>
  <p:slideViewPr>
    <p:cSldViewPr>
      <p:cViewPr>
        <p:scale>
          <a:sx n="100" d="100"/>
          <a:sy n="100" d="100"/>
        </p:scale>
        <p:origin x="1860" y="324"/>
      </p:cViewPr>
      <p:guideLst>
        <p:guide orient="horz" pos="572"/>
        <p:guide orient="horz" pos="1344"/>
        <p:guide pos="657"/>
        <p:guide pos="204"/>
        <p:guide pos="5329"/>
        <p:guide pos="93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6760569B-BD0F-46A1-89FC-21319D004E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286B92E-B758-4AB0-9CF0-69B9031AE76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A41B7780-0CFD-40E3-8587-4AD0BBD9E161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1ED5B5CA-727E-4E96-8EC9-5AAAD4EEFB3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3567EFA1-95F6-4800-8B48-1D6F3AC404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7E71F51-7EFA-4938-9022-41216083581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A4B2517-A58F-465F-9148-EA9587E3ED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511663F-C878-4572-80BB-E1517E15161B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16209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061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28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74709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131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60909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4081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85421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5943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911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5229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A1419108-88C1-475E-A160-5EE06BC2414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3E78801C-1AD1-4A36-92EB-E73118F287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415" name="Rectangle 143">
            <a:extLst>
              <a:ext uri="{FF2B5EF4-FFF2-40B4-BE49-F238E27FC236}">
                <a16:creationId xmlns:a16="http://schemas.microsoft.com/office/drawing/2014/main" id="{83AF7618-3EDA-423A-9A2A-CEC1CAD96A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896" y="3251894"/>
            <a:ext cx="2482850" cy="465138"/>
          </a:xfrm>
          <a:prstGeom prst="rect">
            <a:avLst/>
          </a:prstGeom>
          <a:solidFill>
            <a:schemeClr val="folHlink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/>
          </a:p>
        </p:txBody>
      </p:sp>
      <p:sp>
        <p:nvSpPr>
          <p:cNvPr id="3075" name="Text Box 5">
            <a:extLst>
              <a:ext uri="{FF2B5EF4-FFF2-40B4-BE49-F238E27FC236}">
                <a16:creationId xmlns:a16="http://schemas.microsoft.com/office/drawing/2014/main" id="{B4993934-DC63-4217-9A7C-02B444ADA4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3212976"/>
            <a:ext cx="8154739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33.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(a) </a:t>
            </a:r>
            <a:r>
              <a:rPr lang="zh-TW" altLang="en-US" sz="2800" dirty="0">
                <a:ea typeface="標楷體" panose="03000509000000000000" pitchFamily="65" charset="-120"/>
              </a:rPr>
              <a:t>如果把圓柱沿虛線水平切割，如</a:t>
            </a:r>
            <a:r>
              <a:rPr lang="zh-CN" altLang="en-US" sz="2800" dirty="0">
                <a:ea typeface="標楷體" panose="03000509000000000000" pitchFamily="65" charset="-120"/>
              </a:rPr>
              <a:t>上</a:t>
            </a:r>
            <a:r>
              <a:rPr lang="zh-TW" altLang="en-US" sz="2800" dirty="0">
                <a:ea typeface="標楷體" panose="03000509000000000000" pitchFamily="65" charset="-120"/>
              </a:rPr>
              <a:t>圖所</a:t>
            </a:r>
            <a:r>
              <a:rPr lang="zh-CN" altLang="en-US" sz="2800" dirty="0">
                <a:ea typeface="標楷體" panose="03000509000000000000" pitchFamily="65" charset="-120"/>
              </a:rPr>
              <a:t>示</a:t>
            </a:r>
            <a:r>
              <a:rPr lang="zh-TW" altLang="en-US" sz="2800" dirty="0">
                <a:ea typeface="標楷體" panose="03000509000000000000" pitchFamily="65" charset="-120"/>
              </a:rPr>
              <a:t>，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 dirty="0">
                <a:ea typeface="標楷體" panose="03000509000000000000" pitchFamily="65" charset="-120"/>
              </a:rPr>
              <a:t>           切割出來截面是什麼形狀？</a:t>
            </a:r>
            <a:r>
              <a:rPr lang="en-US" altLang="zh-TW" sz="2800" dirty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</a:rPr>
              <a:t>只須寫出答案</a:t>
            </a:r>
            <a:r>
              <a:rPr lang="en-US" altLang="zh-TW" sz="2800" dirty="0">
                <a:ea typeface="標楷體" panose="03000509000000000000" pitchFamily="65" charset="-120"/>
              </a:rPr>
              <a:t>)</a:t>
            </a:r>
          </a:p>
          <a:p>
            <a:pPr eaLnBrk="1" hangingPunct="1"/>
            <a:r>
              <a:rPr lang="zh-TW" altLang="en-US" sz="2800" dirty="0">
                <a:ea typeface="標楷體" panose="03000509000000000000" pitchFamily="65" charset="-120"/>
              </a:rPr>
              <a:t>           </a:t>
            </a:r>
            <a:r>
              <a:rPr lang="en-US" altLang="zh-TW" sz="2800" dirty="0">
                <a:ea typeface="標楷體" panose="03000509000000000000" pitchFamily="65" charset="-120"/>
              </a:rPr>
              <a:t>                                                            [2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  <a:r>
              <a:rPr lang="zh-TW" altLang="en-US" sz="2800" dirty="0">
                <a:ea typeface="標楷體" panose="03000509000000000000" pitchFamily="65" charset="-120"/>
              </a:rPr>
              <a:t>                                                                           </a:t>
            </a:r>
            <a:endParaRPr lang="zh-TW" altLang="zh-TW" sz="2800" dirty="0">
              <a:ea typeface="標楷體" panose="03000509000000000000" pitchFamily="65" charset="-120"/>
            </a:endParaRPr>
          </a:p>
        </p:txBody>
      </p:sp>
      <p:sp>
        <p:nvSpPr>
          <p:cNvPr id="3076" name="文字方塊 11">
            <a:extLst>
              <a:ext uri="{FF2B5EF4-FFF2-40B4-BE49-F238E27FC236}">
                <a16:creationId xmlns:a16="http://schemas.microsoft.com/office/drawing/2014/main" id="{E1A047FB-9D00-4F71-AA2A-C73AB448A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4813" y="4323259"/>
            <a:ext cx="2752725" cy="523875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ea typeface="標楷體" panose="03000509000000000000" pitchFamily="65" charset="-120"/>
              </a:rPr>
              <a:t>答案：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   </a:t>
            </a:r>
            <a:r>
              <a:rPr lang="zh-TW" altLang="en-US" sz="2800" dirty="0">
                <a:solidFill>
                  <a:srgbClr val="D1FFB7"/>
                </a:solidFill>
                <a:ea typeface="標楷體" panose="03000509000000000000" pitchFamily="65" charset="-120"/>
              </a:rPr>
              <a:t>，</a:t>
            </a:r>
          </a:p>
        </p:txBody>
      </p:sp>
      <p:sp>
        <p:nvSpPr>
          <p:cNvPr id="182410" name="Text Box 138">
            <a:extLst>
              <a:ext uri="{FF2B5EF4-FFF2-40B4-BE49-F238E27FC236}">
                <a16:creationId xmlns:a16="http://schemas.microsoft.com/office/drawing/2014/main" id="{12862A8B-AB1A-4B52-871F-059A84EE1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7825" y="4948734"/>
            <a:ext cx="36004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截面形狀與底面相同</a:t>
            </a:r>
            <a:endParaRPr lang="en-US" altLang="zh-TW" sz="28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0" name="Text Box 53">
            <a:extLst>
              <a:ext uri="{FF2B5EF4-FFF2-40B4-BE49-F238E27FC236}">
                <a16:creationId xmlns:a16="http://schemas.microsoft.com/office/drawing/2014/main" id="{EE343FF5-1188-407D-ADC8-717ABCAC14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2824163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TW" altLang="en-US" sz="3400" b="1" dirty="0">
                <a:latin typeface="+mj-lt"/>
                <a:ea typeface="+mj-ea"/>
              </a:rPr>
              <a:t>三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sp>
        <p:nvSpPr>
          <p:cNvPr id="21" name="Text Box 138">
            <a:extLst>
              <a:ext uri="{FF2B5EF4-FFF2-40B4-BE49-F238E27FC236}">
                <a16:creationId xmlns:a16="http://schemas.microsoft.com/office/drawing/2014/main" id="{77901588-B2AD-47B9-9CE4-23ECE1137D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7688" y="4293096"/>
            <a:ext cx="10080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</a:rPr>
              <a:t>圓形</a:t>
            </a:r>
            <a:endParaRPr lang="en-US" altLang="zh-TW" sz="280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3082" name="组合 8">
            <a:extLst>
              <a:ext uri="{FF2B5EF4-FFF2-40B4-BE49-F238E27FC236}">
                <a16:creationId xmlns:a16="http://schemas.microsoft.com/office/drawing/2014/main" id="{EC4E15C1-5984-48E0-AF90-09A7CE3A9303}"/>
              </a:ext>
            </a:extLst>
          </p:cNvPr>
          <p:cNvGrpSpPr>
            <a:grpSpLocks/>
          </p:cNvGrpSpPr>
          <p:nvPr/>
        </p:nvGrpSpPr>
        <p:grpSpPr bwMode="auto">
          <a:xfrm>
            <a:off x="2347913" y="1098550"/>
            <a:ext cx="1212850" cy="1498600"/>
            <a:chOff x="1115616" y="1196752"/>
            <a:chExt cx="1516185" cy="1872208"/>
          </a:xfrm>
        </p:grpSpPr>
        <p:sp>
          <p:nvSpPr>
            <p:cNvPr id="3097" name="圆柱形 1">
              <a:extLst>
                <a:ext uri="{FF2B5EF4-FFF2-40B4-BE49-F238E27FC236}">
                  <a16:creationId xmlns:a16="http://schemas.microsoft.com/office/drawing/2014/main" id="{CA588B37-6DB2-4C80-82A4-6286C589EF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5616" y="1196752"/>
              <a:ext cx="1512168" cy="1872208"/>
            </a:xfrm>
            <a:prstGeom prst="can">
              <a:avLst>
                <a:gd name="adj" fmla="val 25003"/>
              </a:avLst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098" name="任意多边形 7">
              <a:extLst>
                <a:ext uri="{FF2B5EF4-FFF2-40B4-BE49-F238E27FC236}">
                  <a16:creationId xmlns:a16="http://schemas.microsoft.com/office/drawing/2014/main" id="{1927A010-4B15-4DCE-9E91-5258CA4BDBA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5616" y="2067033"/>
              <a:ext cx="1516185" cy="180776"/>
            </a:xfrm>
            <a:custGeom>
              <a:avLst/>
              <a:gdLst>
                <a:gd name="T0" fmla="*/ 0 w 1516185"/>
                <a:gd name="T1" fmla="*/ 0 h 180776"/>
                <a:gd name="T2" fmla="*/ 171939 w 1516185"/>
                <a:gd name="T3" fmla="*/ 113323 h 180776"/>
                <a:gd name="T4" fmla="*/ 484554 w 1516185"/>
                <a:gd name="T5" fmla="*/ 171939 h 180776"/>
                <a:gd name="T6" fmla="*/ 754185 w 1516185"/>
                <a:gd name="T7" fmla="*/ 179754 h 180776"/>
                <a:gd name="T8" fmla="*/ 1031631 w 1516185"/>
                <a:gd name="T9" fmla="*/ 164123 h 180776"/>
                <a:gd name="T10" fmla="*/ 1297354 w 1516185"/>
                <a:gd name="T11" fmla="*/ 125046 h 180776"/>
                <a:gd name="T12" fmla="*/ 1457570 w 1516185"/>
                <a:gd name="T13" fmla="*/ 66431 h 180776"/>
                <a:gd name="T14" fmla="*/ 1516185 w 1516185"/>
                <a:gd name="T15" fmla="*/ 7816 h 18077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16185" h="180776">
                  <a:moveTo>
                    <a:pt x="0" y="0"/>
                  </a:moveTo>
                  <a:cubicBezTo>
                    <a:pt x="45590" y="42333"/>
                    <a:pt x="91180" y="84667"/>
                    <a:pt x="171939" y="113323"/>
                  </a:cubicBezTo>
                  <a:cubicBezTo>
                    <a:pt x="252698" y="141979"/>
                    <a:pt x="387513" y="160867"/>
                    <a:pt x="484554" y="171939"/>
                  </a:cubicBezTo>
                  <a:cubicBezTo>
                    <a:pt x="581595" y="183011"/>
                    <a:pt x="663006" y="181057"/>
                    <a:pt x="754185" y="179754"/>
                  </a:cubicBezTo>
                  <a:cubicBezTo>
                    <a:pt x="845365" y="178451"/>
                    <a:pt x="941103" y="173241"/>
                    <a:pt x="1031631" y="164123"/>
                  </a:cubicBezTo>
                  <a:cubicBezTo>
                    <a:pt x="1122159" y="155005"/>
                    <a:pt x="1226364" y="141328"/>
                    <a:pt x="1297354" y="125046"/>
                  </a:cubicBezTo>
                  <a:cubicBezTo>
                    <a:pt x="1368344" y="108764"/>
                    <a:pt x="1421098" y="85969"/>
                    <a:pt x="1457570" y="66431"/>
                  </a:cubicBezTo>
                  <a:cubicBezTo>
                    <a:pt x="1494042" y="46893"/>
                    <a:pt x="1505113" y="27354"/>
                    <a:pt x="1516185" y="7816"/>
                  </a:cubicBez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087" name="Text Box 5">
            <a:extLst>
              <a:ext uri="{FF2B5EF4-FFF2-40B4-BE49-F238E27FC236}">
                <a16:creationId xmlns:a16="http://schemas.microsoft.com/office/drawing/2014/main" id="{391DD747-7859-4016-BE1E-D49F2D73B3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138" y="1503363"/>
            <a:ext cx="15113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>
                <a:ea typeface="標楷體" panose="03000509000000000000" pitchFamily="65" charset="-120"/>
              </a:rPr>
              <a:t>切割方向</a:t>
            </a:r>
            <a:endParaRPr lang="zh-TW" altLang="zh-TW" sz="2400">
              <a:ea typeface="標楷體" panose="03000509000000000000" pitchFamily="65" charset="-120"/>
            </a:endParaRPr>
          </a:p>
        </p:txBody>
      </p:sp>
      <p:cxnSp>
        <p:nvCxnSpPr>
          <p:cNvPr id="3088" name="直接箭头连接符 15">
            <a:extLst>
              <a:ext uri="{FF2B5EF4-FFF2-40B4-BE49-F238E27FC236}">
                <a16:creationId xmlns:a16="http://schemas.microsoft.com/office/drawing/2014/main" id="{0B719B52-CBB6-4F4B-83B3-3C38A0F54CD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657350" y="1771650"/>
            <a:ext cx="684213" cy="2381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圆柱形 1">
            <a:extLst>
              <a:ext uri="{FF2B5EF4-FFF2-40B4-BE49-F238E27FC236}">
                <a16:creationId xmlns:a16="http://schemas.microsoft.com/office/drawing/2014/main" id="{1DC39D2C-C975-40B0-BDA9-8DFCBFF32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0613" y="1073150"/>
            <a:ext cx="1209675" cy="1541463"/>
          </a:xfrm>
          <a:prstGeom prst="can">
            <a:avLst>
              <a:gd name="adj" fmla="val 37426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32" name="任意多边形 7">
            <a:extLst>
              <a:ext uri="{FF2B5EF4-FFF2-40B4-BE49-F238E27FC236}">
                <a16:creationId xmlns:a16="http://schemas.microsoft.com/office/drawing/2014/main" id="{62C3FE33-2C03-4499-8ADE-23628C68BCED}"/>
              </a:ext>
            </a:extLst>
          </p:cNvPr>
          <p:cNvSpPr>
            <a:spLocks/>
          </p:cNvSpPr>
          <p:nvPr/>
        </p:nvSpPr>
        <p:spPr bwMode="auto">
          <a:xfrm>
            <a:off x="2354263" y="1789113"/>
            <a:ext cx="1212850" cy="144462"/>
          </a:xfrm>
          <a:custGeom>
            <a:avLst/>
            <a:gdLst>
              <a:gd name="T0" fmla="*/ 0 w 1516185"/>
              <a:gd name="T1" fmla="*/ 0 h 180776"/>
              <a:gd name="T2" fmla="*/ 36038 w 1516185"/>
              <a:gd name="T3" fmla="*/ 23623 h 180776"/>
              <a:gd name="T4" fmla="*/ 101561 w 1516185"/>
              <a:gd name="T5" fmla="*/ 35841 h 180776"/>
              <a:gd name="T6" fmla="*/ 158074 w 1516185"/>
              <a:gd name="T7" fmla="*/ 37470 h 180776"/>
              <a:gd name="T8" fmla="*/ 216227 w 1516185"/>
              <a:gd name="T9" fmla="*/ 34212 h 180776"/>
              <a:gd name="T10" fmla="*/ 271921 w 1516185"/>
              <a:gd name="T11" fmla="*/ 26067 h 180776"/>
              <a:gd name="T12" fmla="*/ 305502 w 1516185"/>
              <a:gd name="T13" fmla="*/ 13847 h 180776"/>
              <a:gd name="T14" fmla="*/ 317787 w 1516185"/>
              <a:gd name="T15" fmla="*/ 1629 h 18077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16185" h="180776">
                <a:moveTo>
                  <a:pt x="0" y="0"/>
                </a:moveTo>
                <a:cubicBezTo>
                  <a:pt x="45590" y="42333"/>
                  <a:pt x="91180" y="84667"/>
                  <a:pt x="171939" y="113323"/>
                </a:cubicBezTo>
                <a:cubicBezTo>
                  <a:pt x="252698" y="141979"/>
                  <a:pt x="387513" y="160867"/>
                  <a:pt x="484554" y="171939"/>
                </a:cubicBezTo>
                <a:cubicBezTo>
                  <a:pt x="581595" y="183011"/>
                  <a:pt x="663006" y="181057"/>
                  <a:pt x="754185" y="179754"/>
                </a:cubicBezTo>
                <a:cubicBezTo>
                  <a:pt x="845365" y="178451"/>
                  <a:pt x="941103" y="173241"/>
                  <a:pt x="1031631" y="164123"/>
                </a:cubicBezTo>
                <a:cubicBezTo>
                  <a:pt x="1122159" y="155005"/>
                  <a:pt x="1226364" y="141328"/>
                  <a:pt x="1297354" y="125046"/>
                </a:cubicBezTo>
                <a:cubicBezTo>
                  <a:pt x="1368344" y="108764"/>
                  <a:pt x="1421098" y="85969"/>
                  <a:pt x="1457570" y="66431"/>
                </a:cubicBezTo>
                <a:cubicBezTo>
                  <a:pt x="1494042" y="46893"/>
                  <a:pt x="1505113" y="27354"/>
                  <a:pt x="1516185" y="7816"/>
                </a:cubicBezTo>
              </a:path>
            </a:pathLst>
          </a:custGeom>
          <a:noFill/>
          <a:ln w="28575" cap="flat" cmpd="sng" algn="ctr">
            <a:solidFill>
              <a:srgbClr val="0066FF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4" name="组合 3">
            <a:extLst>
              <a:ext uri="{FF2B5EF4-FFF2-40B4-BE49-F238E27FC236}">
                <a16:creationId xmlns:a16="http://schemas.microsoft.com/office/drawing/2014/main" id="{ED181A1D-5C2F-4E5D-9028-65EA8CFA8DD2}"/>
              </a:ext>
            </a:extLst>
          </p:cNvPr>
          <p:cNvGrpSpPr/>
          <p:nvPr/>
        </p:nvGrpSpPr>
        <p:grpSpPr>
          <a:xfrm>
            <a:off x="2347912" y="1647354"/>
            <a:ext cx="1209638" cy="935038"/>
            <a:chOff x="3522438" y="1934098"/>
            <a:chExt cx="1209638" cy="935038"/>
          </a:xfrm>
          <a:solidFill>
            <a:schemeClr val="bg1"/>
          </a:solidFill>
        </p:grpSpPr>
        <p:sp>
          <p:nvSpPr>
            <p:cNvPr id="30" name="圆柱形 1">
              <a:extLst>
                <a:ext uri="{FF2B5EF4-FFF2-40B4-BE49-F238E27FC236}">
                  <a16:creationId xmlns:a16="http://schemas.microsoft.com/office/drawing/2014/main" id="{346049A3-2423-4468-8189-A2123118EC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2439" y="1934098"/>
              <a:ext cx="1209637" cy="935038"/>
            </a:xfrm>
            <a:prstGeom prst="can">
              <a:avLst>
                <a:gd name="adj" fmla="val 28764"/>
              </a:avLst>
            </a:prstGeom>
            <a:grpFill/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CN" altLang="en-US"/>
            </a:p>
          </p:txBody>
        </p:sp>
        <p:sp>
          <p:nvSpPr>
            <p:cNvPr id="2" name="椭圆 1">
              <a:extLst>
                <a:ext uri="{FF2B5EF4-FFF2-40B4-BE49-F238E27FC236}">
                  <a16:creationId xmlns:a16="http://schemas.microsoft.com/office/drawing/2014/main" id="{B0541F14-46E5-42B6-8F51-BCE25DB3021C}"/>
                </a:ext>
              </a:extLst>
            </p:cNvPr>
            <p:cNvSpPr/>
            <p:nvPr/>
          </p:nvSpPr>
          <p:spPr bwMode="auto">
            <a:xfrm>
              <a:off x="3522438" y="1945760"/>
              <a:ext cx="1209637" cy="267587"/>
            </a:xfrm>
            <a:prstGeom prst="ellipse">
              <a:avLst/>
            </a:prstGeom>
            <a:solidFill>
              <a:srgbClr val="CCFF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CN" altLang="en-US">
                <a:latin typeface="Arial" charset="0"/>
              </a:endParaRPr>
            </a:p>
          </p:txBody>
        </p:sp>
      </p:grpSp>
      <p:sp>
        <p:nvSpPr>
          <p:cNvPr id="26" name="圆柱形 1">
            <a:extLst>
              <a:ext uri="{FF2B5EF4-FFF2-40B4-BE49-F238E27FC236}">
                <a16:creationId xmlns:a16="http://schemas.microsoft.com/office/drawing/2014/main" id="{61690130-8C60-4E87-8516-525BF3524C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3150" y="1084263"/>
            <a:ext cx="1209675" cy="849312"/>
          </a:xfrm>
          <a:prstGeom prst="can">
            <a:avLst>
              <a:gd name="adj" fmla="val 37435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936CFE76-33E5-41D2-B085-DB723661C39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341563" y="2728913"/>
            <a:ext cx="1216025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文本框 6">
            <a:extLst>
              <a:ext uri="{FF2B5EF4-FFF2-40B4-BE49-F238E27FC236}">
                <a16:creationId xmlns:a16="http://schemas.microsoft.com/office/drawing/2014/main" id="{8BD28F15-5380-472C-BB4D-0A3C340B4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2698750"/>
            <a:ext cx="704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/>
              <a:t>7cm</a:t>
            </a:r>
            <a:endParaRPr lang="zh-CN" altLang="en-US"/>
          </a:p>
        </p:txBody>
      </p:sp>
      <p:cxnSp>
        <p:nvCxnSpPr>
          <p:cNvPr id="3095" name="直接连接符 9">
            <a:extLst>
              <a:ext uri="{FF2B5EF4-FFF2-40B4-BE49-F238E27FC236}">
                <a16:creationId xmlns:a16="http://schemas.microsoft.com/office/drawing/2014/main" id="{D851ACED-B679-485D-A154-DFE1F84F0C3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708400" y="1231900"/>
            <a:ext cx="0" cy="1209675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96" name="文本框 24">
            <a:extLst>
              <a:ext uri="{FF2B5EF4-FFF2-40B4-BE49-F238E27FC236}">
                <a16:creationId xmlns:a16="http://schemas.microsoft.com/office/drawing/2014/main" id="{D06B376B-8627-445D-93B8-435CA1407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2688" y="1663700"/>
            <a:ext cx="8493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/>
              <a:t>10cm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2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6 L -0.19358 0.00347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87" y="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2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415" grpId="0" animBg="1"/>
      <p:bldP spid="182415" grpId="1" animBg="1"/>
      <p:bldP spid="182410" grpId="0"/>
      <p:bldP spid="182410" grpId="1"/>
      <p:bldP spid="21" grpId="0"/>
      <p:bldP spid="3087" grpId="0"/>
      <p:bldP spid="3087" grpId="1"/>
      <p:bldP spid="33" grpId="0" animBg="1"/>
      <p:bldP spid="33" grpId="1" animBg="1"/>
      <p:bldP spid="26" grpId="0" animBg="1"/>
      <p:bldP spid="26" grpId="1" animBg="1"/>
      <p:bldP spid="26" grpId="2" animBg="1"/>
      <p:bldP spid="7" grpId="0"/>
      <p:bldP spid="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143">
            <a:extLst>
              <a:ext uri="{FF2B5EF4-FFF2-40B4-BE49-F238E27FC236}">
                <a16:creationId xmlns:a16="http://schemas.microsoft.com/office/drawing/2014/main" id="{CF6DD34F-A4F2-4116-B276-F1C6FFDFA7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2991" y="3067844"/>
            <a:ext cx="1795463" cy="465138"/>
          </a:xfrm>
          <a:prstGeom prst="rect">
            <a:avLst/>
          </a:prstGeom>
          <a:solidFill>
            <a:schemeClr val="folHlink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/>
          </a:p>
        </p:txBody>
      </p:sp>
      <p:sp>
        <p:nvSpPr>
          <p:cNvPr id="4098" name="文字方塊 11">
            <a:extLst>
              <a:ext uri="{FF2B5EF4-FFF2-40B4-BE49-F238E27FC236}">
                <a16:creationId xmlns:a16="http://schemas.microsoft.com/office/drawing/2014/main" id="{A1C81D25-768A-4DA0-B8AE-BC40BED072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7188" y="4365625"/>
            <a:ext cx="3232150" cy="523875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答案：</a:t>
            </a:r>
            <a:r>
              <a:rPr lang="zh-TW" altLang="en-US" sz="2800" u="sng">
                <a:ea typeface="標楷體" panose="03000509000000000000" pitchFamily="65" charset="-120"/>
              </a:rPr>
              <a:t>               </a:t>
            </a:r>
            <a:r>
              <a:rPr lang="en-US" altLang="zh-CN" sz="2800">
                <a:ea typeface="標楷體" panose="03000509000000000000" pitchFamily="65" charset="-120"/>
              </a:rPr>
              <a:t>cm</a:t>
            </a:r>
            <a:r>
              <a:rPr lang="zh-TW" altLang="en-US" sz="2800">
                <a:solidFill>
                  <a:srgbClr val="D1FFB7"/>
                </a:solidFill>
                <a:ea typeface="標楷體" panose="03000509000000000000" pitchFamily="65" charset="-120"/>
              </a:rPr>
              <a:t>，</a:t>
            </a:r>
          </a:p>
        </p:txBody>
      </p:sp>
      <p:sp>
        <p:nvSpPr>
          <p:cNvPr id="4099" name="Text Box 5">
            <a:extLst>
              <a:ext uri="{FF2B5EF4-FFF2-40B4-BE49-F238E27FC236}">
                <a16:creationId xmlns:a16="http://schemas.microsoft.com/office/drawing/2014/main" id="{C6819CA4-6273-4F58-A1F5-BAF8FCA40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788" y="3035300"/>
            <a:ext cx="8478837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33.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(b) </a:t>
            </a:r>
            <a:r>
              <a:rPr lang="zh-TW" altLang="en-US" sz="2800" dirty="0">
                <a:ea typeface="標楷體" panose="03000509000000000000" pitchFamily="65" charset="-120"/>
              </a:rPr>
              <a:t>根據</a:t>
            </a:r>
            <a:r>
              <a:rPr lang="en-US" altLang="zh-TW" sz="2800" dirty="0">
                <a:ea typeface="標楷體" panose="03000509000000000000" pitchFamily="65" charset="-120"/>
              </a:rPr>
              <a:t>(a)</a:t>
            </a:r>
            <a:r>
              <a:rPr lang="zh-TW" altLang="en-US" sz="2800" dirty="0">
                <a:ea typeface="標楷體" panose="03000509000000000000" pitchFamily="65" charset="-120"/>
              </a:rPr>
              <a:t>部分，切割出來截面的周界是多少？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 dirty="0">
                <a:ea typeface="標楷體" panose="03000509000000000000" pitchFamily="65" charset="-120"/>
              </a:rPr>
              <a:t>            </a:t>
            </a:r>
            <a:r>
              <a:rPr lang="en-US" altLang="zh-TW" sz="2800" dirty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</a:rPr>
              <a:t>取</a:t>
            </a:r>
            <a:r>
              <a:rPr lang="el-GR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為       </a:t>
            </a:r>
            <a:r>
              <a:rPr lang="en-US" altLang="zh-TW" sz="2800" dirty="0">
                <a:ea typeface="標楷體" panose="03000509000000000000" pitchFamily="65" charset="-120"/>
              </a:rPr>
              <a:t>) </a:t>
            </a:r>
            <a:r>
              <a:rPr lang="zh-TW" altLang="en-US" sz="2800" dirty="0">
                <a:ea typeface="標楷體" panose="03000509000000000000" pitchFamily="65" charset="-120"/>
              </a:rPr>
              <a:t>                                         </a:t>
            </a:r>
            <a:r>
              <a:rPr lang="en-US" altLang="zh-TW" sz="2800" dirty="0">
                <a:ea typeface="標楷體" panose="03000509000000000000" pitchFamily="65" charset="-120"/>
              </a:rPr>
              <a:t>[2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  <a:endParaRPr lang="zh-TW" altLang="zh-TW" sz="2800" dirty="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 dirty="0">
                <a:ea typeface="標楷體" panose="03000509000000000000" pitchFamily="65" charset="-120"/>
              </a:rPr>
              <a:t>                                                             </a:t>
            </a:r>
            <a:endParaRPr lang="zh-TW" altLang="zh-TW" sz="2800" dirty="0">
              <a:ea typeface="標楷體" panose="03000509000000000000" pitchFamily="65" charset="-120"/>
            </a:endParaRPr>
          </a:p>
        </p:txBody>
      </p:sp>
      <p:sp>
        <p:nvSpPr>
          <p:cNvPr id="20" name="Text Box 53">
            <a:extLst>
              <a:ext uri="{FF2B5EF4-FFF2-40B4-BE49-F238E27FC236}">
                <a16:creationId xmlns:a16="http://schemas.microsoft.com/office/drawing/2014/main" id="{BF6E0312-B5AE-4A5B-AD1D-18FD15DAE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2824163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TW" altLang="en-US" sz="3400" b="1" dirty="0">
                <a:latin typeface="+mj-lt"/>
                <a:ea typeface="+mj-ea"/>
              </a:rPr>
              <a:t>三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grpSp>
        <p:nvGrpSpPr>
          <p:cNvPr id="3082" name="组合 8">
            <a:extLst>
              <a:ext uri="{FF2B5EF4-FFF2-40B4-BE49-F238E27FC236}">
                <a16:creationId xmlns:a16="http://schemas.microsoft.com/office/drawing/2014/main" id="{D1B382AA-22B6-4E05-A6EF-A84797054EF4}"/>
              </a:ext>
            </a:extLst>
          </p:cNvPr>
          <p:cNvGrpSpPr>
            <a:grpSpLocks/>
          </p:cNvGrpSpPr>
          <p:nvPr/>
        </p:nvGrpSpPr>
        <p:grpSpPr bwMode="auto">
          <a:xfrm>
            <a:off x="2347913" y="1035050"/>
            <a:ext cx="1212850" cy="1498600"/>
            <a:chOff x="1115616" y="1196752"/>
            <a:chExt cx="1516185" cy="1872208"/>
          </a:xfrm>
        </p:grpSpPr>
        <p:sp>
          <p:nvSpPr>
            <p:cNvPr id="4130" name="圆柱形 1">
              <a:extLst>
                <a:ext uri="{FF2B5EF4-FFF2-40B4-BE49-F238E27FC236}">
                  <a16:creationId xmlns:a16="http://schemas.microsoft.com/office/drawing/2014/main" id="{97F8802E-30D5-46F4-B11C-4CEF17F376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5616" y="1196752"/>
              <a:ext cx="1512168" cy="1872208"/>
            </a:xfrm>
            <a:prstGeom prst="can">
              <a:avLst>
                <a:gd name="adj" fmla="val 25003"/>
              </a:avLst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4131" name="任意多边形 7">
              <a:extLst>
                <a:ext uri="{FF2B5EF4-FFF2-40B4-BE49-F238E27FC236}">
                  <a16:creationId xmlns:a16="http://schemas.microsoft.com/office/drawing/2014/main" id="{54E2896B-DB6F-41CF-A74C-EE8E7CDF25C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5616" y="2067033"/>
              <a:ext cx="1516185" cy="180776"/>
            </a:xfrm>
            <a:custGeom>
              <a:avLst/>
              <a:gdLst>
                <a:gd name="T0" fmla="*/ 0 w 1516185"/>
                <a:gd name="T1" fmla="*/ 0 h 180776"/>
                <a:gd name="T2" fmla="*/ 171939 w 1516185"/>
                <a:gd name="T3" fmla="*/ 113323 h 180776"/>
                <a:gd name="T4" fmla="*/ 484554 w 1516185"/>
                <a:gd name="T5" fmla="*/ 171939 h 180776"/>
                <a:gd name="T6" fmla="*/ 754185 w 1516185"/>
                <a:gd name="T7" fmla="*/ 179754 h 180776"/>
                <a:gd name="T8" fmla="*/ 1031631 w 1516185"/>
                <a:gd name="T9" fmla="*/ 164123 h 180776"/>
                <a:gd name="T10" fmla="*/ 1297354 w 1516185"/>
                <a:gd name="T11" fmla="*/ 125046 h 180776"/>
                <a:gd name="T12" fmla="*/ 1457570 w 1516185"/>
                <a:gd name="T13" fmla="*/ 66431 h 180776"/>
                <a:gd name="T14" fmla="*/ 1516185 w 1516185"/>
                <a:gd name="T15" fmla="*/ 7816 h 18077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16185" h="180776">
                  <a:moveTo>
                    <a:pt x="0" y="0"/>
                  </a:moveTo>
                  <a:cubicBezTo>
                    <a:pt x="45590" y="42333"/>
                    <a:pt x="91180" y="84667"/>
                    <a:pt x="171939" y="113323"/>
                  </a:cubicBezTo>
                  <a:cubicBezTo>
                    <a:pt x="252698" y="141979"/>
                    <a:pt x="387513" y="160867"/>
                    <a:pt x="484554" y="171939"/>
                  </a:cubicBezTo>
                  <a:cubicBezTo>
                    <a:pt x="581595" y="183011"/>
                    <a:pt x="663006" y="181057"/>
                    <a:pt x="754185" y="179754"/>
                  </a:cubicBezTo>
                  <a:cubicBezTo>
                    <a:pt x="845365" y="178451"/>
                    <a:pt x="941103" y="173241"/>
                    <a:pt x="1031631" y="164123"/>
                  </a:cubicBezTo>
                  <a:cubicBezTo>
                    <a:pt x="1122159" y="155005"/>
                    <a:pt x="1226364" y="141328"/>
                    <a:pt x="1297354" y="125046"/>
                  </a:cubicBezTo>
                  <a:cubicBezTo>
                    <a:pt x="1368344" y="108764"/>
                    <a:pt x="1421098" y="85969"/>
                    <a:pt x="1457570" y="66431"/>
                  </a:cubicBezTo>
                  <a:cubicBezTo>
                    <a:pt x="1494042" y="46893"/>
                    <a:pt x="1505113" y="27354"/>
                    <a:pt x="1516185" y="7816"/>
                  </a:cubicBezTo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4104" name="Text Box 5">
            <a:extLst>
              <a:ext uri="{FF2B5EF4-FFF2-40B4-BE49-F238E27FC236}">
                <a16:creationId xmlns:a16="http://schemas.microsoft.com/office/drawing/2014/main" id="{66FD3418-DAC5-41CF-8698-12E4367161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5713" y="2492375"/>
            <a:ext cx="936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>
                <a:ea typeface="標楷體" panose="03000509000000000000" pitchFamily="65" charset="-120"/>
              </a:rPr>
              <a:t>圖一</a:t>
            </a:r>
            <a:endParaRPr lang="zh-TW" altLang="zh-TW" sz="2400">
              <a:ea typeface="標楷體" panose="03000509000000000000" pitchFamily="65" charset="-120"/>
            </a:endParaRPr>
          </a:p>
        </p:txBody>
      </p:sp>
      <p:sp>
        <p:nvSpPr>
          <p:cNvPr id="4106" name="Text Box 5">
            <a:extLst>
              <a:ext uri="{FF2B5EF4-FFF2-40B4-BE49-F238E27FC236}">
                <a16:creationId xmlns:a16="http://schemas.microsoft.com/office/drawing/2014/main" id="{D8650711-92E5-4333-8C4B-BBA175DA2C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138" y="1476375"/>
            <a:ext cx="1511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>
                <a:ea typeface="標楷體" panose="03000509000000000000" pitchFamily="65" charset="-120"/>
              </a:rPr>
              <a:t>切割方向</a:t>
            </a:r>
            <a:endParaRPr lang="zh-TW" altLang="zh-TW" sz="2400">
              <a:ea typeface="標楷體" panose="03000509000000000000" pitchFamily="65" charset="-120"/>
            </a:endParaRPr>
          </a:p>
        </p:txBody>
      </p:sp>
      <p:cxnSp>
        <p:nvCxnSpPr>
          <p:cNvPr id="4107" name="直接箭头连接符 15">
            <a:extLst>
              <a:ext uri="{FF2B5EF4-FFF2-40B4-BE49-F238E27FC236}">
                <a16:creationId xmlns:a16="http://schemas.microsoft.com/office/drawing/2014/main" id="{685535E4-83F8-4735-9467-DDE19BECDCA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673225" y="1731963"/>
            <a:ext cx="668338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圆柱形 1">
            <a:extLst>
              <a:ext uri="{FF2B5EF4-FFF2-40B4-BE49-F238E27FC236}">
                <a16:creationId xmlns:a16="http://schemas.microsoft.com/office/drawing/2014/main" id="{EE557442-45BE-430D-9E23-798400C99B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0613" y="1009650"/>
            <a:ext cx="1209675" cy="1541463"/>
          </a:xfrm>
          <a:prstGeom prst="can">
            <a:avLst>
              <a:gd name="adj" fmla="val 37426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grpSp>
        <p:nvGrpSpPr>
          <p:cNvPr id="4" name="组合 3">
            <a:extLst>
              <a:ext uri="{FF2B5EF4-FFF2-40B4-BE49-F238E27FC236}">
                <a16:creationId xmlns:a16="http://schemas.microsoft.com/office/drawing/2014/main" id="{EF88E6D7-D793-4A74-B9DE-049BD0EFE557}"/>
              </a:ext>
            </a:extLst>
          </p:cNvPr>
          <p:cNvGrpSpPr/>
          <p:nvPr/>
        </p:nvGrpSpPr>
        <p:grpSpPr>
          <a:xfrm>
            <a:off x="2347912" y="1583854"/>
            <a:ext cx="1209638" cy="935038"/>
            <a:chOff x="3522438" y="1934098"/>
            <a:chExt cx="1209638" cy="935038"/>
          </a:xfrm>
          <a:solidFill>
            <a:schemeClr val="bg1"/>
          </a:solidFill>
        </p:grpSpPr>
        <p:sp>
          <p:nvSpPr>
            <p:cNvPr id="30" name="圆柱形 1">
              <a:extLst>
                <a:ext uri="{FF2B5EF4-FFF2-40B4-BE49-F238E27FC236}">
                  <a16:creationId xmlns:a16="http://schemas.microsoft.com/office/drawing/2014/main" id="{E9D5696D-1035-49F1-9868-151D63D657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2439" y="1934098"/>
              <a:ext cx="1209637" cy="935038"/>
            </a:xfrm>
            <a:prstGeom prst="can">
              <a:avLst>
                <a:gd name="adj" fmla="val 28764"/>
              </a:avLst>
            </a:prstGeom>
            <a:grpFill/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CN" altLang="en-US"/>
            </a:p>
          </p:txBody>
        </p:sp>
        <p:sp>
          <p:nvSpPr>
            <p:cNvPr id="2" name="椭圆 1">
              <a:extLst>
                <a:ext uri="{FF2B5EF4-FFF2-40B4-BE49-F238E27FC236}">
                  <a16:creationId xmlns:a16="http://schemas.microsoft.com/office/drawing/2014/main" id="{E2CC0784-DBF2-4348-87AC-8C3EF64D0C25}"/>
                </a:ext>
              </a:extLst>
            </p:cNvPr>
            <p:cNvSpPr/>
            <p:nvPr/>
          </p:nvSpPr>
          <p:spPr bwMode="auto">
            <a:xfrm>
              <a:off x="3522438" y="1945760"/>
              <a:ext cx="1209637" cy="267587"/>
            </a:xfrm>
            <a:prstGeom prst="ellipse">
              <a:avLst/>
            </a:prstGeom>
            <a:solidFill>
              <a:srgbClr val="CCFF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zh-CN" altLang="en-US">
                <a:latin typeface="Arial" charset="0"/>
              </a:endParaRPr>
            </a:p>
          </p:txBody>
        </p:sp>
      </p:grpSp>
      <p:sp>
        <p:nvSpPr>
          <p:cNvPr id="26" name="圆柱形 1">
            <a:extLst>
              <a:ext uri="{FF2B5EF4-FFF2-40B4-BE49-F238E27FC236}">
                <a16:creationId xmlns:a16="http://schemas.microsoft.com/office/drawing/2014/main" id="{5E39A63F-346C-40C5-AC8E-8168B732A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3150" y="1020763"/>
            <a:ext cx="1209675" cy="849312"/>
          </a:xfrm>
          <a:prstGeom prst="can">
            <a:avLst>
              <a:gd name="adj" fmla="val 37435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cxnSp>
        <p:nvCxnSpPr>
          <p:cNvPr id="4113" name="直接连接符 5">
            <a:extLst>
              <a:ext uri="{FF2B5EF4-FFF2-40B4-BE49-F238E27FC236}">
                <a16:creationId xmlns:a16="http://schemas.microsoft.com/office/drawing/2014/main" id="{5B9B0072-59D2-4440-A084-7B455C9F372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341563" y="2665413"/>
            <a:ext cx="1216025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14" name="文本框 6">
            <a:extLst>
              <a:ext uri="{FF2B5EF4-FFF2-40B4-BE49-F238E27FC236}">
                <a16:creationId xmlns:a16="http://schemas.microsoft.com/office/drawing/2014/main" id="{9E1B102D-E127-4747-AE70-324F5D1196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2635250"/>
            <a:ext cx="704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/>
              <a:t>7cm</a:t>
            </a:r>
            <a:endParaRPr lang="zh-CN" altLang="en-US"/>
          </a:p>
        </p:txBody>
      </p:sp>
      <p:cxnSp>
        <p:nvCxnSpPr>
          <p:cNvPr id="4115" name="直接连接符 9">
            <a:extLst>
              <a:ext uri="{FF2B5EF4-FFF2-40B4-BE49-F238E27FC236}">
                <a16:creationId xmlns:a16="http://schemas.microsoft.com/office/drawing/2014/main" id="{15C6CB2F-D68A-485B-A122-1552DA8FD65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708400" y="1168400"/>
            <a:ext cx="0" cy="1209675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16" name="文本框 24">
            <a:extLst>
              <a:ext uri="{FF2B5EF4-FFF2-40B4-BE49-F238E27FC236}">
                <a16:creationId xmlns:a16="http://schemas.microsoft.com/office/drawing/2014/main" id="{2ADE8F0A-65BF-4EF9-BC98-32A10FD72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2688" y="1600200"/>
            <a:ext cx="8493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/>
              <a:t>10cm</a:t>
            </a:r>
            <a:endParaRPr lang="zh-CN" altLang="en-US"/>
          </a:p>
        </p:txBody>
      </p:sp>
      <p:grpSp>
        <p:nvGrpSpPr>
          <p:cNvPr id="4117" name="Group 132">
            <a:extLst>
              <a:ext uri="{FF2B5EF4-FFF2-40B4-BE49-F238E27FC236}">
                <a16:creationId xmlns:a16="http://schemas.microsoft.com/office/drawing/2014/main" id="{161730DE-7B57-4689-B984-A19D06481E98}"/>
              </a:ext>
            </a:extLst>
          </p:cNvPr>
          <p:cNvGrpSpPr>
            <a:grpSpLocks/>
          </p:cNvGrpSpPr>
          <p:nvPr/>
        </p:nvGrpSpPr>
        <p:grpSpPr bwMode="auto">
          <a:xfrm>
            <a:off x="2757488" y="3421063"/>
            <a:ext cx="604837" cy="925512"/>
            <a:chOff x="2562" y="1189"/>
            <a:chExt cx="381" cy="583"/>
          </a:xfrm>
        </p:grpSpPr>
        <p:sp>
          <p:nvSpPr>
            <p:cNvPr id="4127" name="Text Box 130">
              <a:extLst>
                <a:ext uri="{FF2B5EF4-FFF2-40B4-BE49-F238E27FC236}">
                  <a16:creationId xmlns:a16="http://schemas.microsoft.com/office/drawing/2014/main" id="{D17E3FA1-CF36-4B7A-8193-B47D8266B4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4" y="1445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/>
                <a:t>7</a:t>
              </a:r>
            </a:p>
          </p:txBody>
        </p:sp>
        <p:sp>
          <p:nvSpPr>
            <p:cNvPr id="4128" name="Text Box 131">
              <a:extLst>
                <a:ext uri="{FF2B5EF4-FFF2-40B4-BE49-F238E27FC236}">
                  <a16:creationId xmlns:a16="http://schemas.microsoft.com/office/drawing/2014/main" id="{9959053F-D889-4A48-B230-E4147D6117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62" y="1189"/>
              <a:ext cx="381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/>
                <a:t>22</a:t>
              </a:r>
            </a:p>
          </p:txBody>
        </p:sp>
        <p:sp>
          <p:nvSpPr>
            <p:cNvPr id="4129" name="Line 129">
              <a:extLst>
                <a:ext uri="{FF2B5EF4-FFF2-40B4-BE49-F238E27FC236}">
                  <a16:creationId xmlns:a16="http://schemas.microsoft.com/office/drawing/2014/main" id="{243AEA18-6E7B-4797-8F4E-1B436E0E1C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08" y="1480"/>
              <a:ext cx="2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7" name="Text Box 138">
            <a:extLst>
              <a:ext uri="{FF2B5EF4-FFF2-40B4-BE49-F238E27FC236}">
                <a16:creationId xmlns:a16="http://schemas.microsoft.com/office/drawing/2014/main" id="{9FF5359B-8F10-46A0-92FD-D35D2E25C6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8070" y="4996190"/>
            <a:ext cx="544066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截面是一個直徑是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7cm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的圓形。</a:t>
            </a:r>
            <a:endParaRPr lang="en-US" altLang="zh-TW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9" name="Text Box 138">
            <a:extLst>
              <a:ext uri="{FF2B5EF4-FFF2-40B4-BE49-F238E27FC236}">
                <a16:creationId xmlns:a16="http://schemas.microsoft.com/office/drawing/2014/main" id="{62D3400F-5A95-4105-809C-9C6DB95CA0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1791" y="4448970"/>
            <a:ext cx="71913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7</a:t>
            </a:r>
            <a:r>
              <a:rPr lang="en-US" altLang="zh-CN" sz="2800" dirty="0">
                <a:solidFill>
                  <a:srgbClr val="0066FF"/>
                </a:solidFill>
                <a:sym typeface="Wingdings 2" panose="05020102010507070707" pitchFamily="18" charset="2"/>
              </a:rPr>
              <a:t></a:t>
            </a:r>
            <a:endParaRPr lang="en-US" altLang="zh-TW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grpSp>
        <p:nvGrpSpPr>
          <p:cNvPr id="40" name="Group 132">
            <a:extLst>
              <a:ext uri="{FF2B5EF4-FFF2-40B4-BE49-F238E27FC236}">
                <a16:creationId xmlns:a16="http://schemas.microsoft.com/office/drawing/2014/main" id="{251B924B-AEF1-4176-A8A9-D5B300B319D2}"/>
              </a:ext>
            </a:extLst>
          </p:cNvPr>
          <p:cNvGrpSpPr>
            <a:grpSpLocks/>
          </p:cNvGrpSpPr>
          <p:nvPr/>
        </p:nvGrpSpPr>
        <p:grpSpPr bwMode="auto">
          <a:xfrm>
            <a:off x="6493616" y="4245770"/>
            <a:ext cx="604838" cy="925512"/>
            <a:chOff x="2562" y="1189"/>
            <a:chExt cx="381" cy="583"/>
          </a:xfrm>
        </p:grpSpPr>
        <p:sp>
          <p:nvSpPr>
            <p:cNvPr id="4124" name="Text Box 130">
              <a:extLst>
                <a:ext uri="{FF2B5EF4-FFF2-40B4-BE49-F238E27FC236}">
                  <a16:creationId xmlns:a16="http://schemas.microsoft.com/office/drawing/2014/main" id="{A7908E30-0601-40AA-A4C1-1827C9762C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4" y="1445"/>
              <a:ext cx="3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 dirty="0">
                  <a:solidFill>
                    <a:srgbClr val="0066FF"/>
                  </a:solidFill>
                </a:rPr>
                <a:t>7</a:t>
              </a:r>
            </a:p>
          </p:txBody>
        </p:sp>
        <p:sp>
          <p:nvSpPr>
            <p:cNvPr id="4125" name="Text Box 131">
              <a:extLst>
                <a:ext uri="{FF2B5EF4-FFF2-40B4-BE49-F238E27FC236}">
                  <a16:creationId xmlns:a16="http://schemas.microsoft.com/office/drawing/2014/main" id="{29C2ECFB-B664-473F-8037-594559FF9B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62" y="1189"/>
              <a:ext cx="381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 dirty="0">
                  <a:solidFill>
                    <a:srgbClr val="0066FF"/>
                  </a:solidFill>
                </a:rPr>
                <a:t>22</a:t>
              </a:r>
            </a:p>
          </p:txBody>
        </p:sp>
        <p:sp>
          <p:nvSpPr>
            <p:cNvPr id="4126" name="Line 129">
              <a:extLst>
                <a:ext uri="{FF2B5EF4-FFF2-40B4-BE49-F238E27FC236}">
                  <a16:creationId xmlns:a16="http://schemas.microsoft.com/office/drawing/2014/main" id="{E7C56D88-0FBC-426F-9328-FE5BD66C16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4" y="1480"/>
              <a:ext cx="317" cy="0"/>
            </a:xfrm>
            <a:prstGeom prst="line">
              <a:avLst/>
            </a:prstGeom>
            <a:noFill/>
            <a:ln w="9525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>
                <a:solidFill>
                  <a:srgbClr val="0066FF"/>
                </a:solidFill>
              </a:endParaRPr>
            </a:p>
          </p:txBody>
        </p:sp>
      </p:grpSp>
      <p:sp>
        <p:nvSpPr>
          <p:cNvPr id="44" name="Text Box 138">
            <a:extLst>
              <a:ext uri="{FF2B5EF4-FFF2-40B4-BE49-F238E27FC236}">
                <a16:creationId xmlns:a16="http://schemas.microsoft.com/office/drawing/2014/main" id="{FF9A3C8A-E8DA-4056-A00B-426B85065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3529" y="4441032"/>
            <a:ext cx="9588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22</a:t>
            </a:r>
          </a:p>
        </p:txBody>
      </p:sp>
      <p:sp>
        <p:nvSpPr>
          <p:cNvPr id="47" name="TextBox 20">
            <a:extLst>
              <a:ext uri="{FF2B5EF4-FFF2-40B4-BE49-F238E27FC236}">
                <a16:creationId xmlns:a16="http://schemas.microsoft.com/office/drawing/2014/main" id="{A193D87B-15D5-4502-98ED-C271A8B7BE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0345" y="3669904"/>
            <a:ext cx="31019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008A00"/>
                </a:solidFill>
                <a:ea typeface="標楷體" panose="03000509000000000000" pitchFamily="65" charset="-120"/>
              </a:rPr>
              <a:t>圓的</a:t>
            </a:r>
            <a:r>
              <a:rPr lang="zh-CN" altLang="en-US" sz="2800" dirty="0">
                <a:solidFill>
                  <a:srgbClr val="008A00"/>
                </a:solidFill>
                <a:ea typeface="標楷體" panose="03000509000000000000" pitchFamily="65" charset="-120"/>
              </a:rPr>
              <a:t>周界</a:t>
            </a:r>
            <a:r>
              <a:rPr lang="zh-TW" altLang="en-US" sz="2800" dirty="0">
                <a:solidFill>
                  <a:srgbClr val="008A00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8A00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dirty="0">
                <a:solidFill>
                  <a:srgbClr val="008A00"/>
                </a:solidFill>
                <a:ea typeface="標楷體" panose="03000509000000000000" pitchFamily="65" charset="-120"/>
              </a:rPr>
              <a:t> 直徑</a:t>
            </a:r>
            <a:r>
              <a:rPr lang="en-US" altLang="zh-TW" sz="2800" dirty="0">
                <a:solidFill>
                  <a:srgbClr val="008A00"/>
                </a:solidFill>
                <a:ea typeface="標楷體" panose="03000509000000000000" pitchFamily="65" charset="-120"/>
              </a:rPr>
              <a:t>×</a:t>
            </a:r>
            <a:r>
              <a:rPr lang="en-US" altLang="zh-TW" sz="2800" dirty="0">
                <a:solidFill>
                  <a:srgbClr val="008A00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</a:t>
            </a:r>
            <a:endParaRPr lang="en-US" altLang="zh-CN" sz="2800" dirty="0">
              <a:solidFill>
                <a:srgbClr val="008A00"/>
              </a:solidFill>
              <a:ea typeface="標楷體" panose="03000509000000000000" pitchFamily="65" charset="-120"/>
            </a:endParaRPr>
          </a:p>
        </p:txBody>
      </p:sp>
      <p:sp>
        <p:nvSpPr>
          <p:cNvPr id="42" name="Text Box 138">
            <a:extLst>
              <a:ext uri="{FF2B5EF4-FFF2-40B4-BE49-F238E27FC236}">
                <a16:creationId xmlns:a16="http://schemas.microsoft.com/office/drawing/2014/main" id="{E8496032-080F-4608-8B81-B340F283A0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4688" y="4349750"/>
            <a:ext cx="6334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</a:rPr>
              <a:t>22</a:t>
            </a:r>
          </a:p>
        </p:txBody>
      </p:sp>
      <p:sp>
        <p:nvSpPr>
          <p:cNvPr id="3" name="椭圆 2">
            <a:extLst>
              <a:ext uri="{FF2B5EF4-FFF2-40B4-BE49-F238E27FC236}">
                <a16:creationId xmlns:a16="http://schemas.microsoft.com/office/drawing/2014/main" id="{36307809-1E2E-400D-9A01-84DD0906AD6B}"/>
              </a:ext>
            </a:extLst>
          </p:cNvPr>
          <p:cNvSpPr/>
          <p:nvPr/>
        </p:nvSpPr>
        <p:spPr bwMode="auto">
          <a:xfrm>
            <a:off x="2348213" y="1563217"/>
            <a:ext cx="1212849" cy="309690"/>
          </a:xfrm>
          <a:prstGeom prst="ellipse">
            <a:avLst/>
          </a:prstGeom>
          <a:noFill/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85185E-6 L -0.19254 -0.0509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35" y="-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33" grpId="0" animBg="1"/>
      <p:bldP spid="33" grpId="1" animBg="1"/>
      <p:bldP spid="26" grpId="0" animBg="1"/>
      <p:bldP spid="26" grpId="1" animBg="1"/>
      <p:bldP spid="26" grpId="2" animBg="1"/>
      <p:bldP spid="37" grpId="0"/>
      <p:bldP spid="37" grpId="1"/>
      <p:bldP spid="39" grpId="0"/>
      <p:bldP spid="39" grpId="1"/>
      <p:bldP spid="44" grpId="0"/>
      <p:bldP spid="44" grpId="1"/>
      <p:bldP spid="47" grpId="0"/>
      <p:bldP spid="47" grpId="1"/>
      <p:bldP spid="42" grpId="0"/>
      <p:bldP spid="3" grpId="0" animBg="1"/>
      <p:bldP spid="3" grpId="1" animBg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4400</TotalTime>
  <Words>145</Words>
  <Application>Microsoft Office PowerPoint</Application>
  <PresentationFormat>全屏显示(4:3)</PresentationFormat>
  <Paragraphs>28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新細明體</vt:lpstr>
      <vt:lpstr>幼圆</vt:lpstr>
      <vt:lpstr>Arial</vt:lpstr>
      <vt:lpstr>Calibri</vt:lpstr>
      <vt:lpstr>Times New Roman</vt:lpstr>
      <vt:lpstr>1_預設簡報設計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580</cp:revision>
  <dcterms:modified xsi:type="dcterms:W3CDTF">2023-07-13T02:13:33Z</dcterms:modified>
</cp:coreProperties>
</file>