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3"/>
  </p:notesMasterIdLst>
  <p:sldIdLst>
    <p:sldId id="326" r:id="rId2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845">
          <p15:clr>
            <a:srgbClr val="A4A3A4"/>
          </p15:clr>
        </p15:guide>
        <p15:guide id="2" orient="horz" pos="3430">
          <p15:clr>
            <a:srgbClr val="A4A3A4"/>
          </p15:clr>
        </p15:guide>
        <p15:guide id="3" pos="657">
          <p15:clr>
            <a:srgbClr val="A4A3A4"/>
          </p15:clr>
        </p15:guide>
        <p15:guide id="4" pos="884">
          <p15:clr>
            <a:srgbClr val="A4A3A4"/>
          </p15:clr>
        </p15:guide>
        <p15:guide id="5" pos="501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A00"/>
    <a:srgbClr val="FF6600"/>
    <a:srgbClr val="9966FF"/>
    <a:srgbClr val="FBEDEB"/>
    <a:srgbClr val="EBE6FE"/>
    <a:srgbClr val="009600"/>
    <a:srgbClr val="336600"/>
    <a:srgbClr val="3399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92537" autoAdjust="0"/>
  </p:normalViewPr>
  <p:slideViewPr>
    <p:cSldViewPr snapToObjects="1">
      <p:cViewPr varScale="1">
        <p:scale>
          <a:sx n="111" d="100"/>
          <a:sy n="111" d="100"/>
        </p:scale>
        <p:origin x="2220" y="96"/>
      </p:cViewPr>
      <p:guideLst>
        <p:guide orient="horz" pos="845"/>
        <p:guide orient="horz" pos="3430"/>
        <p:guide pos="657"/>
        <p:guide pos="884"/>
        <p:guide pos="501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59" d="100"/>
          <a:sy n="59" d="100"/>
        </p:scale>
        <p:origin x="-178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7DB1D3D6-800C-4089-9822-A1A9DBE6272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71EA437F-3765-40A1-8FA0-9A60F689E1A8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3F088438-077A-4E66-A37A-7D8A95DB7E13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32247668-2BF8-4A6D-836D-98270F43A92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2FA8D5E7-DD62-44D0-BC1A-DF4FA8FEFED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zh-TW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F518E89B-5AB3-468C-B2ED-8E84AFA43F93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26063388-A69E-4BB5-9726-ED225381E7C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C6E3478-E1D5-491E-B7B0-0BE0CF992EC0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C3832084-9155-4341-ABF2-2DC75EE08B5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3BA8B0F4-205D-4BC3-8DB5-37E8B232C47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705863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91558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54966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6524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88684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458595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389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1313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4114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822889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811504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74E81E40-F8C3-4F5C-A7C9-D4CD461AF65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B4FFEE15-D5E6-4095-AC54-50C9953116A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6">
            <a:extLst>
              <a:ext uri="{FF2B5EF4-FFF2-40B4-BE49-F238E27FC236}">
                <a16:creationId xmlns:a16="http://schemas.microsoft.com/office/drawing/2014/main" id="{257BDD09-1795-46DF-9F62-5CB0FFD4DE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00" y="903288"/>
            <a:ext cx="6669088" cy="216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3324225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4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如果</a:t>
            </a:r>
            <a:r>
              <a:rPr lang="en-US" altLang="zh-TW" sz="2800" i="1">
                <a:ea typeface="標楷體" panose="03000509000000000000" pitchFamily="65" charset="-120"/>
              </a:rPr>
              <a:t>M</a:t>
            </a:r>
            <a:r>
              <a:rPr lang="zh-TW" altLang="en-US" sz="2800">
                <a:ea typeface="標楷體" panose="03000509000000000000" pitchFamily="65" charset="-120"/>
              </a:rPr>
              <a:t>可被</a:t>
            </a:r>
            <a:r>
              <a:rPr lang="en-US" altLang="zh-TW" sz="2800">
                <a:ea typeface="標楷體" panose="03000509000000000000" pitchFamily="65" charset="-120"/>
              </a:rPr>
              <a:t>2</a:t>
            </a:r>
            <a:r>
              <a:rPr lang="zh-TW" altLang="en-US" sz="2800">
                <a:ea typeface="標楷體" panose="03000509000000000000" pitchFamily="65" charset="-120"/>
              </a:rPr>
              <a:t>整除，</a:t>
            </a:r>
            <a:r>
              <a:rPr lang="en-US" altLang="zh-TW" sz="2800" i="1">
                <a:ea typeface="標楷體" panose="03000509000000000000" pitchFamily="65" charset="-120"/>
              </a:rPr>
              <a:t>N</a:t>
            </a:r>
            <a:r>
              <a:rPr lang="zh-TW" altLang="en-US" sz="2800">
                <a:ea typeface="標楷體" panose="03000509000000000000" pitchFamily="65" charset="-120"/>
              </a:rPr>
              <a:t>可被</a:t>
            </a:r>
            <a:r>
              <a:rPr lang="en-US" altLang="zh-TW" sz="2800">
                <a:ea typeface="標楷體" panose="03000509000000000000" pitchFamily="65" charset="-120"/>
              </a:rPr>
              <a:t>3</a:t>
            </a:r>
            <a:r>
              <a:rPr lang="zh-TW" altLang="en-US" sz="2800">
                <a:ea typeface="標楷體" panose="03000509000000000000" pitchFamily="65" charset="-120"/>
              </a:rPr>
              <a:t>整除，以下哪項必定能被</a:t>
            </a:r>
            <a:r>
              <a:rPr lang="en-US" altLang="zh-TW" sz="2800">
                <a:ea typeface="標楷體" panose="03000509000000000000" pitchFamily="65" charset="-120"/>
              </a:rPr>
              <a:t>6</a:t>
            </a:r>
            <a:r>
              <a:rPr lang="zh-TW" altLang="en-US" sz="2800">
                <a:ea typeface="標楷體" panose="03000509000000000000" pitchFamily="65" charset="-120"/>
              </a:rPr>
              <a:t>整除？</a:t>
            </a:r>
          </a:p>
          <a:p>
            <a:pPr eaLnBrk="1" hangingPunct="1">
              <a:spcAft>
                <a:spcPct val="40000"/>
              </a:spcAft>
            </a:pPr>
            <a:r>
              <a:rPr lang="en-US" altLang="zh-TW" sz="2800">
                <a:ea typeface="標楷體" panose="03000509000000000000" pitchFamily="65" charset="-120"/>
              </a:rPr>
              <a:t>A. 2</a:t>
            </a:r>
            <a:r>
              <a:rPr lang="en-US" altLang="zh-TW" sz="2800" i="1">
                <a:ea typeface="標楷體" panose="03000509000000000000" pitchFamily="65" charset="-120"/>
              </a:rPr>
              <a:t>M</a:t>
            </a:r>
            <a:r>
              <a:rPr lang="en-US" altLang="zh-TW" sz="2800">
                <a:ea typeface="標楷體" panose="03000509000000000000" pitchFamily="65" charset="-120"/>
              </a:rPr>
              <a:t>	B. 3</a:t>
            </a:r>
            <a:r>
              <a:rPr lang="en-US" altLang="zh-TW" sz="2800" i="1">
                <a:ea typeface="標楷體" panose="03000509000000000000" pitchFamily="65" charset="-120"/>
              </a:rPr>
              <a:t>N</a:t>
            </a:r>
          </a:p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C. </a:t>
            </a:r>
            <a:r>
              <a:rPr lang="en-US" altLang="zh-TW" sz="2800" i="1">
                <a:ea typeface="標楷體" panose="03000509000000000000" pitchFamily="65" charset="-120"/>
              </a:rPr>
              <a:t>M</a:t>
            </a:r>
            <a:r>
              <a:rPr lang="zh-TW" altLang="zh-TW" sz="2800" b="1"/>
              <a:t>＋</a:t>
            </a:r>
            <a:r>
              <a:rPr lang="en-US" altLang="zh-TW" sz="2800" i="1">
                <a:ea typeface="標楷體" panose="03000509000000000000" pitchFamily="65" charset="-120"/>
              </a:rPr>
              <a:t>N</a:t>
            </a:r>
            <a:r>
              <a:rPr lang="en-US" altLang="zh-TW" sz="2800">
                <a:ea typeface="標楷體" panose="03000509000000000000" pitchFamily="65" charset="-120"/>
              </a:rPr>
              <a:t>	D. </a:t>
            </a:r>
            <a:r>
              <a:rPr lang="en-US" altLang="zh-TW" sz="2800" i="1">
                <a:ea typeface="標楷體" panose="03000509000000000000" pitchFamily="65" charset="-120"/>
              </a:rPr>
              <a:t>M</a:t>
            </a:r>
            <a:r>
              <a:rPr lang="en-US" altLang="zh-TW" sz="2800">
                <a:ea typeface="標楷體" panose="03000509000000000000" pitchFamily="65" charset="-120"/>
              </a:rPr>
              <a:t>×</a:t>
            </a:r>
            <a:r>
              <a:rPr lang="en-US" altLang="zh-TW" sz="2800" i="1">
                <a:ea typeface="標楷體" panose="03000509000000000000" pitchFamily="65" charset="-120"/>
              </a:rPr>
              <a:t>N</a:t>
            </a:r>
          </a:p>
        </p:txBody>
      </p:sp>
      <p:sp>
        <p:nvSpPr>
          <p:cNvPr id="3075" name="Rectangle 34">
            <a:extLst>
              <a:ext uri="{FF2B5EF4-FFF2-40B4-BE49-F238E27FC236}">
                <a16:creationId xmlns:a16="http://schemas.microsoft.com/office/drawing/2014/main" id="{92678FE5-9FCC-40B4-9359-B3735F94C2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48525" y="2601913"/>
            <a:ext cx="503238" cy="503237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/>
            <a:endParaRPr lang="en-US" altLang="zh-TW"/>
          </a:p>
        </p:txBody>
      </p:sp>
      <p:sp>
        <p:nvSpPr>
          <p:cNvPr id="27" name="Text Box 17">
            <a:extLst>
              <a:ext uri="{FF2B5EF4-FFF2-40B4-BE49-F238E27FC236}">
                <a16:creationId xmlns:a16="http://schemas.microsoft.com/office/drawing/2014/main" id="{478ADC41-1321-40EF-8A33-B905EDC5EE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80275" y="2606675"/>
            <a:ext cx="4905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8000" tIns="18000" rIns="18000" bIns="18000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FF0000"/>
                </a:solidFill>
              </a:rPr>
              <a:t> D</a:t>
            </a:r>
          </a:p>
        </p:txBody>
      </p:sp>
      <p:sp>
        <p:nvSpPr>
          <p:cNvPr id="3077" name="Rectangle 50">
            <a:extLst>
              <a:ext uri="{FF2B5EF4-FFF2-40B4-BE49-F238E27FC236}">
                <a16:creationId xmlns:a16="http://schemas.microsoft.com/office/drawing/2014/main" id="{589E8195-C500-48A2-A221-32F034A68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425" y="777875"/>
            <a:ext cx="935038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r>
              <a:rPr lang="en-US" altLang="zh-TW" sz="2800"/>
              <a:t>3.</a:t>
            </a:r>
          </a:p>
        </p:txBody>
      </p:sp>
      <p:sp>
        <p:nvSpPr>
          <p:cNvPr id="174196" name="Rectangle 116">
            <a:extLst>
              <a:ext uri="{FF2B5EF4-FFF2-40B4-BE49-F238E27FC236}">
                <a16:creationId xmlns:a16="http://schemas.microsoft.com/office/drawing/2014/main" id="{35A16148-1CCD-46D9-952C-477C9A4244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3076575"/>
            <a:ext cx="33115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假設 </a:t>
            </a:r>
            <a:r>
              <a:rPr lang="en-US" altLang="zh-TW" sz="2800" i="1">
                <a:solidFill>
                  <a:srgbClr val="0066FF"/>
                </a:solidFill>
                <a:ea typeface="標楷體" panose="03000509000000000000" pitchFamily="65" charset="-120"/>
              </a:rPr>
              <a:t>M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= 2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，</a:t>
            </a:r>
            <a:r>
              <a:rPr lang="en-US" altLang="zh-TW" sz="2800" i="1">
                <a:solidFill>
                  <a:srgbClr val="0066FF"/>
                </a:solidFill>
                <a:ea typeface="標楷體" panose="03000509000000000000" pitchFamily="65" charset="-120"/>
              </a:rPr>
              <a:t>N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= 3</a:t>
            </a:r>
            <a:endParaRPr lang="zh-TW" altLang="en-US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2" name="Text Box 53">
            <a:extLst>
              <a:ext uri="{FF2B5EF4-FFF2-40B4-BE49-F238E27FC236}">
                <a16:creationId xmlns:a16="http://schemas.microsoft.com/office/drawing/2014/main" id="{3F46A88D-ECD8-4724-B3D1-8E88EC3C01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3095625" cy="609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  <a:defRPr/>
            </a:pPr>
            <a:r>
              <a:rPr lang="zh-TW" altLang="en-US" sz="3400" b="1" dirty="0">
                <a:latin typeface="+mj-lt"/>
                <a:ea typeface="+mj-ea"/>
              </a:rPr>
              <a:t>模擬試卷</a:t>
            </a:r>
            <a:r>
              <a:rPr lang="en-US" altLang="zh-TW" sz="3400" b="1" dirty="0">
                <a:latin typeface="+mj-lt"/>
                <a:ea typeface="+mj-ea"/>
              </a:rPr>
              <a:t>(</a:t>
            </a:r>
            <a:r>
              <a:rPr lang="zh-TW" altLang="en-US" sz="3400" b="1" dirty="0">
                <a:latin typeface="+mj-lt"/>
                <a:ea typeface="+mj-ea"/>
              </a:rPr>
              <a:t>四</a:t>
            </a:r>
            <a:r>
              <a:rPr lang="en-US" altLang="zh-TW" sz="3400" b="1" dirty="0">
                <a:latin typeface="+mj-lt"/>
                <a:ea typeface="+mj-ea"/>
              </a:rPr>
              <a:t>)</a:t>
            </a:r>
          </a:p>
        </p:txBody>
      </p:sp>
      <p:sp>
        <p:nvSpPr>
          <p:cNvPr id="23" name="Rectangle 116">
            <a:extLst>
              <a:ext uri="{FF2B5EF4-FFF2-40B4-BE49-F238E27FC236}">
                <a16:creationId xmlns:a16="http://schemas.microsoft.com/office/drawing/2014/main" id="{E5DE38A9-B309-49A5-8C4F-1577C9FA7C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3603625"/>
            <a:ext cx="3095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A. 2</a:t>
            </a:r>
            <a:r>
              <a:rPr lang="en-US" altLang="zh-TW" sz="2800" i="1">
                <a:solidFill>
                  <a:srgbClr val="0066FF"/>
                </a:solidFill>
                <a:ea typeface="標楷體" panose="03000509000000000000" pitchFamily="65" charset="-120"/>
              </a:rPr>
              <a:t>M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= 2 × 2 = 4</a:t>
            </a:r>
            <a:endParaRPr lang="zh-TW" altLang="en-US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4" name="Rectangle 116">
            <a:extLst>
              <a:ext uri="{FF2B5EF4-FFF2-40B4-BE49-F238E27FC236}">
                <a16:creationId xmlns:a16="http://schemas.microsoft.com/office/drawing/2014/main" id="{570EC157-1FB6-46AF-880E-F72AB0DCA5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3313" y="3567113"/>
            <a:ext cx="2408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不能被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整除</a:t>
            </a:r>
          </a:p>
        </p:txBody>
      </p:sp>
      <p:sp>
        <p:nvSpPr>
          <p:cNvPr id="25" name="Rectangle 116">
            <a:extLst>
              <a:ext uri="{FF2B5EF4-FFF2-40B4-BE49-F238E27FC236}">
                <a16:creationId xmlns:a16="http://schemas.microsoft.com/office/drawing/2014/main" id="{63EF8CF5-47F6-4F58-9F3F-2CA5D259C8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27125" y="4152900"/>
            <a:ext cx="30956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B. 3</a:t>
            </a:r>
            <a:r>
              <a:rPr lang="en-US" altLang="zh-TW" sz="2800" i="1">
                <a:solidFill>
                  <a:srgbClr val="0066FF"/>
                </a:solidFill>
                <a:ea typeface="標楷體" panose="03000509000000000000" pitchFamily="65" charset="-120"/>
              </a:rPr>
              <a:t>N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 = 3 × 3 = 9</a:t>
            </a:r>
            <a:endParaRPr lang="zh-TW" altLang="en-US" sz="280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6" name="Rectangle 116">
            <a:extLst>
              <a:ext uri="{FF2B5EF4-FFF2-40B4-BE49-F238E27FC236}">
                <a16:creationId xmlns:a16="http://schemas.microsoft.com/office/drawing/2014/main" id="{B9A9D0C0-D736-4078-9D7E-A74E15CA3B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13313" y="4116388"/>
            <a:ext cx="24082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不能被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整除</a:t>
            </a:r>
          </a:p>
        </p:txBody>
      </p:sp>
      <p:sp>
        <p:nvSpPr>
          <p:cNvPr id="28" name="Rectangle 116">
            <a:extLst>
              <a:ext uri="{FF2B5EF4-FFF2-40B4-BE49-F238E27FC236}">
                <a16:creationId xmlns:a16="http://schemas.microsoft.com/office/drawing/2014/main" id="{37674273-17A7-4FB4-B6B5-70FA96C536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725" y="4652963"/>
            <a:ext cx="36972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C. </a:t>
            </a:r>
            <a:r>
              <a:rPr lang="en-US" altLang="zh-TW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M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+</a:t>
            </a:r>
            <a:r>
              <a:rPr lang="en-US" altLang="zh-TW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N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 = 2</a:t>
            </a:r>
            <a:r>
              <a:rPr lang="zh-TW" altLang="en-US" sz="2800" dirty="0">
                <a:solidFill>
                  <a:srgbClr val="0066FF"/>
                </a:solidFill>
                <a:ea typeface="標楷體" panose="03000509000000000000" pitchFamily="65" charset="-120"/>
              </a:rPr>
              <a:t>＋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3 = 5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29" name="Rectangle 116">
            <a:extLst>
              <a:ext uri="{FF2B5EF4-FFF2-40B4-BE49-F238E27FC236}">
                <a16:creationId xmlns:a16="http://schemas.microsoft.com/office/drawing/2014/main" id="{E9F9D10F-FAAA-4092-9F11-D39C0EB7A3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4616450"/>
            <a:ext cx="240982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不能被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整除</a:t>
            </a:r>
          </a:p>
        </p:txBody>
      </p:sp>
      <p:sp>
        <p:nvSpPr>
          <p:cNvPr id="30" name="Rectangle 116">
            <a:extLst>
              <a:ext uri="{FF2B5EF4-FFF2-40B4-BE49-F238E27FC236}">
                <a16:creationId xmlns:a16="http://schemas.microsoft.com/office/drawing/2014/main" id="{62BB1C01-CB43-45EA-866C-B3AD04B49B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1725" y="5202238"/>
            <a:ext cx="369728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D. </a:t>
            </a:r>
            <a:r>
              <a:rPr lang="en-US" altLang="zh-TW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M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×</a:t>
            </a:r>
            <a:r>
              <a:rPr lang="en-US" altLang="zh-TW" sz="2800" i="1" dirty="0">
                <a:solidFill>
                  <a:srgbClr val="0066FF"/>
                </a:solidFill>
                <a:ea typeface="標楷體" panose="03000509000000000000" pitchFamily="65" charset="-120"/>
              </a:rPr>
              <a:t>N</a:t>
            </a:r>
            <a:r>
              <a:rPr lang="en-US" altLang="zh-TW" sz="2800" dirty="0">
                <a:solidFill>
                  <a:srgbClr val="0066FF"/>
                </a:solidFill>
                <a:ea typeface="標楷體" panose="03000509000000000000" pitchFamily="65" charset="-120"/>
              </a:rPr>
              <a:t> = 2 × 3 = 6</a:t>
            </a:r>
            <a:endParaRPr lang="zh-TW" altLang="en-US" sz="2800" dirty="0">
              <a:solidFill>
                <a:srgbClr val="0066FF"/>
              </a:solidFill>
              <a:ea typeface="標楷體" panose="03000509000000000000" pitchFamily="65" charset="-120"/>
            </a:endParaRPr>
          </a:p>
        </p:txBody>
      </p:sp>
      <p:sp>
        <p:nvSpPr>
          <p:cNvPr id="31" name="Rectangle 116">
            <a:extLst>
              <a:ext uri="{FF2B5EF4-FFF2-40B4-BE49-F238E27FC236}">
                <a16:creationId xmlns:a16="http://schemas.microsoft.com/office/drawing/2014/main" id="{17567E2E-5F6C-4422-9457-01A90CD069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913" y="5175250"/>
            <a:ext cx="2409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能被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6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整除</a:t>
            </a:r>
          </a:p>
        </p:txBody>
      </p:sp>
      <p:sp>
        <p:nvSpPr>
          <p:cNvPr id="2" name="文本框 1">
            <a:extLst>
              <a:ext uri="{FF2B5EF4-FFF2-40B4-BE49-F238E27FC236}">
                <a16:creationId xmlns:a16="http://schemas.microsoft.com/office/drawing/2014/main" id="{E0FC2F6A-EDCE-46CD-88F1-752AA69864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46263" y="3178175"/>
            <a:ext cx="3282950" cy="769938"/>
          </a:xfrm>
          <a:prstGeom prst="rect">
            <a:avLst/>
          </a:prstGeom>
          <a:noFill/>
          <a:ln w="9525">
            <a:solidFill>
              <a:srgbClr val="008A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200" b="1">
                <a:solidFill>
                  <a:srgbClr val="008A00"/>
                </a:solidFill>
              </a:rPr>
              <a:t>提示學生可用假設法，假設</a:t>
            </a:r>
            <a:r>
              <a:rPr lang="en-US" altLang="zh-TW" sz="2200" b="1" i="1">
                <a:solidFill>
                  <a:srgbClr val="008A00"/>
                </a:solidFill>
              </a:rPr>
              <a:t>M</a:t>
            </a:r>
            <a:r>
              <a:rPr lang="zh-TW" altLang="en-US" sz="2200" b="1">
                <a:solidFill>
                  <a:srgbClr val="008A00"/>
                </a:solidFill>
              </a:rPr>
              <a:t>和</a:t>
            </a:r>
            <a:r>
              <a:rPr lang="en-US" altLang="zh-TW" sz="2200" b="1" i="1">
                <a:solidFill>
                  <a:srgbClr val="008A00"/>
                </a:solidFill>
              </a:rPr>
              <a:t>N</a:t>
            </a:r>
            <a:r>
              <a:rPr lang="zh-TW" altLang="en-US" sz="2200" b="1">
                <a:solidFill>
                  <a:srgbClr val="008A00"/>
                </a:solidFill>
              </a:rPr>
              <a:t>是簡單數字。</a:t>
            </a:r>
            <a:endParaRPr lang="zh-CN" altLang="en-US" sz="2200" b="1">
              <a:solidFill>
                <a:srgbClr val="008A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74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174196" grpId="0"/>
      <p:bldP spid="174196" grpId="1"/>
      <p:bldP spid="23" grpId="0"/>
      <p:bldP spid="23" grpId="1"/>
      <p:bldP spid="24" grpId="0"/>
      <p:bldP spid="24" grpId="1"/>
      <p:bldP spid="25" grpId="0"/>
      <p:bldP spid="25" grpId="1"/>
      <p:bldP spid="26" grpId="0"/>
      <p:bldP spid="26" grpId="1"/>
      <p:bldP spid="28" grpId="0"/>
      <p:bldP spid="28" grpId="1"/>
      <p:bldP spid="29" grpId="0"/>
      <p:bldP spid="29" grpId="1"/>
      <p:bldP spid="30" grpId="0"/>
      <p:bldP spid="30" grpId="1"/>
      <p:bldP spid="31" grpId="0"/>
      <p:bldP spid="31" grpId="1"/>
      <p:bldP spid="2" grpId="0" animBg="1"/>
      <p:bldP spid="2" grpId="1" animBg="1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4118</TotalTime>
  <Words>135</Words>
  <Application>Microsoft Office PowerPoint</Application>
  <PresentationFormat>全屏显示(4:3)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新細明體</vt:lpstr>
      <vt:lpstr>幼圆</vt:lpstr>
      <vt:lpstr>Arial</vt:lpstr>
      <vt:lpstr>Calibri</vt:lpstr>
      <vt:lpstr>1_預設簡報設計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538</cp:revision>
  <dcterms:modified xsi:type="dcterms:W3CDTF">2023-07-13T02:16:52Z</dcterms:modified>
</cp:coreProperties>
</file>