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966FF"/>
    <a:srgbClr val="2E08B8"/>
    <a:srgbClr val="339966"/>
    <a:srgbClr val="E5F4FF"/>
    <a:srgbClr val="ABDBFF"/>
    <a:srgbClr val="008A00"/>
    <a:srgbClr val="FF6600"/>
    <a:srgbClr val="FBEDEB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111" d="100"/>
          <a:sy n="111" d="100"/>
        </p:scale>
        <p:origin x="1560" y="96"/>
      </p:cViewPr>
      <p:guideLst>
        <p:guide orient="horz" pos="845"/>
        <p:guide orient="horz" pos="3430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900EB79-5F87-4559-A892-20F595F98F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4B51C7B-41FB-4567-A87A-E95F4903AC4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DECDDCC-3E69-4093-8BBD-345653320621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209166B-BF8D-4490-956C-DB91B9F7DF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E485D6B-E0EE-4497-B894-0E34EC715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1B5E91-4436-412C-AC2A-B4F13F7973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E3EFEC5-02C0-49AE-A88C-D269D0F3A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73FCBD9-DD94-470B-AAE2-3E7B376CE53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6B046E7-5584-47F7-9535-37CDA3564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332FF5-3C58-4222-A35C-AE4F7CA55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3514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465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741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396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7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5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12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820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301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12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234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6A68076-E7DA-43D7-A6D6-876D75656A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3D550CC-40D4-4211-89BC-E45E1373587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16">
            <a:extLst>
              <a:ext uri="{FF2B5EF4-FFF2-40B4-BE49-F238E27FC236}">
                <a16:creationId xmlns:a16="http://schemas.microsoft.com/office/drawing/2014/main" id="{BEFBFEA3-9885-4282-B5BF-B39FEB846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2388" y="3249313"/>
            <a:ext cx="1636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及格人數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143">
            <a:extLst>
              <a:ext uri="{FF2B5EF4-FFF2-40B4-BE49-F238E27FC236}">
                <a16:creationId xmlns:a16="http://schemas.microsoft.com/office/drawing/2014/main" id="{5A87BFDC-379F-4205-8DF8-D6F8CA813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024" y="1563556"/>
            <a:ext cx="1079376" cy="433388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6" name="Rectangle 36">
            <a:extLst>
              <a:ext uri="{FF2B5EF4-FFF2-40B4-BE49-F238E27FC236}">
                <a16:creationId xmlns:a16="http://schemas.microsoft.com/office/drawing/2014/main" id="{18FE36CA-7B02-40B6-B32D-01157B1DB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538" y="1052736"/>
            <a:ext cx="7091362" cy="2174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120</a:t>
            </a:r>
            <a:r>
              <a:rPr lang="zh-TW" altLang="en-US" sz="2800" dirty="0">
                <a:ea typeface="標楷體" panose="03000509000000000000" pitchFamily="65" charset="-120"/>
              </a:rPr>
              <a:t>名學生參加英文科測驗，其中有</a:t>
            </a:r>
            <a:r>
              <a:rPr lang="en-US" altLang="zh-TW" sz="2800" dirty="0">
                <a:ea typeface="標楷體" panose="03000509000000000000" pitchFamily="65" charset="-120"/>
              </a:rPr>
              <a:t>18</a:t>
            </a:r>
            <a:r>
              <a:rPr lang="zh-TW" altLang="en-US" sz="2800" dirty="0">
                <a:ea typeface="標楷體" panose="03000509000000000000" pitchFamily="65" charset="-120"/>
              </a:rPr>
              <a:t>名學生不及格，該次測驗的</a:t>
            </a:r>
            <a:r>
              <a:rPr lang="zh-CN" altLang="en-US" sz="2800" dirty="0">
                <a:ea typeface="標楷體" panose="03000509000000000000" pitchFamily="65" charset="-120"/>
              </a:rPr>
              <a:t>及格率是</a:t>
            </a:r>
            <a:r>
              <a:rPr lang="zh-TW" altLang="en-US" sz="2800" dirty="0">
                <a:ea typeface="標楷體" panose="03000509000000000000" pitchFamily="65" charset="-120"/>
              </a:rPr>
              <a:t>多少？</a:t>
            </a:r>
          </a:p>
          <a:p>
            <a:pPr eaLnBrk="1" hangingPunct="1">
              <a:spcAft>
                <a:spcPts val="1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en-US" altLang="zh-CN" sz="2800" dirty="0">
                <a:ea typeface="標楷體" panose="03000509000000000000" pitchFamily="65" charset="-120"/>
              </a:rPr>
              <a:t>92%</a:t>
            </a:r>
            <a:r>
              <a:rPr lang="en-US" altLang="zh-TW" sz="2800" dirty="0">
                <a:ea typeface="標楷體" panose="03000509000000000000" pitchFamily="65" charset="-120"/>
              </a:rPr>
              <a:t>	B. </a:t>
            </a:r>
            <a:r>
              <a:rPr lang="en-US" altLang="zh-CN" sz="2800" dirty="0">
                <a:ea typeface="標楷體" panose="03000509000000000000" pitchFamily="65" charset="-120"/>
              </a:rPr>
              <a:t>85%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en-US" altLang="zh-CN" sz="2800" dirty="0">
                <a:ea typeface="標楷體" panose="03000509000000000000" pitchFamily="65" charset="-120"/>
              </a:rPr>
              <a:t>18%</a:t>
            </a:r>
            <a:r>
              <a:rPr lang="en-US" altLang="zh-TW" sz="2800" dirty="0">
                <a:ea typeface="標楷體" panose="03000509000000000000" pitchFamily="65" charset="-120"/>
              </a:rPr>
              <a:t>	D. </a:t>
            </a:r>
            <a:r>
              <a:rPr lang="en-US" altLang="zh-CN" sz="2800" dirty="0">
                <a:ea typeface="標楷體" panose="03000509000000000000" pitchFamily="65" charset="-120"/>
              </a:rPr>
              <a:t>15%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1C2DBF6E-3F60-41E3-8A92-C1E1FA42D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825" y="2681288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ECF3AEA-FEB8-4003-8350-6679597B8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4575" y="2686050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FF0000"/>
                </a:solidFill>
              </a:rPr>
              <a:t> B</a:t>
            </a:r>
            <a:endParaRPr lang="en-US" altLang="zh-TW" sz="2800" dirty="0">
              <a:solidFill>
                <a:srgbClr val="FF0000"/>
              </a:solidFill>
            </a:endParaRPr>
          </a:p>
        </p:txBody>
      </p:sp>
      <p:sp>
        <p:nvSpPr>
          <p:cNvPr id="3079" name="Rectangle 50">
            <a:extLst>
              <a:ext uri="{FF2B5EF4-FFF2-40B4-BE49-F238E27FC236}">
                <a16:creationId xmlns:a16="http://schemas.microsoft.com/office/drawing/2014/main" id="{8CA0EB9A-87FC-484E-9A89-3F8A9DF0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908720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11.</a:t>
            </a: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E537F12C-6019-4674-97C0-DC49FF783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B901C06-1D6A-48CC-BF4F-702EB974DC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23831" y="1556792"/>
            <a:ext cx="1432545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AB91CDED-C7DF-47B4-9E50-048A58F14FB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46323" y="1563556"/>
            <a:ext cx="1667470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</p:spPr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C26C2902-C050-48B1-8AF1-65235614AB6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76450" y="1988840"/>
            <a:ext cx="1432545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</p:spPr>
      </p:cxnSp>
      <p:sp>
        <p:nvSpPr>
          <p:cNvPr id="25" name="Rectangle 116">
            <a:extLst>
              <a:ext uri="{FF2B5EF4-FFF2-40B4-BE49-F238E27FC236}">
                <a16:creationId xmlns:a16="http://schemas.microsoft.com/office/drawing/2014/main" id="{3E5B6EB7-2569-4019-9464-DF210BA76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602" y="3459964"/>
            <a:ext cx="15047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及格率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7C27E016-4032-4F13-A652-E270973AAE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12926" y="3710164"/>
            <a:ext cx="1627237" cy="0"/>
          </a:xfrm>
          <a:prstGeom prst="line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</p:spPr>
      </p:cxnSp>
      <p:sp>
        <p:nvSpPr>
          <p:cNvPr id="36" name="Rectangle 116">
            <a:extLst>
              <a:ext uri="{FF2B5EF4-FFF2-40B4-BE49-F238E27FC236}">
                <a16:creationId xmlns:a16="http://schemas.microsoft.com/office/drawing/2014/main" id="{37D8DFFA-8D6D-48A6-A33B-BC18E690A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1195" y="3623662"/>
            <a:ext cx="13410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總人數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116">
            <a:extLst>
              <a:ext uri="{FF2B5EF4-FFF2-40B4-BE49-F238E27FC236}">
                <a16:creationId xmlns:a16="http://schemas.microsoft.com/office/drawing/2014/main" id="{5FF85AAE-9EEA-4DCE-9F1C-5B4C4A7F5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425" y="5066020"/>
            <a:ext cx="1296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= 85%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Rectangle 116">
            <a:extLst>
              <a:ext uri="{FF2B5EF4-FFF2-40B4-BE49-F238E27FC236}">
                <a16:creationId xmlns:a16="http://schemas.microsoft.com/office/drawing/2014/main" id="{DDD72412-4FA9-43DF-9E9A-EDB31657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694" y="4381544"/>
            <a:ext cx="5107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116">
            <a:extLst>
              <a:ext uri="{FF2B5EF4-FFF2-40B4-BE49-F238E27FC236}">
                <a16:creationId xmlns:a16="http://schemas.microsoft.com/office/drawing/2014/main" id="{EE00DC82-E0F0-413C-A9C7-181D14864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9909" y="4175871"/>
            <a:ext cx="1636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120</a:t>
            </a:r>
            <a:r>
              <a:rPr lang="zh-CN" altLang="en-US" sz="2800" dirty="0">
                <a:solidFill>
                  <a:srgbClr val="0066FF"/>
                </a:solidFill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18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Rectangle 116">
            <a:extLst>
              <a:ext uri="{FF2B5EF4-FFF2-40B4-BE49-F238E27FC236}">
                <a16:creationId xmlns:a16="http://schemas.microsoft.com/office/drawing/2014/main" id="{914D5502-CDA5-46A1-A0CF-CA4499212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5128" y="4612588"/>
            <a:ext cx="1001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120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Rectangle 116">
            <a:extLst>
              <a:ext uri="{FF2B5EF4-FFF2-40B4-BE49-F238E27FC236}">
                <a16:creationId xmlns:a16="http://schemas.microsoft.com/office/drawing/2014/main" id="{F700480A-42C5-45A9-A691-5B2E0ABC2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396" y="3419565"/>
            <a:ext cx="1296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×100%  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CB7A0616-ECB3-46E3-B4EB-5E861FB5B1B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62091" y="4664013"/>
            <a:ext cx="1627237" cy="0"/>
          </a:xfrm>
          <a:prstGeom prst="line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0" grpId="1"/>
      <p:bldP spid="34" grpId="0" animBg="1"/>
      <p:bldP spid="34" grpId="1" animBg="1"/>
      <p:bldP spid="27" grpId="0"/>
      <p:bldP spid="25" grpId="0"/>
      <p:bldP spid="25" grpId="1"/>
      <p:bldP spid="25" grpId="2"/>
      <p:bldP spid="36" grpId="0"/>
      <p:bldP spid="36" grpId="1"/>
      <p:bldP spid="38" grpId="0"/>
      <p:bldP spid="38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4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4208</TotalTime>
  <Words>77</Words>
  <Application>Microsoft Office PowerPoint</Application>
  <PresentationFormat>全屏显示(4:3)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553</cp:revision>
  <dcterms:modified xsi:type="dcterms:W3CDTF">2023-07-13T02:32:22Z</dcterms:modified>
</cp:coreProperties>
</file>