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>
          <p15:clr>
            <a:srgbClr val="A4A3A4"/>
          </p15:clr>
        </p15:guide>
        <p15:guide id="2" orient="horz" pos="1933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8A00"/>
    <a:srgbClr val="FBEDEB"/>
    <a:srgbClr val="EBE6FE"/>
    <a:srgbClr val="009600"/>
    <a:srgbClr val="336600"/>
    <a:srgbClr val="339966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>
        <p:scale>
          <a:sx n="100" d="100"/>
          <a:sy n="100" d="100"/>
        </p:scale>
        <p:origin x="1002" y="324"/>
      </p:cViewPr>
      <p:guideLst>
        <p:guide orient="horz" pos="799"/>
        <p:guide orient="horz" pos="1933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7165153C-8FDF-4A60-83C2-65FD276D92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719C545-57C9-4149-A0D8-D62806C9C4A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65441F0B-50D5-4045-91B1-CF4945C7923E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00CF2A98-2F48-459D-A644-C10017B94C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1A27313E-62C9-45DA-9471-BFEC8D2E30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B4CA9D7-0881-4C04-B3D2-C875672014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BFCC369-5834-49E7-AD01-D98B82716E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9CF92A-3589-452A-A715-8AAC0374765E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22658A7-9704-4FBA-A36D-983B3F95B1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9A9B09C-F026-4A4A-92B6-EDD7D2771E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61628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6367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0992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499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4944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4857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4669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61084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8995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1229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823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7DCBBCA6-F40D-4AFE-AC6D-E883A8F60F0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727DB81-8B87-4F7B-900C-288614E99D9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0AD1469E-E9DD-4D8F-8986-9FD3328BEFE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857"/>
          <a:stretch/>
        </p:blipFill>
        <p:spPr>
          <a:xfrm>
            <a:off x="3253581" y="908720"/>
            <a:ext cx="2802061" cy="2448273"/>
          </a:xfrm>
          <a:prstGeom prst="rect">
            <a:avLst/>
          </a:prstGeom>
        </p:spPr>
      </p:pic>
      <p:sp>
        <p:nvSpPr>
          <p:cNvPr id="3074" name="Rectangle 36">
            <a:extLst>
              <a:ext uri="{FF2B5EF4-FFF2-40B4-BE49-F238E27FC236}">
                <a16:creationId xmlns:a16="http://schemas.microsoft.com/office/drawing/2014/main" id="{21718553-7962-4B07-94AD-212A12B42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3237188"/>
            <a:ext cx="7345362" cy="257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上圖中，</a:t>
            </a:r>
            <a:r>
              <a:rPr lang="zh-TW" altLang="en-US" sz="2800" u="sng" dirty="0">
                <a:ea typeface="標楷體" panose="03000509000000000000" pitchFamily="65" charset="-120"/>
              </a:rPr>
              <a:t>少傑</a:t>
            </a:r>
            <a:r>
              <a:rPr lang="zh-TW" altLang="en-US" sz="2800" dirty="0">
                <a:ea typeface="標楷體" panose="03000509000000000000" pitchFamily="65" charset="-120"/>
              </a:rPr>
              <a:t>正沿路向西南方</a:t>
            </a:r>
            <a:r>
              <a:rPr lang="zh-CN" altLang="en-US" sz="2800" dirty="0">
                <a:ea typeface="標楷體" panose="03000509000000000000" pitchFamily="65" charset="-120"/>
              </a:rPr>
              <a:t>步行。</a:t>
            </a:r>
            <a:r>
              <a:rPr lang="zh-TW" altLang="en-US" sz="2800" dirty="0">
                <a:ea typeface="標楷體" panose="03000509000000000000" pitchFamily="65" charset="-120"/>
              </a:rPr>
              <a:t>當他到達分岔路口時，</a:t>
            </a:r>
            <a:r>
              <a:rPr lang="zh-CN" altLang="en-US" sz="2800" dirty="0">
                <a:ea typeface="標楷體" panose="03000509000000000000" pitchFamily="65" charset="-120"/>
              </a:rPr>
              <a:t>他會</a:t>
            </a:r>
            <a:r>
              <a:rPr lang="zh-TW" altLang="en-US" sz="2800" dirty="0">
                <a:ea typeface="標楷體" panose="03000509000000000000" pitchFamily="65" charset="-120"/>
              </a:rPr>
              <a:t>轉右繼續步行，即他會向哪個方</a:t>
            </a:r>
            <a:r>
              <a:rPr lang="zh-CN" altLang="en-US" sz="2800" dirty="0">
                <a:ea typeface="標楷體" panose="03000509000000000000" pitchFamily="65" charset="-120"/>
              </a:rPr>
              <a:t>向步行</a:t>
            </a:r>
            <a:r>
              <a:rPr lang="zh-TW" altLang="en-US" sz="2800" dirty="0">
                <a:ea typeface="標楷體" panose="03000509000000000000" pitchFamily="65" charset="-120"/>
              </a:rPr>
              <a:t>？</a:t>
            </a:r>
          </a:p>
          <a:p>
            <a:pPr eaLnBrk="1" hangingPunct="1"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 </a:t>
            </a:r>
            <a:r>
              <a:rPr lang="zh-TW" altLang="en-US" sz="2800" dirty="0">
                <a:ea typeface="標楷體" panose="03000509000000000000" pitchFamily="65" charset="-120"/>
              </a:rPr>
              <a:t>東北</a:t>
            </a:r>
            <a:r>
              <a:rPr lang="en-US" altLang="zh-TW" sz="2800" dirty="0">
                <a:ea typeface="標楷體" panose="03000509000000000000" pitchFamily="65" charset="-120"/>
              </a:rPr>
              <a:t>		  B. </a:t>
            </a:r>
            <a:r>
              <a:rPr lang="zh-TW" altLang="en-US" sz="2800" dirty="0">
                <a:ea typeface="標楷體" panose="03000509000000000000" pitchFamily="65" charset="-120"/>
              </a:rPr>
              <a:t>東南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C. </a:t>
            </a:r>
            <a:r>
              <a:rPr lang="zh-TW" altLang="en-US" sz="2800" dirty="0">
                <a:ea typeface="標楷體" panose="03000509000000000000" pitchFamily="65" charset="-120"/>
              </a:rPr>
              <a:t>西北</a:t>
            </a:r>
            <a:r>
              <a:rPr lang="en-US" altLang="zh-TW" sz="2800" dirty="0">
                <a:ea typeface="標楷體" panose="03000509000000000000" pitchFamily="65" charset="-120"/>
              </a:rPr>
              <a:t>	  	  D. </a:t>
            </a:r>
            <a:r>
              <a:rPr lang="zh-TW" altLang="en-US" sz="2800" dirty="0">
                <a:ea typeface="標楷體" panose="03000509000000000000" pitchFamily="65" charset="-120"/>
              </a:rPr>
              <a:t>西南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8E94A4A2-8642-4FDD-B1DC-A35314DA3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3019" y="5100638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D7DC71B2-28A6-4E95-9DC2-F08A43C2A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9369" y="5122863"/>
            <a:ext cx="490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</a:rPr>
              <a:t> C</a:t>
            </a:r>
          </a:p>
        </p:txBody>
      </p:sp>
      <p:sp>
        <p:nvSpPr>
          <p:cNvPr id="3077" name="Rectangle 50">
            <a:extLst>
              <a:ext uri="{FF2B5EF4-FFF2-40B4-BE49-F238E27FC236}">
                <a16:creationId xmlns:a16="http://schemas.microsoft.com/office/drawing/2014/main" id="{314F2875-4392-4141-8674-B24EA45FB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3098204"/>
            <a:ext cx="9350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/>
              <a:t>15.</a:t>
            </a:r>
          </a:p>
        </p:txBody>
      </p:sp>
      <p:sp>
        <p:nvSpPr>
          <p:cNvPr id="16" name="Text Box 53">
            <a:extLst>
              <a:ext uri="{FF2B5EF4-FFF2-40B4-BE49-F238E27FC236}">
                <a16:creationId xmlns:a16="http://schemas.microsoft.com/office/drawing/2014/main" id="{940947F5-1E04-45FF-BD8A-24C5900EC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四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7E0732FF-AB9A-4FF5-A483-594AC1B38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981075"/>
            <a:ext cx="431800" cy="431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9D7A74A1-853D-4D4C-84DA-26E27DDB1FF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77556" y="3738348"/>
            <a:ext cx="204629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CB5CF835-5677-4AF3-8150-81B687B35A2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58887" y="4149080"/>
            <a:ext cx="1294825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2B8886B1-0515-495C-B444-F691BEAD6D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89740" y="4149080"/>
            <a:ext cx="208800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矩形 35">
            <a:extLst>
              <a:ext uri="{FF2B5EF4-FFF2-40B4-BE49-F238E27FC236}">
                <a16:creationId xmlns:a16="http://schemas.microsoft.com/office/drawing/2014/main" id="{2EC043BC-84FF-4D93-ADF7-17F8EDAE5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1216025"/>
            <a:ext cx="182562" cy="2794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2F2B2896-A68A-470E-B1B4-60E991C68BB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93313" y="961671"/>
            <a:ext cx="315375" cy="661518"/>
          </a:xfrm>
          <a:prstGeom prst="rect">
            <a:avLst/>
          </a:prstGeom>
        </p:spPr>
      </p:pic>
      <p:grpSp>
        <p:nvGrpSpPr>
          <p:cNvPr id="6" name="组合 5">
            <a:extLst>
              <a:ext uri="{FF2B5EF4-FFF2-40B4-BE49-F238E27FC236}">
                <a16:creationId xmlns:a16="http://schemas.microsoft.com/office/drawing/2014/main" id="{B53A63F7-7AFC-4046-9E38-B9CF7614A19F}"/>
              </a:ext>
            </a:extLst>
          </p:cNvPr>
          <p:cNvGrpSpPr/>
          <p:nvPr/>
        </p:nvGrpSpPr>
        <p:grpSpPr>
          <a:xfrm>
            <a:off x="3790024" y="1573252"/>
            <a:ext cx="913126" cy="368300"/>
            <a:chOff x="3790024" y="1573252"/>
            <a:chExt cx="913126" cy="368300"/>
          </a:xfrm>
        </p:grpSpPr>
        <p:grpSp>
          <p:nvGrpSpPr>
            <p:cNvPr id="22" name="组合 21">
              <a:extLst>
                <a:ext uri="{FF2B5EF4-FFF2-40B4-BE49-F238E27FC236}">
                  <a16:creationId xmlns:a16="http://schemas.microsoft.com/office/drawing/2014/main" id="{61AEBD6C-C083-43C8-B585-7C2D9325FBD1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4228350" y="1436550"/>
              <a:ext cx="298411" cy="651188"/>
              <a:chOff x="3001300" y="1225604"/>
              <a:chExt cx="288000" cy="612068"/>
            </a:xfrm>
          </p:grpSpPr>
          <p:sp>
            <p:nvSpPr>
              <p:cNvPr id="23" name="任意多边形 3">
                <a:extLst>
                  <a:ext uri="{FF2B5EF4-FFF2-40B4-BE49-F238E27FC236}">
                    <a16:creationId xmlns:a16="http://schemas.microsoft.com/office/drawing/2014/main" id="{1ABA9E68-BF04-4C8E-818A-CD47E83FC6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1300" y="1539860"/>
                <a:ext cx="288000" cy="0"/>
              </a:xfrm>
              <a:custGeom>
                <a:avLst/>
                <a:gdLst>
                  <a:gd name="T0" fmla="*/ 0 w 613834"/>
                  <a:gd name="T1" fmla="*/ 0 h 8467"/>
                  <a:gd name="T2" fmla="*/ 63398 w 613834"/>
                  <a:gd name="T3" fmla="*/ 0 h 8467"/>
                  <a:gd name="T4" fmla="*/ 62961 w 613834"/>
                  <a:gd name="T5" fmla="*/ 0 h 846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13834" h="8467">
                    <a:moveTo>
                      <a:pt x="0" y="8467"/>
                    </a:moveTo>
                    <a:lnTo>
                      <a:pt x="613834" y="0"/>
                    </a:lnTo>
                    <a:lnTo>
                      <a:pt x="609600" y="4233"/>
                    </a:lnTo>
                  </a:path>
                </a:pathLst>
              </a:custGeom>
              <a:noFill/>
              <a:ln w="19050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 dirty="0"/>
              </a:p>
            </p:txBody>
          </p:sp>
          <p:cxnSp>
            <p:nvCxnSpPr>
              <p:cNvPr id="24" name="直接箭头连接符 5">
                <a:extLst>
                  <a:ext uri="{FF2B5EF4-FFF2-40B4-BE49-F238E27FC236}">
                    <a16:creationId xmlns:a16="http://schemas.microsoft.com/office/drawing/2014/main" id="{A976C35B-354D-49FD-B6CF-42A23D32925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3144761" y="1225604"/>
                <a:ext cx="0" cy="612068"/>
              </a:xfrm>
              <a:prstGeom prst="straightConnector1">
                <a:avLst/>
              </a:prstGeom>
              <a:noFill/>
              <a:ln w="19050" algn="ctr">
                <a:solidFill>
                  <a:srgbClr val="0066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36AD8A60-C9EB-4AAA-8282-DAB4EEE8AF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0024" y="1573252"/>
              <a:ext cx="3206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dirty="0">
                  <a:solidFill>
                    <a:srgbClr val="0066FF"/>
                  </a:solidFill>
                </a:rPr>
                <a:t>N</a:t>
              </a:r>
              <a:endParaRPr lang="zh-CN" altLang="en-US" dirty="0">
                <a:solidFill>
                  <a:srgbClr val="0066FF"/>
                </a:solidFill>
              </a:endParaRPr>
            </a:p>
          </p:txBody>
        </p:sp>
      </p:grpSp>
      <p:cxnSp>
        <p:nvCxnSpPr>
          <p:cNvPr id="30" name="直接箭头连接符 29">
            <a:extLst>
              <a:ext uri="{FF2B5EF4-FFF2-40B4-BE49-F238E27FC236}">
                <a16:creationId xmlns:a16="http://schemas.microsoft.com/office/drawing/2014/main" id="{F5C3A886-BCDF-4663-926C-7B24450F626C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252047" y="2167815"/>
            <a:ext cx="554052" cy="550804"/>
          </a:xfrm>
          <a:prstGeom prst="straightConnector1">
            <a:avLst/>
          </a:prstGeom>
          <a:noFill/>
          <a:ln w="19050" algn="ctr">
            <a:solidFill>
              <a:srgbClr val="008A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直接箭头连接符 31">
            <a:extLst>
              <a:ext uri="{FF2B5EF4-FFF2-40B4-BE49-F238E27FC236}">
                <a16:creationId xmlns:a16="http://schemas.microsoft.com/office/drawing/2014/main" id="{50EF3B1A-4F81-497E-81A9-B9F1608957B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23837" y="1603881"/>
            <a:ext cx="348163" cy="337671"/>
          </a:xfrm>
          <a:prstGeom prst="straightConnector1">
            <a:avLst/>
          </a:prstGeom>
          <a:noFill/>
          <a:ln w="19050" algn="ctr">
            <a:solidFill>
              <a:srgbClr val="008A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7C1AC538-876A-494E-ACC8-558B90FCF3E5}"/>
              </a:ext>
            </a:extLst>
          </p:cNvPr>
          <p:cNvSpPr txBox="1"/>
          <p:nvPr/>
        </p:nvSpPr>
        <p:spPr>
          <a:xfrm>
            <a:off x="4359171" y="1895093"/>
            <a:ext cx="6519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>
                <a:solidFill>
                  <a:srgbClr val="008A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西南</a:t>
            </a:r>
            <a:endParaRPr lang="zh-CN" altLang="en-US" sz="1600" dirty="0">
              <a:solidFill>
                <a:srgbClr val="008A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7BA422D7-377F-4514-A51C-80B1C3AA54D2}"/>
              </a:ext>
            </a:extLst>
          </p:cNvPr>
          <p:cNvSpPr txBox="1"/>
          <p:nvPr/>
        </p:nvSpPr>
        <p:spPr>
          <a:xfrm>
            <a:off x="3926080" y="2619527"/>
            <a:ext cx="6519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>
                <a:solidFill>
                  <a:srgbClr val="008A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西北</a:t>
            </a:r>
            <a:endParaRPr lang="zh-CN" altLang="en-US" sz="1600" dirty="0">
              <a:solidFill>
                <a:srgbClr val="008A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28" name="图片 27">
            <a:extLst>
              <a:ext uri="{FF2B5EF4-FFF2-40B4-BE49-F238E27FC236}">
                <a16:creationId xmlns:a16="http://schemas.microsoft.com/office/drawing/2014/main" id="{FA6A3135-87B0-457B-A5D5-3069EF9E2B2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94927" y="971195"/>
            <a:ext cx="315375" cy="6615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07407E-6 L 0.0757 0.09027 L 0.07465 0.09027 " pathEditMode="relative" rAng="0" ptsTypes="AAA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5" y="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0.04427 0.05532 L 0.04531 0.05787 " pathEditMode="relative" rAng="0" ptsTypes="AAA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7" y="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465 0.09027 L 0.00347 0.1898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59" y="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8" grpId="0"/>
      <p:bldP spid="8" grpId="1"/>
      <p:bldP spid="26" grpId="0"/>
      <p:bldP spid="26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4088</TotalTime>
  <Words>74</Words>
  <Application>Microsoft Office PowerPoint</Application>
  <PresentationFormat>全屏显示(4:3)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DFKai-SB</vt:lpstr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538</cp:revision>
  <dcterms:modified xsi:type="dcterms:W3CDTF">2023-07-13T02:45:46Z</dcterms:modified>
</cp:coreProperties>
</file>