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orient="horz" pos="193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BEDEB"/>
    <a:srgbClr val="EBE6FE"/>
    <a:srgbClr val="009600"/>
    <a:srgbClr val="336600"/>
    <a:srgbClr val="33996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799"/>
        <p:guide orient="horz" pos="193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7165153C-8FDF-4A60-83C2-65FD276D9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719C545-57C9-4149-A0D8-D62806C9C4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5441F0B-50D5-4045-91B1-CF4945C7923E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0CF2A98-2F48-459D-A644-C10017B94C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1A27313E-62C9-45DA-9471-BFEC8D2E3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B4CA9D7-0881-4C04-B3D2-C875672014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BFCC369-5834-49E7-AD01-D98B82716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9CF92A-3589-452A-A715-8AAC0374765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22658A7-9704-4FBA-A36D-983B3F95B1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9A9B09C-F026-4A4A-92B6-EDD7D2771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61628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636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099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499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494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485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669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6108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899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122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823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DCBBCA6-F40D-4AFE-AC6D-E883A8F60F0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727DB81-8B87-4F7B-900C-288614E99D9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组合 42">
            <a:extLst>
              <a:ext uri="{FF2B5EF4-FFF2-40B4-BE49-F238E27FC236}">
                <a16:creationId xmlns:a16="http://schemas.microsoft.com/office/drawing/2014/main" id="{77410385-78D9-4B7C-A946-6C9D72ACDF6E}"/>
              </a:ext>
            </a:extLst>
          </p:cNvPr>
          <p:cNvGrpSpPr>
            <a:grpSpLocks/>
          </p:cNvGrpSpPr>
          <p:nvPr/>
        </p:nvGrpSpPr>
        <p:grpSpPr bwMode="auto">
          <a:xfrm>
            <a:off x="5550067" y="2325770"/>
            <a:ext cx="227156" cy="309057"/>
            <a:chOff x="8146616" y="3078000"/>
            <a:chExt cx="116952" cy="423009"/>
          </a:xfrm>
        </p:grpSpPr>
        <p:cxnSp>
          <p:nvCxnSpPr>
            <p:cNvPr id="31" name="直接连接符 22">
              <a:extLst>
                <a:ext uri="{FF2B5EF4-FFF2-40B4-BE49-F238E27FC236}">
                  <a16:creationId xmlns:a16="http://schemas.microsoft.com/office/drawing/2014/main" id="{56936CA2-1200-4B7B-BB27-5CD937D5E68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8208785" y="3446225"/>
              <a:ext cx="0" cy="1095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4" name="直接连接符 22">
              <a:extLst>
                <a:ext uri="{FF2B5EF4-FFF2-40B4-BE49-F238E27FC236}">
                  <a16:creationId xmlns:a16="http://schemas.microsoft.com/office/drawing/2014/main" id="{4A1296CB-CCAD-4EB8-8371-9F6DD9E015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8201400" y="3023216"/>
              <a:ext cx="0" cy="1095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7" name="直接箭头连接符 32">
              <a:extLst>
                <a:ext uri="{FF2B5EF4-FFF2-40B4-BE49-F238E27FC236}">
                  <a16:creationId xmlns:a16="http://schemas.microsoft.com/office/drawing/2014/main" id="{4D389333-63E4-4EAD-A0EE-0AA0B79E8543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8203035" y="3078000"/>
              <a:ext cx="1" cy="4140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sp>
        <p:nvSpPr>
          <p:cNvPr id="38" name="Text Box 50">
            <a:extLst>
              <a:ext uri="{FF2B5EF4-FFF2-40B4-BE49-F238E27FC236}">
                <a16:creationId xmlns:a16="http://schemas.microsoft.com/office/drawing/2014/main" id="{CC3E358A-5AE9-40C6-9181-FA4E09067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2737" y="2696340"/>
            <a:ext cx="670556" cy="369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400" dirty="0"/>
              <a:t>2cm</a:t>
            </a:r>
          </a:p>
        </p:txBody>
      </p:sp>
      <p:grpSp>
        <p:nvGrpSpPr>
          <p:cNvPr id="39" name="组合 42">
            <a:extLst>
              <a:ext uri="{FF2B5EF4-FFF2-40B4-BE49-F238E27FC236}">
                <a16:creationId xmlns:a16="http://schemas.microsoft.com/office/drawing/2014/main" id="{53417D63-7912-4871-A303-F5608F8B2192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5330870" y="2541244"/>
            <a:ext cx="227156" cy="294709"/>
            <a:chOff x="8146616" y="3078000"/>
            <a:chExt cx="116952" cy="423009"/>
          </a:xfrm>
        </p:grpSpPr>
        <p:cxnSp>
          <p:nvCxnSpPr>
            <p:cNvPr id="40" name="直接连接符 22">
              <a:extLst>
                <a:ext uri="{FF2B5EF4-FFF2-40B4-BE49-F238E27FC236}">
                  <a16:creationId xmlns:a16="http://schemas.microsoft.com/office/drawing/2014/main" id="{0E837427-9C84-4149-A909-80A9DF9E05E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8208785" y="3446225"/>
              <a:ext cx="0" cy="1095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1" name="直接连接符 22">
              <a:extLst>
                <a:ext uri="{FF2B5EF4-FFF2-40B4-BE49-F238E27FC236}">
                  <a16:creationId xmlns:a16="http://schemas.microsoft.com/office/drawing/2014/main" id="{B7651F5B-398A-4F2E-9B87-5AF04A94F11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8201400" y="3023216"/>
              <a:ext cx="0" cy="1095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2" name="直接箭头连接符 32">
              <a:extLst>
                <a:ext uri="{FF2B5EF4-FFF2-40B4-BE49-F238E27FC236}">
                  <a16:creationId xmlns:a16="http://schemas.microsoft.com/office/drawing/2014/main" id="{959A29E1-6B88-4D6B-AD1B-038067DF8956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8203035" y="3078000"/>
              <a:ext cx="1" cy="4140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sp>
        <p:nvSpPr>
          <p:cNvPr id="43" name="Text Box 50">
            <a:extLst>
              <a:ext uri="{FF2B5EF4-FFF2-40B4-BE49-F238E27FC236}">
                <a16:creationId xmlns:a16="http://schemas.microsoft.com/office/drawing/2014/main" id="{18EF0396-3B7F-4E6F-9489-48DC80265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9632" y="2333066"/>
            <a:ext cx="670560" cy="369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400" dirty="0"/>
              <a:t>2cm</a:t>
            </a:r>
          </a:p>
        </p:txBody>
      </p: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id="{B2440F86-ACE9-4455-9E97-9A822B40B0C3}"/>
              </a:ext>
            </a:extLst>
          </p:cNvPr>
          <p:cNvSpPr/>
          <p:nvPr/>
        </p:nvSpPr>
        <p:spPr bwMode="auto">
          <a:xfrm>
            <a:off x="3252521" y="1425528"/>
            <a:ext cx="1460500" cy="1061720"/>
          </a:xfrm>
          <a:custGeom>
            <a:avLst/>
            <a:gdLst>
              <a:gd name="connsiteX0" fmla="*/ 241300 w 1238250"/>
              <a:gd name="connsiteY0" fmla="*/ 260350 h 895350"/>
              <a:gd name="connsiteX1" fmla="*/ 622300 w 1238250"/>
              <a:gd name="connsiteY1" fmla="*/ 0 h 895350"/>
              <a:gd name="connsiteX2" fmla="*/ 996950 w 1238250"/>
              <a:gd name="connsiteY2" fmla="*/ 247650 h 895350"/>
              <a:gd name="connsiteX3" fmla="*/ 1238250 w 1238250"/>
              <a:gd name="connsiteY3" fmla="*/ 889000 h 895350"/>
              <a:gd name="connsiteX4" fmla="*/ 990600 w 1238250"/>
              <a:gd name="connsiteY4" fmla="*/ 774700 h 895350"/>
              <a:gd name="connsiteX5" fmla="*/ 247650 w 1238250"/>
              <a:gd name="connsiteY5" fmla="*/ 768350 h 895350"/>
              <a:gd name="connsiteX6" fmla="*/ 0 w 1238250"/>
              <a:gd name="connsiteY6" fmla="*/ 895350 h 895350"/>
              <a:gd name="connsiteX7" fmla="*/ 241300 w 1238250"/>
              <a:gd name="connsiteY7" fmla="*/ 260350 h 895350"/>
              <a:gd name="connsiteX0" fmla="*/ 241300 w 1238250"/>
              <a:gd name="connsiteY0" fmla="*/ 260350 h 895350"/>
              <a:gd name="connsiteX1" fmla="*/ 622300 w 1238250"/>
              <a:gd name="connsiteY1" fmla="*/ 0 h 895350"/>
              <a:gd name="connsiteX2" fmla="*/ 996950 w 1238250"/>
              <a:gd name="connsiteY2" fmla="*/ 247650 h 895350"/>
              <a:gd name="connsiteX3" fmla="*/ 1238250 w 1238250"/>
              <a:gd name="connsiteY3" fmla="*/ 889000 h 895350"/>
              <a:gd name="connsiteX4" fmla="*/ 990600 w 1238250"/>
              <a:gd name="connsiteY4" fmla="*/ 767326 h 895350"/>
              <a:gd name="connsiteX5" fmla="*/ 247650 w 1238250"/>
              <a:gd name="connsiteY5" fmla="*/ 768350 h 895350"/>
              <a:gd name="connsiteX6" fmla="*/ 0 w 1238250"/>
              <a:gd name="connsiteY6" fmla="*/ 895350 h 895350"/>
              <a:gd name="connsiteX7" fmla="*/ 241300 w 1238250"/>
              <a:gd name="connsiteY7" fmla="*/ 260350 h 895350"/>
              <a:gd name="connsiteX0" fmla="*/ 241300 w 1238250"/>
              <a:gd name="connsiteY0" fmla="*/ 260350 h 895350"/>
              <a:gd name="connsiteX1" fmla="*/ 622300 w 1238250"/>
              <a:gd name="connsiteY1" fmla="*/ 0 h 895350"/>
              <a:gd name="connsiteX2" fmla="*/ 975783 w 1238250"/>
              <a:gd name="connsiteY2" fmla="*/ 247650 h 895350"/>
              <a:gd name="connsiteX3" fmla="*/ 1238250 w 1238250"/>
              <a:gd name="connsiteY3" fmla="*/ 889000 h 895350"/>
              <a:gd name="connsiteX4" fmla="*/ 990600 w 1238250"/>
              <a:gd name="connsiteY4" fmla="*/ 767326 h 895350"/>
              <a:gd name="connsiteX5" fmla="*/ 247650 w 1238250"/>
              <a:gd name="connsiteY5" fmla="*/ 768350 h 895350"/>
              <a:gd name="connsiteX6" fmla="*/ 0 w 1238250"/>
              <a:gd name="connsiteY6" fmla="*/ 895350 h 895350"/>
              <a:gd name="connsiteX7" fmla="*/ 241300 w 1238250"/>
              <a:gd name="connsiteY7" fmla="*/ 260350 h 895350"/>
              <a:gd name="connsiteX0" fmla="*/ 241300 w 1217083"/>
              <a:gd name="connsiteY0" fmla="*/ 260350 h 895350"/>
              <a:gd name="connsiteX1" fmla="*/ 622300 w 1217083"/>
              <a:gd name="connsiteY1" fmla="*/ 0 h 895350"/>
              <a:gd name="connsiteX2" fmla="*/ 975783 w 1217083"/>
              <a:gd name="connsiteY2" fmla="*/ 247650 h 895350"/>
              <a:gd name="connsiteX3" fmla="*/ 1217083 w 1217083"/>
              <a:gd name="connsiteY3" fmla="*/ 889000 h 895350"/>
              <a:gd name="connsiteX4" fmla="*/ 990600 w 1217083"/>
              <a:gd name="connsiteY4" fmla="*/ 767326 h 895350"/>
              <a:gd name="connsiteX5" fmla="*/ 247650 w 1217083"/>
              <a:gd name="connsiteY5" fmla="*/ 768350 h 895350"/>
              <a:gd name="connsiteX6" fmla="*/ 0 w 1217083"/>
              <a:gd name="connsiteY6" fmla="*/ 895350 h 895350"/>
              <a:gd name="connsiteX7" fmla="*/ 241300 w 1217083"/>
              <a:gd name="connsiteY7" fmla="*/ 260350 h 895350"/>
              <a:gd name="connsiteX0" fmla="*/ 241300 w 1217083"/>
              <a:gd name="connsiteY0" fmla="*/ 249767 h 884767"/>
              <a:gd name="connsiteX1" fmla="*/ 622300 w 1217083"/>
              <a:gd name="connsiteY1" fmla="*/ 0 h 884767"/>
              <a:gd name="connsiteX2" fmla="*/ 975783 w 1217083"/>
              <a:gd name="connsiteY2" fmla="*/ 237067 h 884767"/>
              <a:gd name="connsiteX3" fmla="*/ 1217083 w 1217083"/>
              <a:gd name="connsiteY3" fmla="*/ 878417 h 884767"/>
              <a:gd name="connsiteX4" fmla="*/ 990600 w 1217083"/>
              <a:gd name="connsiteY4" fmla="*/ 756743 h 884767"/>
              <a:gd name="connsiteX5" fmla="*/ 247650 w 1217083"/>
              <a:gd name="connsiteY5" fmla="*/ 757767 h 884767"/>
              <a:gd name="connsiteX6" fmla="*/ 0 w 1217083"/>
              <a:gd name="connsiteY6" fmla="*/ 884767 h 884767"/>
              <a:gd name="connsiteX7" fmla="*/ 241300 w 1217083"/>
              <a:gd name="connsiteY7" fmla="*/ 249767 h 884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7083" h="884767">
                <a:moveTo>
                  <a:pt x="241300" y="249767"/>
                </a:moveTo>
                <a:lnTo>
                  <a:pt x="622300" y="0"/>
                </a:lnTo>
                <a:lnTo>
                  <a:pt x="975783" y="237067"/>
                </a:lnTo>
                <a:lnTo>
                  <a:pt x="1217083" y="878417"/>
                </a:lnTo>
                <a:lnTo>
                  <a:pt x="990600" y="756743"/>
                </a:lnTo>
                <a:lnTo>
                  <a:pt x="247650" y="757767"/>
                </a:lnTo>
                <a:lnTo>
                  <a:pt x="0" y="884767"/>
                </a:lnTo>
                <a:lnTo>
                  <a:pt x="241300" y="24976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Rectangle 36">
            <a:extLst>
              <a:ext uri="{FF2B5EF4-FFF2-40B4-BE49-F238E27FC236}">
                <a16:creationId xmlns:a16="http://schemas.microsoft.com/office/drawing/2014/main" id="{289AD160-8CFD-42DC-8588-6E7938B1F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482" y="2964516"/>
            <a:ext cx="7091362" cy="296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上圖中，陰影部分的面積</a:t>
            </a:r>
            <a:r>
              <a:rPr lang="zh-CN" altLang="en-US" sz="2800" dirty="0">
                <a:ea typeface="標楷體" panose="03000509000000000000" pitchFamily="65" charset="-120"/>
              </a:rPr>
              <a:t>是</a:t>
            </a:r>
            <a:r>
              <a:rPr lang="zh-TW" altLang="en-US" sz="2800" dirty="0">
                <a:ea typeface="標楷體" panose="03000509000000000000" pitchFamily="65" charset="-120"/>
              </a:rPr>
              <a:t>多少？</a:t>
            </a:r>
          </a:p>
          <a:p>
            <a:pPr eaLnBrk="1" hangingPunct="1">
              <a:spcAft>
                <a:spcPts val="16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A. 52cm²</a:t>
            </a:r>
            <a:r>
              <a:rPr lang="en-US" altLang="zh-TW" sz="2800" dirty="0">
                <a:ea typeface="標楷體" panose="03000509000000000000" pitchFamily="65" charset="-120"/>
              </a:rPr>
              <a:t>	</a:t>
            </a:r>
          </a:p>
          <a:p>
            <a:pPr eaLnBrk="1" hangingPunct="1">
              <a:spcAft>
                <a:spcPts val="1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en-US" altLang="zh-CN" sz="2800" dirty="0">
                <a:ea typeface="標楷體" panose="03000509000000000000" pitchFamily="65" charset="-120"/>
              </a:rPr>
              <a:t>38cm²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en-US" altLang="zh-CN" sz="2800" dirty="0">
                <a:ea typeface="標楷體" panose="03000509000000000000" pitchFamily="65" charset="-120"/>
              </a:rPr>
              <a:t>36cm²</a:t>
            </a:r>
            <a:r>
              <a:rPr lang="en-US" altLang="zh-TW" sz="2800" dirty="0">
                <a:ea typeface="標楷體" panose="03000509000000000000" pitchFamily="65" charset="-120"/>
              </a:rPr>
              <a:t>	</a:t>
            </a: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D. </a:t>
            </a:r>
            <a:r>
              <a:rPr lang="en-US" altLang="zh-CN" sz="2800" dirty="0">
                <a:ea typeface="標楷體" panose="03000509000000000000" pitchFamily="65" charset="-120"/>
              </a:rPr>
              <a:t>9.5cm²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46" name="Rectangle 34">
            <a:extLst>
              <a:ext uri="{FF2B5EF4-FFF2-40B4-BE49-F238E27FC236}">
                <a16:creationId xmlns:a16="http://schemas.microsoft.com/office/drawing/2014/main" id="{9144EDB6-1508-406F-9B2E-407F538A8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0519" y="5230019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47" name="Text Box 17">
            <a:extLst>
              <a:ext uri="{FF2B5EF4-FFF2-40B4-BE49-F238E27FC236}">
                <a16:creationId xmlns:a16="http://schemas.microsoft.com/office/drawing/2014/main" id="{AFD3EE4C-0E52-4E4C-828B-8080752D9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69" y="5234781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FF0000"/>
                </a:solidFill>
              </a:rPr>
              <a:t> B</a:t>
            </a:r>
            <a:endParaRPr lang="en-US" altLang="zh-TW" sz="2800" dirty="0">
              <a:solidFill>
                <a:srgbClr val="FF0000"/>
              </a:solidFill>
            </a:endParaRPr>
          </a:p>
        </p:txBody>
      </p:sp>
      <p:sp>
        <p:nvSpPr>
          <p:cNvPr id="48" name="Rectangle 50">
            <a:extLst>
              <a:ext uri="{FF2B5EF4-FFF2-40B4-BE49-F238E27FC236}">
                <a16:creationId xmlns:a16="http://schemas.microsoft.com/office/drawing/2014/main" id="{0BA78B39-C9B0-4AE6-AC1E-366C774EE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25" y="8286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24.</a:t>
            </a:r>
          </a:p>
        </p:txBody>
      </p:sp>
      <p:sp>
        <p:nvSpPr>
          <p:cNvPr id="49" name="Text Box 53">
            <a:extLst>
              <a:ext uri="{FF2B5EF4-FFF2-40B4-BE49-F238E27FC236}">
                <a16:creationId xmlns:a16="http://schemas.microsoft.com/office/drawing/2014/main" id="{390F3C85-7CB9-4237-B647-6521112CE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956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四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50" name="Rectangle 116">
            <a:extLst>
              <a:ext uri="{FF2B5EF4-FFF2-40B4-BE49-F238E27FC236}">
                <a16:creationId xmlns:a16="http://schemas.microsoft.com/office/drawing/2014/main" id="{D0EC3A1A-C4DF-4C45-912C-0F0B36133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3554041"/>
            <a:ext cx="2969171" cy="54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zh-TW" altLang="en-US" sz="2000" dirty="0">
                <a:solidFill>
                  <a:srgbClr val="0066FF"/>
                </a:solidFill>
                <a:ea typeface="標楷體" panose="03000509000000000000" pitchFamily="65" charset="-120"/>
              </a:rPr>
              <a:t>陰影部分的面積</a:t>
            </a:r>
          </a:p>
        </p:txBody>
      </p:sp>
      <p:graphicFrame>
        <p:nvGraphicFramePr>
          <p:cNvPr id="51" name="表格 3">
            <a:extLst>
              <a:ext uri="{FF2B5EF4-FFF2-40B4-BE49-F238E27FC236}">
                <a16:creationId xmlns:a16="http://schemas.microsoft.com/office/drawing/2014/main" id="{20086021-3A35-4E2F-95C7-CEF72648C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346481"/>
              </p:ext>
            </p:extLst>
          </p:nvPr>
        </p:nvGraphicFramePr>
        <p:xfrm>
          <a:off x="2372668" y="1133550"/>
          <a:ext cx="3219134" cy="150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54">
                  <a:extLst>
                    <a:ext uri="{9D8B030D-6E8A-4147-A177-3AD203B41FA5}">
                      <a16:colId xmlns:a16="http://schemas.microsoft.com/office/drawing/2014/main" val="4149834282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1732297110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3113334460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2401090149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506495648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1638677711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2939816831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3769367487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2571798010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2277503557"/>
                    </a:ext>
                  </a:extLst>
                </a:gridCol>
                <a:gridCol w="292868">
                  <a:extLst>
                    <a:ext uri="{9D8B030D-6E8A-4147-A177-3AD203B41FA5}">
                      <a16:colId xmlns:a16="http://schemas.microsoft.com/office/drawing/2014/main" val="1660079766"/>
                    </a:ext>
                  </a:extLst>
                </a:gridCol>
              </a:tblGrid>
              <a:tr h="30149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098847"/>
                  </a:ext>
                </a:extLst>
              </a:tr>
              <a:tr h="30149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0565048"/>
                  </a:ext>
                </a:extLst>
              </a:tr>
              <a:tr h="30149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7866051"/>
                  </a:ext>
                </a:extLst>
              </a:tr>
              <a:tr h="30149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25302"/>
                  </a:ext>
                </a:extLst>
              </a:tr>
              <a:tr h="30149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646874"/>
                  </a:ext>
                </a:extLst>
              </a:tr>
            </a:tbl>
          </a:graphicData>
        </a:graphic>
      </p:graphicFrame>
      <p:sp>
        <p:nvSpPr>
          <p:cNvPr id="52" name="Rectangle 116">
            <a:extLst>
              <a:ext uri="{FF2B5EF4-FFF2-40B4-BE49-F238E27FC236}">
                <a16:creationId xmlns:a16="http://schemas.microsoft.com/office/drawing/2014/main" id="{F70D47AF-B449-4BA6-B721-BF4225885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962" y="4093834"/>
            <a:ext cx="5117678" cy="45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  <a:tabLst>
                <a:tab pos="3324225" algn="l"/>
              </a:tabLst>
            </a:pPr>
            <a:r>
              <a:rPr lang="en-US" altLang="zh-CN" sz="2000" dirty="0">
                <a:solidFill>
                  <a:srgbClr val="0066FF"/>
                </a:solidFill>
                <a:ea typeface="標楷體" panose="03000509000000000000" pitchFamily="65" charset="-120"/>
              </a:rPr>
              <a:t>= 1</a:t>
            </a:r>
            <a:r>
              <a:rPr lang="zh-CN" altLang="en-US" sz="2000" dirty="0">
                <a:solidFill>
                  <a:srgbClr val="0066FF"/>
                </a:solidFill>
                <a:ea typeface="標楷體" panose="03000509000000000000" pitchFamily="65" charset="-120"/>
              </a:rPr>
              <a:t>個長方形</a:t>
            </a:r>
            <a:r>
              <a:rPr lang="zh-TW" altLang="en-US" sz="20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0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000" dirty="0">
                <a:solidFill>
                  <a:srgbClr val="0066FF"/>
                </a:solidFill>
                <a:ea typeface="標楷體" panose="03000509000000000000" pitchFamily="65" charset="-120"/>
              </a:rPr>
              <a:t>個三角形的面積</a:t>
            </a:r>
            <a:endParaRPr lang="en-US" altLang="zh-CN" sz="20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B881F73A-FAD5-4880-B8F5-3D9CA2B87289}"/>
              </a:ext>
            </a:extLst>
          </p:cNvPr>
          <p:cNvSpPr/>
          <p:nvPr/>
        </p:nvSpPr>
        <p:spPr bwMode="auto">
          <a:xfrm>
            <a:off x="3537466" y="1733549"/>
            <a:ext cx="888484" cy="599517"/>
          </a:xfrm>
          <a:prstGeom prst="rect">
            <a:avLst/>
          </a:prstGeom>
          <a:noFill/>
          <a:ln w="127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4" name="任意多边形: 形状 53">
            <a:extLst>
              <a:ext uri="{FF2B5EF4-FFF2-40B4-BE49-F238E27FC236}">
                <a16:creationId xmlns:a16="http://schemas.microsoft.com/office/drawing/2014/main" id="{1E50C25D-36C4-4EB6-8BA4-03796FDA2572}"/>
              </a:ext>
            </a:extLst>
          </p:cNvPr>
          <p:cNvSpPr/>
          <p:nvPr/>
        </p:nvSpPr>
        <p:spPr bwMode="auto">
          <a:xfrm>
            <a:off x="3239033" y="1736186"/>
            <a:ext cx="302342" cy="781665"/>
          </a:xfrm>
          <a:custGeom>
            <a:avLst/>
            <a:gdLst>
              <a:gd name="connsiteX0" fmla="*/ 294967 w 302342"/>
              <a:gd name="connsiteY0" fmla="*/ 0 h 781665"/>
              <a:gd name="connsiteX1" fmla="*/ 0 w 302342"/>
              <a:gd name="connsiteY1" fmla="*/ 781665 h 781665"/>
              <a:gd name="connsiteX2" fmla="*/ 302342 w 302342"/>
              <a:gd name="connsiteY2" fmla="*/ 619433 h 781665"/>
              <a:gd name="connsiteX3" fmla="*/ 294967 w 302342"/>
              <a:gd name="connsiteY3" fmla="*/ 0 h 78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2" h="781665">
                <a:moveTo>
                  <a:pt x="294967" y="0"/>
                </a:moveTo>
                <a:lnTo>
                  <a:pt x="0" y="781665"/>
                </a:lnTo>
                <a:lnTo>
                  <a:pt x="302342" y="619433"/>
                </a:lnTo>
                <a:cubicBezTo>
                  <a:pt x="299884" y="412955"/>
                  <a:pt x="297425" y="206478"/>
                  <a:pt x="294967" y="0"/>
                </a:cubicBezTo>
                <a:close/>
              </a:path>
            </a:pathLst>
          </a:custGeom>
          <a:solidFill>
            <a:srgbClr val="9966FF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5" name="任意多边形: 形状 54">
            <a:extLst>
              <a:ext uri="{FF2B5EF4-FFF2-40B4-BE49-F238E27FC236}">
                <a16:creationId xmlns:a16="http://schemas.microsoft.com/office/drawing/2014/main" id="{35089F0D-7D3C-4B4B-89F3-6219B120D90C}"/>
              </a:ext>
            </a:extLst>
          </p:cNvPr>
          <p:cNvSpPr/>
          <p:nvPr/>
        </p:nvSpPr>
        <p:spPr bwMode="auto">
          <a:xfrm flipH="1">
            <a:off x="4429594" y="1710468"/>
            <a:ext cx="302342" cy="781665"/>
          </a:xfrm>
          <a:custGeom>
            <a:avLst/>
            <a:gdLst>
              <a:gd name="connsiteX0" fmla="*/ 294967 w 302342"/>
              <a:gd name="connsiteY0" fmla="*/ 0 h 781665"/>
              <a:gd name="connsiteX1" fmla="*/ 0 w 302342"/>
              <a:gd name="connsiteY1" fmla="*/ 781665 h 781665"/>
              <a:gd name="connsiteX2" fmla="*/ 302342 w 302342"/>
              <a:gd name="connsiteY2" fmla="*/ 619433 h 781665"/>
              <a:gd name="connsiteX3" fmla="*/ 294967 w 302342"/>
              <a:gd name="connsiteY3" fmla="*/ 0 h 78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2" h="781665">
                <a:moveTo>
                  <a:pt x="294967" y="0"/>
                </a:moveTo>
                <a:lnTo>
                  <a:pt x="0" y="781665"/>
                </a:lnTo>
                <a:lnTo>
                  <a:pt x="302342" y="619433"/>
                </a:lnTo>
                <a:cubicBezTo>
                  <a:pt x="299884" y="412955"/>
                  <a:pt x="297425" y="206478"/>
                  <a:pt x="294967" y="0"/>
                </a:cubicBezTo>
                <a:close/>
              </a:path>
            </a:pathLst>
          </a:custGeom>
          <a:solidFill>
            <a:srgbClr val="9966FF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6" name="Rectangle 116">
            <a:extLst>
              <a:ext uri="{FF2B5EF4-FFF2-40B4-BE49-F238E27FC236}">
                <a16:creationId xmlns:a16="http://schemas.microsoft.com/office/drawing/2014/main" id="{2E6D12B1-7E2C-46EE-AA48-80F7E4E3A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962" y="4535393"/>
            <a:ext cx="2460843" cy="45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  <a:tabLst>
                <a:tab pos="3324225" algn="l"/>
              </a:tabLst>
            </a:pPr>
            <a:r>
              <a:rPr lang="en-US" altLang="zh-CN" sz="2000" dirty="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</a:rPr>
              <a:t>(2</a:t>
            </a: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3</a:t>
            </a: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</a:rPr>
              <a:t> (2</a:t>
            </a: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2</a:t>
            </a: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7" name="Rectangle 116">
            <a:extLst>
              <a:ext uri="{FF2B5EF4-FFF2-40B4-BE49-F238E27FC236}">
                <a16:creationId xmlns:a16="http://schemas.microsoft.com/office/drawing/2014/main" id="{2F207648-80A9-437A-989E-3C3F00165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170" y="4528498"/>
            <a:ext cx="1766586" cy="45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  <a:tabLst>
                <a:tab pos="3324225" algn="l"/>
              </a:tabLst>
            </a:pPr>
            <a:r>
              <a:rPr lang="zh-TW" altLang="en-US" sz="20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(2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3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2</a:t>
            </a:r>
            <a:endParaRPr lang="en-US" altLang="zh-CN" sz="20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Rectangle 116">
            <a:extLst>
              <a:ext uri="{FF2B5EF4-FFF2-40B4-BE49-F238E27FC236}">
                <a16:creationId xmlns:a16="http://schemas.microsoft.com/office/drawing/2014/main" id="{AE419E35-92D7-45DD-AB52-7FB784302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9878" y="4521603"/>
            <a:ext cx="2012260" cy="440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  <a:tabLst>
                <a:tab pos="3324225" algn="l"/>
              </a:tabLst>
            </a:pPr>
            <a:r>
              <a:rPr lang="zh-TW" altLang="en-US" sz="2000" dirty="0">
                <a:solidFill>
                  <a:srgbClr val="7030A0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</a:rPr>
              <a:t>(2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2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22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59" name="Rectangle 116">
            <a:extLst>
              <a:ext uri="{FF2B5EF4-FFF2-40B4-BE49-F238E27FC236}">
                <a16:creationId xmlns:a16="http://schemas.microsoft.com/office/drawing/2014/main" id="{F1BBCA69-6B73-4A1B-9CB5-0BA4C050C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962" y="5024130"/>
            <a:ext cx="1494770" cy="45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  <a:tabLst>
                <a:tab pos="3324225" algn="l"/>
              </a:tabLst>
            </a:pPr>
            <a:r>
              <a:rPr lang="en-US" altLang="zh-CN" sz="2000" dirty="0">
                <a:solidFill>
                  <a:srgbClr val="0066FF"/>
                </a:solidFill>
                <a:ea typeface="標楷體" panose="03000509000000000000" pitchFamily="65" charset="-120"/>
              </a:rPr>
              <a:t>= 38(cm</a:t>
            </a:r>
            <a:r>
              <a:rPr lang="en-US" altLang="zh-CN" sz="2000" baseline="300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0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60" name="任意多边形: 形状 59">
            <a:extLst>
              <a:ext uri="{FF2B5EF4-FFF2-40B4-BE49-F238E27FC236}">
                <a16:creationId xmlns:a16="http://schemas.microsoft.com/office/drawing/2014/main" id="{B19314C8-06B9-4C16-B461-C1A7AC2D5AB4}"/>
              </a:ext>
            </a:extLst>
          </p:cNvPr>
          <p:cNvSpPr/>
          <p:nvPr/>
        </p:nvSpPr>
        <p:spPr bwMode="auto">
          <a:xfrm>
            <a:off x="3541375" y="1425528"/>
            <a:ext cx="896891" cy="302341"/>
          </a:xfrm>
          <a:custGeom>
            <a:avLst/>
            <a:gdLst>
              <a:gd name="connsiteX0" fmla="*/ 0 w 884904"/>
              <a:gd name="connsiteY0" fmla="*/ 302341 h 302341"/>
              <a:gd name="connsiteX1" fmla="*/ 884904 w 884904"/>
              <a:gd name="connsiteY1" fmla="*/ 294967 h 302341"/>
              <a:gd name="connsiteX2" fmla="*/ 464575 w 884904"/>
              <a:gd name="connsiteY2" fmla="*/ 0 h 302341"/>
              <a:gd name="connsiteX3" fmla="*/ 0 w 884904"/>
              <a:gd name="connsiteY3" fmla="*/ 302341 h 302341"/>
              <a:gd name="connsiteX0" fmla="*/ 0 w 921775"/>
              <a:gd name="connsiteY0" fmla="*/ 331838 h 331838"/>
              <a:gd name="connsiteX1" fmla="*/ 921775 w 921775"/>
              <a:gd name="connsiteY1" fmla="*/ 294967 h 331838"/>
              <a:gd name="connsiteX2" fmla="*/ 501446 w 921775"/>
              <a:gd name="connsiteY2" fmla="*/ 0 h 331838"/>
              <a:gd name="connsiteX3" fmla="*/ 0 w 921775"/>
              <a:gd name="connsiteY3" fmla="*/ 331838 h 331838"/>
              <a:gd name="connsiteX0" fmla="*/ 0 w 914401"/>
              <a:gd name="connsiteY0" fmla="*/ 324464 h 324464"/>
              <a:gd name="connsiteX1" fmla="*/ 914401 w 914401"/>
              <a:gd name="connsiteY1" fmla="*/ 294967 h 324464"/>
              <a:gd name="connsiteX2" fmla="*/ 494072 w 914401"/>
              <a:gd name="connsiteY2" fmla="*/ 0 h 324464"/>
              <a:gd name="connsiteX3" fmla="*/ 0 w 914401"/>
              <a:gd name="connsiteY3" fmla="*/ 324464 h 324464"/>
              <a:gd name="connsiteX0" fmla="*/ 0 w 914401"/>
              <a:gd name="connsiteY0" fmla="*/ 317090 h 317090"/>
              <a:gd name="connsiteX1" fmla="*/ 914401 w 914401"/>
              <a:gd name="connsiteY1" fmla="*/ 294967 h 317090"/>
              <a:gd name="connsiteX2" fmla="*/ 494072 w 914401"/>
              <a:gd name="connsiteY2" fmla="*/ 0 h 317090"/>
              <a:gd name="connsiteX3" fmla="*/ 0 w 914401"/>
              <a:gd name="connsiteY3" fmla="*/ 317090 h 317090"/>
              <a:gd name="connsiteX0" fmla="*/ 0 w 914401"/>
              <a:gd name="connsiteY0" fmla="*/ 309715 h 309715"/>
              <a:gd name="connsiteX1" fmla="*/ 914401 w 914401"/>
              <a:gd name="connsiteY1" fmla="*/ 294967 h 309715"/>
              <a:gd name="connsiteX2" fmla="*/ 494072 w 914401"/>
              <a:gd name="connsiteY2" fmla="*/ 0 h 309715"/>
              <a:gd name="connsiteX3" fmla="*/ 0 w 914401"/>
              <a:gd name="connsiteY3" fmla="*/ 309715 h 309715"/>
              <a:gd name="connsiteX0" fmla="*/ 0 w 914401"/>
              <a:gd name="connsiteY0" fmla="*/ 302341 h 302341"/>
              <a:gd name="connsiteX1" fmla="*/ 914401 w 914401"/>
              <a:gd name="connsiteY1" fmla="*/ 294967 h 302341"/>
              <a:gd name="connsiteX2" fmla="*/ 494072 w 914401"/>
              <a:gd name="connsiteY2" fmla="*/ 0 h 302341"/>
              <a:gd name="connsiteX3" fmla="*/ 0 w 914401"/>
              <a:gd name="connsiteY3" fmla="*/ 302341 h 302341"/>
              <a:gd name="connsiteX0" fmla="*/ 0 w 914401"/>
              <a:gd name="connsiteY0" fmla="*/ 302341 h 302341"/>
              <a:gd name="connsiteX1" fmla="*/ 914401 w 914401"/>
              <a:gd name="connsiteY1" fmla="*/ 294967 h 302341"/>
              <a:gd name="connsiteX2" fmla="*/ 479323 w 914401"/>
              <a:gd name="connsiteY2" fmla="*/ 0 h 302341"/>
              <a:gd name="connsiteX3" fmla="*/ 0 w 914401"/>
              <a:gd name="connsiteY3" fmla="*/ 302341 h 302341"/>
              <a:gd name="connsiteX0" fmla="*/ 0 w 909520"/>
              <a:gd name="connsiteY0" fmla="*/ 302341 h 302341"/>
              <a:gd name="connsiteX1" fmla="*/ 909520 w 909520"/>
              <a:gd name="connsiteY1" fmla="*/ 302110 h 302341"/>
              <a:gd name="connsiteX2" fmla="*/ 479323 w 909520"/>
              <a:gd name="connsiteY2" fmla="*/ 0 h 302341"/>
              <a:gd name="connsiteX3" fmla="*/ 0 w 909520"/>
              <a:gd name="connsiteY3" fmla="*/ 302341 h 302341"/>
              <a:gd name="connsiteX0" fmla="*/ 0 w 909520"/>
              <a:gd name="connsiteY0" fmla="*/ 302341 h 302341"/>
              <a:gd name="connsiteX1" fmla="*/ 909520 w 909520"/>
              <a:gd name="connsiteY1" fmla="*/ 302110 h 302341"/>
              <a:gd name="connsiteX2" fmla="*/ 474441 w 909520"/>
              <a:gd name="connsiteY2" fmla="*/ 0 h 302341"/>
              <a:gd name="connsiteX3" fmla="*/ 0 w 909520"/>
              <a:gd name="connsiteY3" fmla="*/ 302341 h 302341"/>
              <a:gd name="connsiteX0" fmla="*/ 0 w 919283"/>
              <a:gd name="connsiteY0" fmla="*/ 302341 h 302341"/>
              <a:gd name="connsiteX1" fmla="*/ 919283 w 919283"/>
              <a:gd name="connsiteY1" fmla="*/ 297347 h 302341"/>
              <a:gd name="connsiteX2" fmla="*/ 474441 w 919283"/>
              <a:gd name="connsiteY2" fmla="*/ 0 h 302341"/>
              <a:gd name="connsiteX3" fmla="*/ 0 w 919283"/>
              <a:gd name="connsiteY3" fmla="*/ 302341 h 302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9283" h="302341">
                <a:moveTo>
                  <a:pt x="0" y="302341"/>
                </a:moveTo>
                <a:lnTo>
                  <a:pt x="919283" y="297347"/>
                </a:lnTo>
                <a:lnTo>
                  <a:pt x="474441" y="0"/>
                </a:lnTo>
                <a:lnTo>
                  <a:pt x="0" y="302341"/>
                </a:lnTo>
                <a:close/>
              </a:path>
            </a:pathLst>
          </a:custGeom>
          <a:solidFill>
            <a:srgbClr val="FFCC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EE4AE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EE4AE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0" grpId="0" build="allAtOnce"/>
      <p:bldP spid="52" grpId="0"/>
      <p:bldP spid="52" grpId="1"/>
      <p:bldP spid="53" grpId="0" animBg="1"/>
      <p:bldP spid="53" grpId="1" animBg="1"/>
      <p:bldP spid="53" grpId="2" animBg="1"/>
      <p:bldP spid="54" grpId="0" animBg="1"/>
      <p:bldP spid="54" grpId="1" animBg="1"/>
      <p:bldP spid="55" grpId="0" animBg="1"/>
      <p:bldP spid="55" grpId="1" animBg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 animBg="1"/>
      <p:bldP spid="60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4088</TotalTime>
  <Words>97</Words>
  <Application>Microsoft Office PowerPoint</Application>
  <PresentationFormat>全屏显示(4:3)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541</cp:revision>
  <dcterms:modified xsi:type="dcterms:W3CDTF">2023-07-13T03:04:46Z</dcterms:modified>
</cp:coreProperties>
</file>