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5">
          <p15:clr>
            <a:srgbClr val="A4A3A4"/>
          </p15:clr>
        </p15:guide>
        <p15:guide id="2" orient="horz" pos="845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CFFFF"/>
    <a:srgbClr val="FBEDEB"/>
    <a:srgbClr val="EBE6FE"/>
    <a:srgbClr val="008A00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224" y="72"/>
      </p:cViewPr>
      <p:guideLst>
        <p:guide orient="horz" pos="3385"/>
        <p:guide orient="horz" pos="845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E75F656F-DFD8-45F1-A54D-0D7DA35437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305CBE4-6814-4A3D-9326-993AA46F213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5D4D14B7-3114-4BB1-BBFF-7F3E31FCFFAB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A0844D18-8483-456B-90F8-C04440C9CD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3F8AF777-B501-43B3-95C1-188FD17F88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2C6718A-1B10-4EE4-AE7B-3AC0329E78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7298B48-3855-40BA-868D-C28AEABE4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03E2415-2DC2-43F6-8417-4511BDA769F4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1F3DD6A-AD8C-4CF6-AB30-35A68B1FE8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DA4DB24-C686-41AE-8E7B-1CEF0CAE6D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98104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85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9412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807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4266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7680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32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299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031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419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06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0ECA0EF-DDFD-4320-9BF4-8B19279F40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7BA42ABC-B188-4F8E-BDB7-AAB0BC4CC7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>
            <a:extLst>
              <a:ext uri="{FF2B5EF4-FFF2-40B4-BE49-F238E27FC236}">
                <a16:creationId xmlns:a16="http://schemas.microsoft.com/office/drawing/2014/main" id="{BB033F18-AD47-449F-9190-7ACAAB35A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1055688"/>
            <a:ext cx="3382963" cy="360362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7F65B36-CA7C-4C95-8C61-196D4A95C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7100" y="1046163"/>
            <a:ext cx="1727200" cy="390525"/>
          </a:xfrm>
          <a:prstGeom prst="re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488C3122-9454-4775-A82D-322CF1850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688" y="1506538"/>
            <a:ext cx="720725" cy="331787"/>
          </a:xfrm>
          <a:prstGeom prst="re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77" name="Rectangle 36">
            <a:extLst>
              <a:ext uri="{FF2B5EF4-FFF2-40B4-BE49-F238E27FC236}">
                <a16:creationId xmlns:a16="http://schemas.microsoft.com/office/drawing/2014/main" id="{BE76F05B-1D05-4B2A-8343-ABBE8D9FA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375" y="954088"/>
            <a:ext cx="6913563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從一個邊長是</a:t>
            </a:r>
            <a:r>
              <a:rPr lang="en-US" altLang="zh-TW" sz="2800" dirty="0">
                <a:ea typeface="標楷體" panose="03000509000000000000" pitchFamily="65" charset="-120"/>
              </a:rPr>
              <a:t>18cm</a:t>
            </a:r>
            <a:r>
              <a:rPr lang="zh-TW" altLang="en-US" sz="2800" dirty="0">
                <a:ea typeface="標楷體" panose="03000509000000000000" pitchFamily="65" charset="-120"/>
              </a:rPr>
              <a:t>的正方形中剪出一個三角形，該三角形的面積最大是多少？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54cm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	</a:t>
            </a:r>
            <a:r>
              <a:rPr lang="en-US" altLang="zh-TW" sz="2800" dirty="0">
                <a:ea typeface="標楷體" panose="03000509000000000000" pitchFamily="65" charset="-120"/>
              </a:rPr>
              <a:t>B. 72cm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C. 162cm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 </a:t>
            </a:r>
            <a:r>
              <a:rPr lang="zh-TW" altLang="en-US" sz="2800" dirty="0">
                <a:ea typeface="標楷體" panose="03000509000000000000" pitchFamily="65" charset="-120"/>
              </a:rPr>
              <a:t>	</a:t>
            </a:r>
            <a:r>
              <a:rPr lang="en-US" altLang="zh-TW" sz="2800" dirty="0">
                <a:ea typeface="標楷體" panose="03000509000000000000" pitchFamily="65" charset="-120"/>
              </a:rPr>
              <a:t>D. 324cm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3078" name="Rectangle 34">
            <a:extLst>
              <a:ext uri="{FF2B5EF4-FFF2-40B4-BE49-F238E27FC236}">
                <a16:creationId xmlns:a16="http://schemas.microsoft.com/office/drawing/2014/main" id="{0F6C5125-912D-4A18-97C7-3AF9594EF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1063" y="2587625"/>
            <a:ext cx="503237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D856A3B4-06DC-416E-87C6-BF24E7315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5350" y="2616200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C</a:t>
            </a:r>
          </a:p>
        </p:txBody>
      </p:sp>
      <p:sp>
        <p:nvSpPr>
          <p:cNvPr id="3080" name="Rectangle 50">
            <a:extLst>
              <a:ext uri="{FF2B5EF4-FFF2-40B4-BE49-F238E27FC236}">
                <a16:creationId xmlns:a16="http://schemas.microsoft.com/office/drawing/2014/main" id="{FE4F04BB-B9DE-4087-A9E3-16B74F6A3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8" y="774700"/>
            <a:ext cx="935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22.</a:t>
            </a:r>
            <a:endParaRPr lang="en-US" altLang="zh-TW" sz="2800" dirty="0"/>
          </a:p>
        </p:txBody>
      </p:sp>
      <p:sp>
        <p:nvSpPr>
          <p:cNvPr id="174235" name="Rectangle 155">
            <a:extLst>
              <a:ext uri="{FF2B5EF4-FFF2-40B4-BE49-F238E27FC236}">
                <a16:creationId xmlns:a16="http://schemas.microsoft.com/office/drawing/2014/main" id="{70E35E3A-2ED8-4A86-94A6-44E95C520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313" y="4749800"/>
            <a:ext cx="6400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當三角形的底邊和高都是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18cm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時，面積最大。</a:t>
            </a:r>
          </a:p>
        </p:txBody>
      </p:sp>
      <p:sp>
        <p:nvSpPr>
          <p:cNvPr id="69" name="Text Box 53">
            <a:extLst>
              <a:ext uri="{FF2B5EF4-FFF2-40B4-BE49-F238E27FC236}">
                <a16:creationId xmlns:a16="http://schemas.microsoft.com/office/drawing/2014/main" id="{7B7DF891-A0D0-4510-A5E2-05E89C8F4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2947988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CN" altLang="en-US" sz="3400" b="1">
                <a:latin typeface="+mj-lt"/>
                <a:ea typeface="+mj-ea"/>
              </a:rPr>
              <a:t>五</a:t>
            </a:r>
            <a:r>
              <a:rPr lang="en-US" altLang="zh-TW" sz="3400" b="1">
                <a:latin typeface="+mj-lt"/>
                <a:ea typeface="+mj-ea"/>
              </a:rPr>
              <a:t>)</a:t>
            </a:r>
            <a:endParaRPr lang="en-US" altLang="zh-TW" sz="3400" b="1" dirty="0">
              <a:latin typeface="+mj-lt"/>
              <a:ea typeface="+mj-ea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562B3D3-2E0A-4A65-87E9-F85F7C721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5538" y="3440113"/>
            <a:ext cx="1152525" cy="1152525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7" name="任意多边形 6">
            <a:extLst>
              <a:ext uri="{FF2B5EF4-FFF2-40B4-BE49-F238E27FC236}">
                <a16:creationId xmlns:a16="http://schemas.microsoft.com/office/drawing/2014/main" id="{8159143A-E625-4D27-8A38-BC3E70D9B8AD}"/>
              </a:ext>
            </a:extLst>
          </p:cNvPr>
          <p:cNvSpPr>
            <a:spLocks/>
          </p:cNvSpPr>
          <p:nvPr/>
        </p:nvSpPr>
        <p:spPr bwMode="auto">
          <a:xfrm>
            <a:off x="2381250" y="3892550"/>
            <a:ext cx="1171575" cy="700088"/>
          </a:xfrm>
          <a:custGeom>
            <a:avLst/>
            <a:gdLst>
              <a:gd name="T0" fmla="*/ 0 w 1170940"/>
              <a:gd name="T1" fmla="*/ 700552 h 699623"/>
              <a:gd name="T2" fmla="*/ 1172210 w 1170940"/>
              <a:gd name="T3" fmla="*/ 0 h 699623"/>
              <a:gd name="T4" fmla="*/ 1161843 w 1170940"/>
              <a:gd name="T5" fmla="*/ 700552 h 699623"/>
              <a:gd name="T6" fmla="*/ 0 w 1170940"/>
              <a:gd name="T7" fmla="*/ 700552 h 69962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70940" h="699623">
                <a:moveTo>
                  <a:pt x="0" y="699623"/>
                </a:moveTo>
                <a:lnTo>
                  <a:pt x="1170940" y="0"/>
                </a:lnTo>
                <a:lnTo>
                  <a:pt x="1160584" y="699623"/>
                </a:lnTo>
                <a:lnTo>
                  <a:pt x="0" y="69962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任意多边形 8">
            <a:extLst>
              <a:ext uri="{FF2B5EF4-FFF2-40B4-BE49-F238E27FC236}">
                <a16:creationId xmlns:a16="http://schemas.microsoft.com/office/drawing/2014/main" id="{F2FD667C-903A-43D1-AEE5-0680071C24DB}"/>
              </a:ext>
            </a:extLst>
          </p:cNvPr>
          <p:cNvSpPr>
            <a:spLocks/>
          </p:cNvSpPr>
          <p:nvPr/>
        </p:nvSpPr>
        <p:spPr bwMode="auto">
          <a:xfrm>
            <a:off x="2411413" y="3436938"/>
            <a:ext cx="1150937" cy="1152525"/>
          </a:xfrm>
          <a:custGeom>
            <a:avLst/>
            <a:gdLst>
              <a:gd name="T0" fmla="*/ 0 w 1151467"/>
              <a:gd name="T1" fmla="*/ 1148320 h 1159933"/>
              <a:gd name="T2" fmla="*/ 1146177 w 1151467"/>
              <a:gd name="T3" fmla="*/ 0 h 1159933"/>
              <a:gd name="T4" fmla="*/ 1150407 w 1151467"/>
              <a:gd name="T5" fmla="*/ 1152526 h 1159933"/>
              <a:gd name="T6" fmla="*/ 0 w 1151467"/>
              <a:gd name="T7" fmla="*/ 1148320 h 11599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51467" h="1159933">
                <a:moveTo>
                  <a:pt x="0" y="1155700"/>
                </a:moveTo>
                <a:lnTo>
                  <a:pt x="1147233" y="0"/>
                </a:lnTo>
                <a:cubicBezTo>
                  <a:pt x="1148644" y="386644"/>
                  <a:pt x="1150056" y="773289"/>
                  <a:pt x="1151467" y="1159933"/>
                </a:cubicBezTo>
                <a:lnTo>
                  <a:pt x="0" y="1155700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任意多边形 9">
            <a:extLst>
              <a:ext uri="{FF2B5EF4-FFF2-40B4-BE49-F238E27FC236}">
                <a16:creationId xmlns:a16="http://schemas.microsoft.com/office/drawing/2014/main" id="{03160CBF-ADC6-48AA-9A37-3C8E319200A6}"/>
              </a:ext>
            </a:extLst>
          </p:cNvPr>
          <p:cNvSpPr>
            <a:spLocks/>
          </p:cNvSpPr>
          <p:nvPr/>
        </p:nvSpPr>
        <p:spPr bwMode="auto">
          <a:xfrm>
            <a:off x="2784475" y="3894138"/>
            <a:ext cx="762000" cy="698500"/>
          </a:xfrm>
          <a:custGeom>
            <a:avLst/>
            <a:gdLst>
              <a:gd name="T0" fmla="*/ 0 w 762000"/>
              <a:gd name="T1" fmla="*/ 698500 h 698500"/>
              <a:gd name="T2" fmla="*/ 757766 w 762000"/>
              <a:gd name="T3" fmla="*/ 0 h 698500"/>
              <a:gd name="T4" fmla="*/ 762000 w 762000"/>
              <a:gd name="T5" fmla="*/ 698500 h 698500"/>
              <a:gd name="T6" fmla="*/ 0 w 762000"/>
              <a:gd name="T7" fmla="*/ 698500 h 6985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2000" h="698500">
                <a:moveTo>
                  <a:pt x="0" y="698500"/>
                </a:moveTo>
                <a:lnTo>
                  <a:pt x="757766" y="0"/>
                </a:lnTo>
                <a:cubicBezTo>
                  <a:pt x="759177" y="232833"/>
                  <a:pt x="760589" y="465667"/>
                  <a:pt x="762000" y="698500"/>
                </a:cubicBezTo>
                <a:lnTo>
                  <a:pt x="0" y="698500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任意多边形 10">
            <a:extLst>
              <a:ext uri="{FF2B5EF4-FFF2-40B4-BE49-F238E27FC236}">
                <a16:creationId xmlns:a16="http://schemas.microsoft.com/office/drawing/2014/main" id="{9A32D7F9-5B78-40D1-B18F-EF1423536245}"/>
              </a:ext>
            </a:extLst>
          </p:cNvPr>
          <p:cNvSpPr>
            <a:spLocks/>
          </p:cNvSpPr>
          <p:nvPr/>
        </p:nvSpPr>
        <p:spPr bwMode="auto">
          <a:xfrm>
            <a:off x="2395538" y="3441700"/>
            <a:ext cx="1155700" cy="1155700"/>
          </a:xfrm>
          <a:custGeom>
            <a:avLst/>
            <a:gdLst>
              <a:gd name="T0" fmla="*/ 0 w 1155700"/>
              <a:gd name="T1" fmla="*/ 1147233 h 1155700"/>
              <a:gd name="T2" fmla="*/ 571500 w 1155700"/>
              <a:gd name="T3" fmla="*/ 0 h 1155700"/>
              <a:gd name="T4" fmla="*/ 1155700 w 1155700"/>
              <a:gd name="T5" fmla="*/ 1155700 h 1155700"/>
              <a:gd name="T6" fmla="*/ 0 w 1155700"/>
              <a:gd name="T7" fmla="*/ 1147233 h 11557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55700" h="1155700">
                <a:moveTo>
                  <a:pt x="0" y="1147233"/>
                </a:moveTo>
                <a:lnTo>
                  <a:pt x="571500" y="0"/>
                </a:lnTo>
                <a:lnTo>
                  <a:pt x="1155700" y="1155700"/>
                </a:lnTo>
                <a:lnTo>
                  <a:pt x="0" y="1147233"/>
                </a:lnTo>
                <a:close/>
              </a:path>
            </a:pathLst>
          </a:custGeom>
          <a:solidFill>
            <a:srgbClr val="00B0F0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5A27760B-0EF8-493E-82FD-650CBB8C8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783013"/>
            <a:ext cx="792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66FF"/>
                </a:solidFill>
              </a:rPr>
              <a:t>18cm</a:t>
            </a:r>
            <a:endParaRPr lang="zh-CN" altLang="en-US">
              <a:solidFill>
                <a:srgbClr val="0066FF"/>
              </a:solidFill>
            </a:endParaRPr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A7099D2E-C0BB-43C3-A126-9938BFFAE0E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71938" y="1847850"/>
            <a:ext cx="137795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6" name="Rectangle 155">
            <a:extLst>
              <a:ext uri="{FF2B5EF4-FFF2-40B4-BE49-F238E27FC236}">
                <a16:creationId xmlns:a16="http://schemas.microsoft.com/office/drawing/2014/main" id="{607A6827-08A5-4FE1-8F84-E8B3CCF1B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538" y="5186363"/>
            <a:ext cx="2397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0066FF"/>
                </a:solidFill>
                <a:ea typeface="標楷體" panose="03000509000000000000" pitchFamily="65" charset="-120"/>
              </a:rPr>
              <a:t>18×18÷2 = 162</a:t>
            </a:r>
            <a:endParaRPr lang="zh-TW" altLang="en-US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62E959D9-E77C-4186-87F8-E28FFBFC2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3863" y="3706813"/>
            <a:ext cx="4037012" cy="522287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rgbClr val="008A00"/>
                </a:solidFill>
              </a:rPr>
              <a:t>三角形的面積 </a:t>
            </a:r>
            <a:r>
              <a:rPr lang="en-US" altLang="zh-TW" sz="2800" dirty="0">
                <a:solidFill>
                  <a:srgbClr val="008A00"/>
                </a:solidFill>
              </a:rPr>
              <a:t>=</a:t>
            </a:r>
            <a:r>
              <a:rPr lang="zh-TW" altLang="en-US" sz="2800" dirty="0">
                <a:solidFill>
                  <a:srgbClr val="008A00"/>
                </a:solidFill>
              </a:rPr>
              <a:t> 底</a:t>
            </a:r>
            <a:r>
              <a:rPr lang="en-US" altLang="zh-TW" sz="2800" dirty="0">
                <a:solidFill>
                  <a:srgbClr val="008A00"/>
                </a:solidFill>
              </a:rPr>
              <a:t>×</a:t>
            </a:r>
            <a:r>
              <a:rPr lang="zh-TW" altLang="en-US" sz="2800" dirty="0">
                <a:solidFill>
                  <a:srgbClr val="008A00"/>
                </a:solidFill>
              </a:rPr>
              <a:t>高</a:t>
            </a:r>
            <a:r>
              <a:rPr lang="en-US" altLang="zh-TW" sz="2800" dirty="0">
                <a:solidFill>
                  <a:srgbClr val="008A00"/>
                </a:solidFill>
              </a:rPr>
              <a:t>÷2</a:t>
            </a:r>
            <a:endParaRPr lang="zh-CN" altLang="en-US" sz="2800" dirty="0">
              <a:solidFill>
                <a:srgbClr val="008A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27" grpId="0"/>
      <p:bldP spid="174235" grpId="0"/>
      <p:bldP spid="174235" grpId="1"/>
      <p:bldP spid="6" grpId="0" animBg="1"/>
      <p:bldP spid="6" grpId="1" animBg="1"/>
      <p:bldP spid="14" grpId="0"/>
      <p:bldP spid="14" grpId="1"/>
      <p:bldP spid="86" grpId="0"/>
      <p:bldP spid="86" grpId="1"/>
      <p:bldP spid="21" grpId="0" animBg="1"/>
      <p:bldP spid="21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4052</TotalTime>
  <Words>79</Words>
  <Application>Microsoft Office PowerPoint</Application>
  <PresentationFormat>全屏显示(4:3)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518</cp:revision>
  <dcterms:modified xsi:type="dcterms:W3CDTF">2023-07-13T04:07:08Z</dcterms:modified>
</cp:coreProperties>
</file>