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2886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F9966"/>
    <a:srgbClr val="FBEDEB"/>
    <a:srgbClr val="EBE6FE"/>
    <a:srgbClr val="009600"/>
    <a:srgbClr val="3366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224" y="72"/>
      </p:cViewPr>
      <p:guideLst>
        <p:guide orient="horz" pos="845"/>
        <p:guide orient="horz" pos="2886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6414BDE-90E6-4BF5-8F12-B6847E2274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CED460E-FC05-4FD0-B5AF-EDD778DD79B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C02CB33-4F6A-4C5E-832E-B18FC59126EC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336653D6-EC3D-4FB8-B9E1-33B4D11568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4DFBB43-A839-41C1-B1D8-0A8BA54D7A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9B779D5-753A-414B-A9CD-8DF464FF4E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762E45B-D28E-4FDE-9243-528A7D62AE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1AD019-3AA0-4805-8A11-890625F4EF2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1B6F2A8-DF1D-4C41-9E7D-BB4C9CB0DF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D662978-5682-45DC-8149-25A1DE8648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060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75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061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720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552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679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788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258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832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85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905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35CC64B-5658-4334-ACDD-17E77BA3AE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687F492-6EED-4BAD-B78E-14172B1B61F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4DE83242-E228-45F3-8136-3F74C3836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363" y="922682"/>
            <a:ext cx="7261225" cy="293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N</a:t>
            </a:r>
            <a:r>
              <a:rPr lang="zh-TW" altLang="en-US" sz="2800" dirty="0">
                <a:ea typeface="標楷體" panose="03000509000000000000" pitchFamily="65" charset="-120"/>
              </a:rPr>
              <a:t>兩車離開</a:t>
            </a:r>
            <a:r>
              <a:rPr lang="en-US" altLang="zh-TW" sz="2800" dirty="0">
                <a:ea typeface="標楷體" panose="03000509000000000000" pitchFamily="65" charset="-120"/>
              </a:rPr>
              <a:t>A</a:t>
            </a:r>
            <a:r>
              <a:rPr lang="zh-TW" altLang="en-US" sz="2800" dirty="0">
                <a:ea typeface="標楷體" panose="03000509000000000000" pitchFamily="65" charset="-120"/>
              </a:rPr>
              <a:t>城沿直路向南行駛。</a:t>
            </a:r>
            <a:r>
              <a:rPr lang="en-US" altLang="zh-TW" sz="2800" dirty="0">
                <a:ea typeface="標楷體" panose="03000509000000000000" pitchFamily="65" charset="-12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</a:rPr>
              <a:t> 、</a:t>
            </a:r>
            <a:r>
              <a:rPr lang="en-US" altLang="zh-TW" sz="2800" dirty="0">
                <a:ea typeface="標楷體" panose="03000509000000000000" pitchFamily="65" charset="-120"/>
              </a:rPr>
              <a:t>N</a:t>
            </a:r>
            <a:r>
              <a:rPr lang="zh-TW" altLang="en-US" sz="2800" dirty="0">
                <a:ea typeface="標楷體" panose="03000509000000000000" pitchFamily="65" charset="-120"/>
              </a:rPr>
              <a:t>車在</a:t>
            </a:r>
            <a:r>
              <a:rPr lang="en-US" altLang="zh-TW" sz="2800" dirty="0">
                <a:ea typeface="標楷體" panose="03000509000000000000" pitchFamily="65" charset="-120"/>
              </a:rPr>
              <a:t>11:30</a:t>
            </a:r>
            <a:r>
              <a:rPr lang="zh-TW" altLang="en-US" sz="2800" dirty="0">
                <a:ea typeface="標楷體" panose="03000509000000000000" pitchFamily="65" charset="-120"/>
              </a:rPr>
              <a:t>出發，它們的平均速率分別是</a:t>
            </a:r>
            <a:r>
              <a:rPr lang="en-US" altLang="zh-TW" sz="2800" dirty="0">
                <a:ea typeface="標楷體" panose="03000509000000000000" pitchFamily="65" charset="-120"/>
              </a:rPr>
              <a:t>70km/h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65km/h</a:t>
            </a:r>
            <a:r>
              <a:rPr lang="zh-TW" altLang="en-US" sz="2800" dirty="0">
                <a:ea typeface="標楷體" panose="03000509000000000000" pitchFamily="65" charset="-120"/>
              </a:rPr>
              <a:t>。在</a:t>
            </a:r>
            <a:r>
              <a:rPr lang="en-US" altLang="zh-TW" sz="2800" dirty="0">
                <a:ea typeface="標楷體" panose="03000509000000000000" pitchFamily="65" charset="-120"/>
              </a:rPr>
              <a:t>14:00</a:t>
            </a:r>
            <a:r>
              <a:rPr lang="zh-TW" altLang="en-US" sz="2800" dirty="0">
                <a:ea typeface="標楷體" panose="03000509000000000000" pitchFamily="65" charset="-120"/>
              </a:rPr>
              <a:t>時，兩車相距多少？</a:t>
            </a:r>
          </a:p>
          <a:p>
            <a:pPr eaLnBrk="1" hangingPunct="1">
              <a:spcAft>
                <a:spcPct val="3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A. 12.5km		</a:t>
            </a:r>
            <a:r>
              <a:rPr lang="zh-TW" altLang="en-US" sz="2800" dirty="0">
                <a:ea typeface="標楷體" panose="03000509000000000000" pitchFamily="65" charset="-120"/>
              </a:rPr>
              <a:t>  </a:t>
            </a:r>
            <a:r>
              <a:rPr lang="en-US" altLang="zh-TW" sz="2800" dirty="0">
                <a:ea typeface="標楷體" panose="03000509000000000000" pitchFamily="65" charset="-120"/>
              </a:rPr>
              <a:t>B. 17.5km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 37.5km		  D. 337.5km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E7A2577C-F1BA-4006-B273-90C4AFBB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9356" y="3184583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397B5F3-3E48-4D8A-8ECC-C93C1D4F9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1106" y="3221096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0149EBBC-0DA2-44EB-9398-2ABB7839F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7905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25.</a:t>
            </a:r>
          </a:p>
        </p:txBody>
      </p:sp>
      <p:sp>
        <p:nvSpPr>
          <p:cNvPr id="58" name="Text Box 53">
            <a:extLst>
              <a:ext uri="{FF2B5EF4-FFF2-40B4-BE49-F238E27FC236}">
                <a16:creationId xmlns:a16="http://schemas.microsoft.com/office/drawing/2014/main" id="{F9758EF0-B506-4D16-BF95-C8DA80FE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95275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>
                <a:latin typeface="+mj-lt"/>
                <a:ea typeface="+mj-ea"/>
              </a:rPr>
              <a:t>(</a:t>
            </a:r>
            <a:r>
              <a:rPr lang="zh-CN" altLang="en-US" sz="3400" b="1">
                <a:latin typeface="+mj-lt"/>
                <a:ea typeface="+mj-ea"/>
              </a:rPr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53710862-59F6-467B-8C93-A0BDB0F8BB8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88295" y="1860848"/>
            <a:ext cx="140358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E17AFFA4-6141-4C90-A8ED-91532F92CB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58483" y="2247657"/>
            <a:ext cx="96361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Rectangle 145">
            <a:extLst>
              <a:ext uri="{FF2B5EF4-FFF2-40B4-BE49-F238E27FC236}">
                <a16:creationId xmlns:a16="http://schemas.microsoft.com/office/drawing/2014/main" id="{21B02B0F-FE08-4A63-8999-8C5A2C865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487" y="3806327"/>
            <a:ext cx="1976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行駛時間：</a:t>
            </a:r>
          </a:p>
        </p:txBody>
      </p:sp>
      <p:sp>
        <p:nvSpPr>
          <p:cNvPr id="72" name="Rectangle 145">
            <a:extLst>
              <a:ext uri="{FF2B5EF4-FFF2-40B4-BE49-F238E27FC236}">
                <a16:creationId xmlns:a16="http://schemas.microsoft.com/office/drawing/2014/main" id="{C79CFCC7-5A6F-49C0-92EE-32D9BDFB7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034" y="4320307"/>
            <a:ext cx="264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M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車行駛距離：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DA88520-A328-472C-B0EE-F740CDF17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675" y="3854450"/>
            <a:ext cx="3108325" cy="430213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200" b="1" dirty="0">
                <a:solidFill>
                  <a:srgbClr val="008A00"/>
                </a:solidFill>
              </a:rPr>
              <a:t>找出兩車的行駛時間。</a:t>
            </a:r>
            <a:endParaRPr lang="zh-CN" altLang="en-US" sz="2200" b="1" dirty="0">
              <a:solidFill>
                <a:srgbClr val="008A00"/>
              </a:solidFill>
            </a:endParaRP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3ECD569F-AC94-4135-BF51-39878C0CF3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78547" y="1412776"/>
            <a:ext cx="5525701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Rectangle 145">
            <a:extLst>
              <a:ext uri="{FF2B5EF4-FFF2-40B4-BE49-F238E27FC236}">
                <a16:creationId xmlns:a16="http://schemas.microsoft.com/office/drawing/2014/main" id="{3748382A-AE4C-4FEC-B7BB-C46ADC8E2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610" y="3816581"/>
            <a:ext cx="16885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2.5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小時</a:t>
            </a:r>
          </a:p>
        </p:txBody>
      </p:sp>
      <p:sp>
        <p:nvSpPr>
          <p:cNvPr id="29" name="Rectangle 145">
            <a:extLst>
              <a:ext uri="{FF2B5EF4-FFF2-40B4-BE49-F238E27FC236}">
                <a16:creationId xmlns:a16="http://schemas.microsoft.com/office/drawing/2014/main" id="{B1A58C33-3285-4628-8669-FAFE5A723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6878" y="4332444"/>
            <a:ext cx="2383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(70×2.5)km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145">
            <a:extLst>
              <a:ext uri="{FF2B5EF4-FFF2-40B4-BE49-F238E27FC236}">
                <a16:creationId xmlns:a16="http://schemas.microsoft.com/office/drawing/2014/main" id="{73651E2F-5121-4CA5-AC5A-9D9493193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620" y="4774352"/>
            <a:ext cx="2646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車行駛距離：</a:t>
            </a:r>
          </a:p>
        </p:txBody>
      </p:sp>
      <p:sp>
        <p:nvSpPr>
          <p:cNvPr id="31" name="Rectangle 145">
            <a:extLst>
              <a:ext uri="{FF2B5EF4-FFF2-40B4-BE49-F238E27FC236}">
                <a16:creationId xmlns:a16="http://schemas.microsoft.com/office/drawing/2014/main" id="{D21D528B-3E56-4235-B76B-4C9D0BF16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451" y="4759501"/>
            <a:ext cx="2117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(65×2.5)km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145">
            <a:extLst>
              <a:ext uri="{FF2B5EF4-FFF2-40B4-BE49-F238E27FC236}">
                <a16:creationId xmlns:a16="http://schemas.microsoft.com/office/drawing/2014/main" id="{0842DC9B-CFAD-4A9F-A260-D4AC74120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75" y="5276850"/>
            <a:ext cx="1978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兩車相距：</a:t>
            </a:r>
          </a:p>
        </p:txBody>
      </p:sp>
      <p:sp>
        <p:nvSpPr>
          <p:cNvPr id="33" name="Rectangle 145">
            <a:extLst>
              <a:ext uri="{FF2B5EF4-FFF2-40B4-BE49-F238E27FC236}">
                <a16:creationId xmlns:a16="http://schemas.microsoft.com/office/drawing/2014/main" id="{58BA00B3-3B72-4606-AC69-06FC7E5D5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725" y="5275263"/>
            <a:ext cx="5376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70×2.5</a:t>
            </a:r>
            <a:r>
              <a:rPr lang="zh-TW" altLang="zh-TW" sz="2800" b="1" dirty="0">
                <a:solidFill>
                  <a:srgbClr val="0066FF"/>
                </a:solidFill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65×2.5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12.5(km)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70" grpId="0"/>
      <p:bldP spid="70" grpId="1"/>
      <p:bldP spid="72" grpId="0"/>
      <p:bldP spid="72" grpId="1"/>
      <p:bldP spid="2" grpId="0" animBg="1"/>
      <p:bldP spid="2" grpId="1" animBg="1"/>
      <p:bldP spid="25" grpId="0"/>
      <p:bldP spid="25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4196</TotalTime>
  <Words>131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565</cp:revision>
  <dcterms:modified xsi:type="dcterms:W3CDTF">2023-07-13T04:09:52Z</dcterms:modified>
</cp:coreProperties>
</file>