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33">
          <p15:clr>
            <a:srgbClr val="A4A3A4"/>
          </p15:clr>
        </p15:guide>
        <p15:guide id="2" orient="horz" pos="845">
          <p15:clr>
            <a:srgbClr val="A4A3A4"/>
          </p15:clr>
        </p15:guide>
        <p15:guide id="3" pos="657">
          <p15:clr>
            <a:srgbClr val="A4A3A4"/>
          </p15:clr>
        </p15:guide>
        <p15:guide id="4" pos="793">
          <p15:clr>
            <a:srgbClr val="A4A3A4"/>
          </p15:clr>
        </p15:guide>
        <p15:guide id="5" pos="884">
          <p15:clr>
            <a:srgbClr val="A4A3A4"/>
          </p15:clr>
        </p15:guide>
        <p15:guide id="6" pos="50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9600"/>
    <a:srgbClr val="FF00FF"/>
    <a:srgbClr val="6600FF"/>
    <a:srgbClr val="008A00"/>
    <a:srgbClr val="CCFFFF"/>
    <a:srgbClr val="FBEDEB"/>
    <a:srgbClr val="EBE6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92537" autoAdjust="0"/>
  </p:normalViewPr>
  <p:slideViewPr>
    <p:cSldViewPr snapToObjects="1">
      <p:cViewPr varScale="1">
        <p:scale>
          <a:sx n="72" d="100"/>
          <a:sy n="72" d="100"/>
        </p:scale>
        <p:origin x="1884" y="72"/>
      </p:cViewPr>
      <p:guideLst>
        <p:guide orient="horz" pos="1933"/>
        <p:guide orient="horz" pos="845"/>
        <p:guide pos="657"/>
        <p:guide pos="793"/>
        <p:guide pos="884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B5F2E0C5-F893-47A3-8E11-7948926B8CE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D76DA5D-5670-458D-96ED-7B740FA9D7B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01C1D958-085D-482B-8D92-55340EEB5C37}" type="datetimeFigureOut">
              <a:rPr lang="zh-TW" altLang="en-US"/>
              <a:pPr>
                <a:defRPr/>
              </a:pPr>
              <a:t>2023/7/13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CD6C206D-C7D2-4FA4-A4C4-0EE98141BD6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A34A69E7-C39A-46EF-BD77-FB33F8C034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D1B5FBF-47FE-4948-9A13-A7A60133644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8B1D5A3-ED05-487C-8B2E-69C399331A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E380659-E380-493B-8C7A-AD767818FD64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7308C83-6BFD-4088-ADC3-BFFE8641641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9C3F989-47E7-4408-ABFF-0768559C0F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08826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35198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20796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43047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2993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68377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12199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16951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1972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78837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3659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0210E49F-9AD6-4270-B59C-F341040DE5B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424B1FE9-A4D7-491C-9D34-3BD1012919A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6">
            <a:extLst>
              <a:ext uri="{FF2B5EF4-FFF2-40B4-BE49-F238E27FC236}">
                <a16:creationId xmlns:a16="http://schemas.microsoft.com/office/drawing/2014/main" id="{A1D83BE1-972C-4B83-93BB-E68FD45202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1875" y="893763"/>
            <a:ext cx="6913563" cy="37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40000"/>
              </a:spcAft>
            </a:pPr>
            <a:r>
              <a:rPr lang="zh-TW" altLang="en-US" sz="2800">
                <a:ea typeface="標楷體" panose="03000509000000000000" pitchFamily="65" charset="-120"/>
              </a:rPr>
              <a:t>西餅每件售</a:t>
            </a:r>
            <a:r>
              <a:rPr lang="en-US" altLang="zh-TW" sz="2800">
                <a:ea typeface="標楷體" panose="03000509000000000000" pitchFamily="65" charset="-120"/>
              </a:rPr>
              <a:t>$</a:t>
            </a:r>
            <a:r>
              <a:rPr lang="en-US" altLang="zh-TW" sz="2800" i="1">
                <a:ea typeface="標楷體" panose="03000509000000000000" pitchFamily="65" charset="-120"/>
              </a:rPr>
              <a:t>x</a:t>
            </a:r>
            <a:r>
              <a:rPr lang="zh-TW" altLang="en-US" sz="2800">
                <a:ea typeface="標楷體" panose="03000509000000000000" pitchFamily="65" charset="-120"/>
              </a:rPr>
              <a:t>。若購買</a:t>
            </a:r>
            <a:r>
              <a:rPr lang="en-US" altLang="zh-TW" sz="2800">
                <a:ea typeface="標楷體" panose="03000509000000000000" pitchFamily="65" charset="-120"/>
              </a:rPr>
              <a:t>4</a:t>
            </a:r>
            <a:r>
              <a:rPr lang="zh-TW" altLang="en-US" sz="2800">
                <a:ea typeface="標楷體" panose="03000509000000000000" pitchFamily="65" charset="-120"/>
              </a:rPr>
              <a:t>件可減</a:t>
            </a:r>
            <a:r>
              <a:rPr lang="en-US" altLang="zh-TW" sz="2800">
                <a:ea typeface="標楷體" panose="03000509000000000000" pitchFamily="65" charset="-120"/>
              </a:rPr>
              <a:t>$2</a:t>
            </a:r>
            <a:r>
              <a:rPr lang="zh-TW" altLang="en-US" sz="2800">
                <a:ea typeface="標楷體" panose="03000509000000000000" pitchFamily="65" charset="-120"/>
              </a:rPr>
              <a:t>，</a:t>
            </a:r>
            <a:r>
              <a:rPr lang="en-US" altLang="zh-TW" sz="2800">
                <a:ea typeface="標楷體" panose="03000509000000000000" pitchFamily="65" charset="-120"/>
              </a:rPr>
              <a:t>8</a:t>
            </a:r>
            <a:r>
              <a:rPr lang="zh-TW" altLang="en-US" sz="2800">
                <a:ea typeface="標楷體" panose="03000509000000000000" pitchFamily="65" charset="-120"/>
              </a:rPr>
              <a:t>件可減</a:t>
            </a:r>
            <a:r>
              <a:rPr lang="en-US" altLang="zh-TW" sz="2800">
                <a:ea typeface="標楷體" panose="03000509000000000000" pitchFamily="65" charset="-120"/>
              </a:rPr>
              <a:t>$4</a:t>
            </a:r>
            <a:r>
              <a:rPr lang="zh-TW" altLang="en-US" sz="2800">
                <a:ea typeface="標楷體" panose="03000509000000000000" pitchFamily="65" charset="-120"/>
              </a:rPr>
              <a:t>，</a:t>
            </a:r>
            <a:r>
              <a:rPr lang="en-US" altLang="zh-TW" sz="2800">
                <a:ea typeface="標楷體" panose="03000509000000000000" pitchFamily="65" charset="-120"/>
              </a:rPr>
              <a:t>12</a:t>
            </a:r>
            <a:r>
              <a:rPr lang="zh-TW" altLang="en-US" sz="2800">
                <a:ea typeface="標楷體" panose="03000509000000000000" pitchFamily="65" charset="-120"/>
              </a:rPr>
              <a:t>件則可減</a:t>
            </a:r>
            <a:r>
              <a:rPr lang="en-US" altLang="zh-TW" sz="2800">
                <a:ea typeface="標楷體" panose="03000509000000000000" pitchFamily="65" charset="-120"/>
              </a:rPr>
              <a:t>$6</a:t>
            </a:r>
            <a:r>
              <a:rPr lang="zh-TW" altLang="en-US" sz="2800">
                <a:ea typeface="標楷體" panose="03000509000000000000" pitchFamily="65" charset="-120"/>
              </a:rPr>
              <a:t>，如此類推。</a:t>
            </a:r>
            <a:r>
              <a:rPr lang="zh-TW" altLang="en-US" sz="2800" u="sng">
                <a:ea typeface="標楷體" panose="03000509000000000000" pitchFamily="65" charset="-120"/>
              </a:rPr>
              <a:t>李</a:t>
            </a:r>
            <a:r>
              <a:rPr lang="zh-TW" altLang="en-US" sz="2800">
                <a:ea typeface="標楷體" panose="03000509000000000000" pitchFamily="65" charset="-120"/>
              </a:rPr>
              <a:t>太太買了</a:t>
            </a:r>
            <a:r>
              <a:rPr lang="en-US" altLang="zh-TW" sz="2800">
                <a:ea typeface="標楷體" panose="03000509000000000000" pitchFamily="65" charset="-120"/>
              </a:rPr>
              <a:t>24</a:t>
            </a:r>
            <a:r>
              <a:rPr lang="zh-TW" altLang="en-US" sz="2800">
                <a:ea typeface="標楷體" panose="03000509000000000000" pitchFamily="65" charset="-120"/>
              </a:rPr>
              <a:t>件西餅，她應付款多少？</a:t>
            </a:r>
          </a:p>
          <a:p>
            <a:pPr eaLnBrk="1" hangingPunct="1">
              <a:spcAft>
                <a:spcPct val="400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A.</a:t>
            </a:r>
            <a:r>
              <a:rPr lang="zh-TW" altLang="en-US" sz="2800">
                <a:ea typeface="標楷體" panose="03000509000000000000" pitchFamily="65" charset="-120"/>
              </a:rPr>
              <a:t> </a:t>
            </a:r>
            <a:r>
              <a:rPr lang="en-US" altLang="zh-TW" sz="2800">
                <a:ea typeface="標楷體" panose="03000509000000000000" pitchFamily="65" charset="-120"/>
              </a:rPr>
              <a:t>$(12</a:t>
            </a:r>
            <a:r>
              <a:rPr lang="en-US" altLang="zh-TW" sz="2800" i="1">
                <a:ea typeface="標楷體" panose="03000509000000000000" pitchFamily="65" charset="-120"/>
              </a:rPr>
              <a:t>x</a:t>
            </a:r>
            <a:r>
              <a:rPr lang="zh-TW" altLang="zh-TW" sz="2800">
                <a:ea typeface="標楷體" panose="03000509000000000000" pitchFamily="65" charset="-120"/>
              </a:rPr>
              <a:t>－</a:t>
            </a:r>
            <a:r>
              <a:rPr lang="en-US" altLang="zh-TW" sz="2800">
                <a:ea typeface="標楷體" panose="03000509000000000000" pitchFamily="65" charset="-120"/>
              </a:rPr>
              <a:t>6)</a:t>
            </a:r>
            <a:r>
              <a:rPr lang="zh-TW" altLang="en-US" sz="2800">
                <a:ea typeface="標楷體" panose="03000509000000000000" pitchFamily="65" charset="-120"/>
              </a:rPr>
              <a:t>	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>
              <a:spcAft>
                <a:spcPct val="400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B. $(12</a:t>
            </a:r>
            <a:r>
              <a:rPr lang="en-US" altLang="zh-TW" sz="2800" i="1">
                <a:ea typeface="標楷體" panose="03000509000000000000" pitchFamily="65" charset="-120"/>
              </a:rPr>
              <a:t>x</a:t>
            </a:r>
            <a:r>
              <a:rPr lang="zh-TW" altLang="zh-TW" sz="2800"/>
              <a:t>－</a:t>
            </a:r>
            <a:r>
              <a:rPr lang="en-US" altLang="zh-TW" sz="2800">
                <a:ea typeface="標楷體" panose="03000509000000000000" pitchFamily="65" charset="-120"/>
              </a:rPr>
              <a:t>8)</a:t>
            </a:r>
            <a:endParaRPr lang="zh-TW" altLang="en-US" sz="2800">
              <a:ea typeface="標楷體" panose="03000509000000000000" pitchFamily="65" charset="-120"/>
            </a:endParaRPr>
          </a:p>
          <a:p>
            <a:pPr eaLnBrk="1" hangingPunct="1">
              <a:spcAft>
                <a:spcPts val="10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C. $(24</a:t>
            </a:r>
            <a:r>
              <a:rPr lang="en-US" altLang="zh-TW" sz="2800" i="1">
                <a:ea typeface="標楷體" panose="03000509000000000000" pitchFamily="65" charset="-120"/>
              </a:rPr>
              <a:t>x</a:t>
            </a:r>
            <a:r>
              <a:rPr lang="zh-TW" altLang="zh-TW" sz="2800"/>
              <a:t>－</a:t>
            </a:r>
            <a:r>
              <a:rPr lang="en-US" altLang="zh-TW" sz="2800">
                <a:ea typeface="標楷體" panose="03000509000000000000" pitchFamily="65" charset="-120"/>
              </a:rPr>
              <a:t>8) </a:t>
            </a:r>
            <a:r>
              <a:rPr lang="zh-TW" altLang="en-US" sz="2800">
                <a:ea typeface="標楷體" panose="03000509000000000000" pitchFamily="65" charset="-120"/>
              </a:rPr>
              <a:t>	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D. $(24</a:t>
            </a:r>
            <a:r>
              <a:rPr lang="en-US" altLang="zh-TW" sz="2800" i="1">
                <a:ea typeface="標楷體" panose="03000509000000000000" pitchFamily="65" charset="-120"/>
              </a:rPr>
              <a:t>x</a:t>
            </a:r>
            <a:r>
              <a:rPr lang="zh-TW" altLang="zh-TW" sz="2800"/>
              <a:t>－</a:t>
            </a:r>
            <a:r>
              <a:rPr lang="en-US" altLang="zh-TW" sz="2800">
                <a:ea typeface="標楷體" panose="03000509000000000000" pitchFamily="65" charset="-120"/>
              </a:rPr>
              <a:t>12)</a:t>
            </a:r>
            <a:endParaRPr lang="zh-TW" altLang="en-US" sz="2800" b="1">
              <a:ea typeface="標楷體" panose="03000509000000000000" pitchFamily="65" charset="-120"/>
            </a:endParaRPr>
          </a:p>
        </p:txBody>
      </p:sp>
      <p:sp>
        <p:nvSpPr>
          <p:cNvPr id="3075" name="Rectangle 34">
            <a:extLst>
              <a:ext uri="{FF2B5EF4-FFF2-40B4-BE49-F238E27FC236}">
                <a16:creationId xmlns:a16="http://schemas.microsoft.com/office/drawing/2014/main" id="{20EE34B0-4FD4-476F-80B0-DD0A80548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2175" y="4005064"/>
            <a:ext cx="503238" cy="5032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41C2E07F-5712-4912-A641-4EE3A29F8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6463" y="4033639"/>
            <a:ext cx="490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D</a:t>
            </a:r>
          </a:p>
        </p:txBody>
      </p:sp>
      <p:sp>
        <p:nvSpPr>
          <p:cNvPr id="3077" name="Rectangle 50">
            <a:extLst>
              <a:ext uri="{FF2B5EF4-FFF2-40B4-BE49-F238E27FC236}">
                <a16:creationId xmlns:a16="http://schemas.microsoft.com/office/drawing/2014/main" id="{90715305-0382-49B5-B2E7-049E36ECDE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650" y="773113"/>
            <a:ext cx="93503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/>
              <a:t>29.</a:t>
            </a:r>
          </a:p>
        </p:txBody>
      </p:sp>
      <p:sp>
        <p:nvSpPr>
          <p:cNvPr id="174235" name="Rectangle 155">
            <a:extLst>
              <a:ext uri="{FF2B5EF4-FFF2-40B4-BE49-F238E27FC236}">
                <a16:creationId xmlns:a16="http://schemas.microsoft.com/office/drawing/2014/main" id="{53618563-8B6D-4E1D-8D94-F10C158EC9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500" y="2386013"/>
            <a:ext cx="8350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400">
                <a:solidFill>
                  <a:srgbClr val="0066FF"/>
                </a:solidFill>
                <a:ea typeface="標楷體" panose="03000509000000000000" pitchFamily="65" charset="-120"/>
              </a:rPr>
              <a:t>數量</a:t>
            </a:r>
          </a:p>
        </p:txBody>
      </p:sp>
      <p:sp>
        <p:nvSpPr>
          <p:cNvPr id="69" name="Text Box 53">
            <a:extLst>
              <a:ext uri="{FF2B5EF4-FFF2-40B4-BE49-F238E27FC236}">
                <a16:creationId xmlns:a16="http://schemas.microsoft.com/office/drawing/2014/main" id="{40CE0CB0-411D-4926-9E10-271A7B5144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 dirty="0">
                <a:latin typeface="+mj-lt"/>
                <a:ea typeface="+mj-ea"/>
              </a:rPr>
              <a:t>(</a:t>
            </a:r>
            <a:r>
              <a:rPr lang="zh-TW" altLang="en-US" sz="3400" b="1" dirty="0">
                <a:latin typeface="+mj-lt"/>
                <a:ea typeface="+mj-ea"/>
              </a:rPr>
              <a:t>五</a:t>
            </a:r>
            <a:r>
              <a:rPr lang="en-US" altLang="zh-TW" sz="3400" b="1" dirty="0">
                <a:latin typeface="+mj-lt"/>
                <a:ea typeface="+mj-ea"/>
              </a:rPr>
              <a:t>)</a:t>
            </a:r>
          </a:p>
        </p:txBody>
      </p: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603F967B-9424-416F-A74B-CF000112B0D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037013" y="1381125"/>
            <a:ext cx="2474912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6" name="Rectangle 155">
            <a:extLst>
              <a:ext uri="{FF2B5EF4-FFF2-40B4-BE49-F238E27FC236}">
                <a16:creationId xmlns:a16="http://schemas.microsoft.com/office/drawing/2014/main" id="{DA978613-15C9-4284-9621-2824DEEF4A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2525" y="2854325"/>
            <a:ext cx="4365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4</a:t>
            </a:r>
            <a:endParaRPr lang="zh-TW" altLang="en-US" sz="24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708F2F92-0C77-4F6B-B2EF-38D844668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6175" y="4794250"/>
            <a:ext cx="2478088" cy="768350"/>
          </a:xfrm>
          <a:prstGeom prst="rect">
            <a:avLst/>
          </a:prstGeom>
          <a:solidFill>
            <a:schemeClr val="bg1"/>
          </a:solidFill>
          <a:ln w="9525">
            <a:solidFill>
              <a:srgbClr val="008A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200">
                <a:solidFill>
                  <a:srgbClr val="008A00"/>
                </a:solidFill>
              </a:rPr>
              <a:t>先找出買</a:t>
            </a:r>
            <a:r>
              <a:rPr lang="en-US" altLang="zh-TW" sz="2200">
                <a:solidFill>
                  <a:srgbClr val="008A00"/>
                </a:solidFill>
              </a:rPr>
              <a:t>24</a:t>
            </a:r>
            <a:r>
              <a:rPr lang="zh-TW" altLang="en-US" sz="2200">
                <a:solidFill>
                  <a:srgbClr val="008A00"/>
                </a:solidFill>
              </a:rPr>
              <a:t>件西餅減免的款項。</a:t>
            </a:r>
            <a:endParaRPr lang="zh-CN" altLang="en-US" sz="2200">
              <a:solidFill>
                <a:srgbClr val="008A00"/>
              </a:solidFill>
            </a:endParaRPr>
          </a:p>
        </p:txBody>
      </p:sp>
      <p:sp>
        <p:nvSpPr>
          <p:cNvPr id="21" name="Rectangle 155">
            <a:extLst>
              <a:ext uri="{FF2B5EF4-FFF2-40B4-BE49-F238E27FC236}">
                <a16:creationId xmlns:a16="http://schemas.microsoft.com/office/drawing/2014/main" id="{2091DC20-EB9B-468D-8993-6670987930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1263" y="2360613"/>
            <a:ext cx="15700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400">
                <a:solidFill>
                  <a:srgbClr val="0066FF"/>
                </a:solidFill>
                <a:ea typeface="標楷體" panose="03000509000000000000" pitchFamily="65" charset="-120"/>
              </a:rPr>
              <a:t>減免款項</a:t>
            </a:r>
          </a:p>
        </p:txBody>
      </p:sp>
      <p:sp>
        <p:nvSpPr>
          <p:cNvPr id="22" name="Rectangle 155">
            <a:extLst>
              <a:ext uri="{FF2B5EF4-FFF2-40B4-BE49-F238E27FC236}">
                <a16:creationId xmlns:a16="http://schemas.microsoft.com/office/drawing/2014/main" id="{0DCB0CBF-19B2-44E5-BB4C-4524150675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6863" y="2844800"/>
            <a:ext cx="628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$2</a:t>
            </a:r>
            <a:endParaRPr lang="zh-TW" altLang="en-US" sz="24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3" name="Rectangle 155">
            <a:extLst>
              <a:ext uri="{FF2B5EF4-FFF2-40B4-BE49-F238E27FC236}">
                <a16:creationId xmlns:a16="http://schemas.microsoft.com/office/drawing/2014/main" id="{6D725585-3A11-4991-BB9E-53C07C8CC1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6813" y="3330575"/>
            <a:ext cx="4857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8</a:t>
            </a:r>
            <a:endParaRPr lang="zh-TW" altLang="en-US" sz="24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4" name="Rectangle 155">
            <a:extLst>
              <a:ext uri="{FF2B5EF4-FFF2-40B4-BE49-F238E27FC236}">
                <a16:creationId xmlns:a16="http://schemas.microsoft.com/office/drawing/2014/main" id="{1416912F-A762-4F1E-9E1D-A6759BDCE5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2738" y="3317875"/>
            <a:ext cx="577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$4</a:t>
            </a:r>
            <a:endParaRPr lang="zh-TW" altLang="en-US" sz="24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5" name="Rectangle 155">
            <a:extLst>
              <a:ext uri="{FF2B5EF4-FFF2-40B4-BE49-F238E27FC236}">
                <a16:creationId xmlns:a16="http://schemas.microsoft.com/office/drawing/2014/main" id="{FC6FE6A7-10F4-46C1-B8BF-92ECFC0D1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4263" y="3792538"/>
            <a:ext cx="6207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12</a:t>
            </a:r>
            <a:endParaRPr lang="zh-TW" altLang="en-US" sz="24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6" name="Rectangle 155">
            <a:extLst>
              <a:ext uri="{FF2B5EF4-FFF2-40B4-BE49-F238E27FC236}">
                <a16:creationId xmlns:a16="http://schemas.microsoft.com/office/drawing/2014/main" id="{E6E75AE2-5AC2-48F4-B164-3191484954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2738" y="3767138"/>
            <a:ext cx="6127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$6</a:t>
            </a:r>
            <a:endParaRPr lang="zh-TW" altLang="en-US" sz="24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8" name="Rectangle 155">
            <a:extLst>
              <a:ext uri="{FF2B5EF4-FFF2-40B4-BE49-F238E27FC236}">
                <a16:creationId xmlns:a16="http://schemas.microsoft.com/office/drawing/2014/main" id="{9452DE9A-FBB9-45D1-955C-537F73929D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4938" y="2860675"/>
            <a:ext cx="9890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= </a:t>
            </a:r>
            <a:r>
              <a:rPr lang="en-US" altLang="zh-TW" sz="2400">
                <a:solidFill>
                  <a:srgbClr val="FF00FF"/>
                </a:solidFill>
                <a:ea typeface="標楷體" panose="03000509000000000000" pitchFamily="65" charset="-120"/>
              </a:rPr>
              <a:t>4</a:t>
            </a:r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×1</a:t>
            </a:r>
            <a:endParaRPr lang="zh-TW" altLang="en-US" sz="24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9" name="Rectangle 155">
            <a:extLst>
              <a:ext uri="{FF2B5EF4-FFF2-40B4-BE49-F238E27FC236}">
                <a16:creationId xmlns:a16="http://schemas.microsoft.com/office/drawing/2014/main" id="{AA62B460-F02C-4A64-8927-5F0ADD3844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8175" y="2844800"/>
            <a:ext cx="1447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 = $(</a:t>
            </a:r>
            <a:r>
              <a:rPr lang="en-US" altLang="zh-TW" sz="2400">
                <a:solidFill>
                  <a:srgbClr val="009600"/>
                </a:solidFill>
                <a:ea typeface="標楷體" panose="03000509000000000000" pitchFamily="65" charset="-120"/>
              </a:rPr>
              <a:t>2</a:t>
            </a:r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×1)</a:t>
            </a:r>
            <a:endParaRPr lang="zh-TW" altLang="en-US" sz="24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30" name="Rectangle 155">
            <a:extLst>
              <a:ext uri="{FF2B5EF4-FFF2-40B4-BE49-F238E27FC236}">
                <a16:creationId xmlns:a16="http://schemas.microsoft.com/office/drawing/2014/main" id="{83E0203E-B15F-475F-BAA6-E15A81E06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3988" y="3322638"/>
            <a:ext cx="1009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= </a:t>
            </a:r>
            <a:r>
              <a:rPr lang="en-US" altLang="zh-TW" sz="2400">
                <a:solidFill>
                  <a:srgbClr val="FF00FF"/>
                </a:solidFill>
                <a:ea typeface="標楷體" panose="03000509000000000000" pitchFamily="65" charset="-120"/>
              </a:rPr>
              <a:t>4</a:t>
            </a:r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×2</a:t>
            </a:r>
            <a:endParaRPr lang="zh-TW" altLang="en-US" sz="24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31" name="Rectangle 155">
            <a:extLst>
              <a:ext uri="{FF2B5EF4-FFF2-40B4-BE49-F238E27FC236}">
                <a16:creationId xmlns:a16="http://schemas.microsoft.com/office/drawing/2014/main" id="{007D58F3-010F-4C68-9E96-508A38369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5488" y="3327400"/>
            <a:ext cx="14509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= $(</a:t>
            </a:r>
            <a:r>
              <a:rPr lang="en-US" altLang="zh-TW" sz="2400">
                <a:solidFill>
                  <a:srgbClr val="009600"/>
                </a:solidFill>
                <a:ea typeface="標楷體" panose="03000509000000000000" pitchFamily="65" charset="-120"/>
              </a:rPr>
              <a:t>2</a:t>
            </a:r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×2)</a:t>
            </a:r>
            <a:endParaRPr lang="zh-TW" altLang="en-US" sz="24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32" name="Rectangle 155">
            <a:extLst>
              <a:ext uri="{FF2B5EF4-FFF2-40B4-BE49-F238E27FC236}">
                <a16:creationId xmlns:a16="http://schemas.microsoft.com/office/drawing/2014/main" id="{38E3776B-DA1A-4D52-AE96-D98A6A674F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2413" y="3805238"/>
            <a:ext cx="10080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= </a:t>
            </a:r>
            <a:r>
              <a:rPr lang="en-US" altLang="zh-TW" sz="2400">
                <a:solidFill>
                  <a:srgbClr val="FF00FF"/>
                </a:solidFill>
                <a:ea typeface="標楷體" panose="03000509000000000000" pitchFamily="65" charset="-120"/>
              </a:rPr>
              <a:t>4</a:t>
            </a:r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×3</a:t>
            </a:r>
            <a:endParaRPr lang="zh-TW" altLang="en-US" sz="24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33" name="Rectangle 155">
            <a:extLst>
              <a:ext uri="{FF2B5EF4-FFF2-40B4-BE49-F238E27FC236}">
                <a16:creationId xmlns:a16="http://schemas.microsoft.com/office/drawing/2014/main" id="{75F1CF13-FDAA-41CD-80FD-EC3D4A6FC7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9300" y="3781425"/>
            <a:ext cx="1447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= $(</a:t>
            </a:r>
            <a:r>
              <a:rPr lang="en-US" altLang="zh-TW" sz="2400">
                <a:solidFill>
                  <a:srgbClr val="009600"/>
                </a:solidFill>
                <a:ea typeface="標楷體" panose="03000509000000000000" pitchFamily="65" charset="-120"/>
              </a:rPr>
              <a:t>2</a:t>
            </a:r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×3)</a:t>
            </a:r>
            <a:endParaRPr lang="zh-TW" altLang="en-US" sz="24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34" name="Rectangle 155">
            <a:extLst>
              <a:ext uri="{FF2B5EF4-FFF2-40B4-BE49-F238E27FC236}">
                <a16:creationId xmlns:a16="http://schemas.microsoft.com/office/drawing/2014/main" id="{BD2B4534-8AF3-4F22-884F-FDAD15B14C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0" y="4262438"/>
            <a:ext cx="6175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24</a:t>
            </a:r>
            <a:endParaRPr lang="zh-TW" altLang="en-US" sz="24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35" name="Rectangle 155">
            <a:extLst>
              <a:ext uri="{FF2B5EF4-FFF2-40B4-BE49-F238E27FC236}">
                <a16:creationId xmlns:a16="http://schemas.microsoft.com/office/drawing/2014/main" id="{BBDC6CDA-5BBF-48B3-B3ED-FB9C27594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0038" y="4254500"/>
            <a:ext cx="11636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$(</a:t>
            </a:r>
            <a:r>
              <a:rPr lang="en-US" altLang="zh-TW" sz="2400" dirty="0">
                <a:solidFill>
                  <a:srgbClr val="009600"/>
                </a:solidFill>
                <a:ea typeface="標楷體" panose="03000509000000000000" pitchFamily="65" charset="-120"/>
              </a:rPr>
              <a:t>2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×6)</a:t>
            </a:r>
            <a:endParaRPr lang="zh-TW" altLang="en-US" sz="24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36" name="Rectangle 155">
            <a:extLst>
              <a:ext uri="{FF2B5EF4-FFF2-40B4-BE49-F238E27FC236}">
                <a16:creationId xmlns:a16="http://schemas.microsoft.com/office/drawing/2014/main" id="{7417FD45-D30E-4A52-AC65-1082AEBDC0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175" y="4262438"/>
            <a:ext cx="10318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= </a:t>
            </a:r>
            <a:r>
              <a:rPr lang="en-US" altLang="zh-TW" sz="2400">
                <a:solidFill>
                  <a:srgbClr val="FF00FF"/>
                </a:solidFill>
                <a:ea typeface="標楷體" panose="03000509000000000000" pitchFamily="65" charset="-120"/>
              </a:rPr>
              <a:t>4</a:t>
            </a:r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×6</a:t>
            </a:r>
            <a:endParaRPr lang="zh-TW" altLang="en-US" sz="24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37" name="直接连接符 36">
            <a:extLst>
              <a:ext uri="{FF2B5EF4-FFF2-40B4-BE49-F238E27FC236}">
                <a16:creationId xmlns:a16="http://schemas.microsoft.com/office/drawing/2014/main" id="{81280BEC-E290-4021-85EB-2F5C9946B91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732588" y="1363663"/>
            <a:ext cx="890587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直接连接符 38">
            <a:extLst>
              <a:ext uri="{FF2B5EF4-FFF2-40B4-BE49-F238E27FC236}">
                <a16:creationId xmlns:a16="http://schemas.microsoft.com/office/drawing/2014/main" id="{0E3913FE-B452-41FF-A1E3-15777D6F8B3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147763" y="1800225"/>
            <a:ext cx="760412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" name="直接连接符 40">
            <a:extLst>
              <a:ext uri="{FF2B5EF4-FFF2-40B4-BE49-F238E27FC236}">
                <a16:creationId xmlns:a16="http://schemas.microsoft.com/office/drawing/2014/main" id="{37D95C7E-397A-4D47-968A-CFFB4E8E213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263775" y="1798638"/>
            <a:ext cx="2208213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" name="Rectangle 155">
            <a:extLst>
              <a:ext uri="{FF2B5EF4-FFF2-40B4-BE49-F238E27FC236}">
                <a16:creationId xmlns:a16="http://schemas.microsoft.com/office/drawing/2014/main" id="{A0538DD4-23F8-4479-A38E-0CDF6BE804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994" y="4848226"/>
            <a:ext cx="46454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應付：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24×</a:t>
            </a:r>
            <a:r>
              <a:rPr lang="en-US" altLang="zh-TW" sz="2400" i="1" dirty="0">
                <a:solidFill>
                  <a:srgbClr val="0066FF"/>
                </a:solidFill>
                <a:ea typeface="標楷體" panose="03000509000000000000" pitchFamily="65" charset="-120"/>
              </a:rPr>
              <a:t>x</a:t>
            </a:r>
            <a:r>
              <a:rPr lang="zh-TW" altLang="en-US" sz="2400" i="1" dirty="0">
                <a:solidFill>
                  <a:srgbClr val="0066FF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2×6 = $(24</a:t>
            </a:r>
            <a:r>
              <a:rPr lang="en-US" altLang="zh-TW" sz="2400" i="1" dirty="0">
                <a:solidFill>
                  <a:srgbClr val="0066FF"/>
                </a:solidFill>
                <a:ea typeface="標楷體" panose="03000509000000000000" pitchFamily="65" charset="-120"/>
              </a:rPr>
              <a:t>x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12)</a:t>
            </a:r>
            <a:endParaRPr lang="zh-TW" altLang="en-US" sz="24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74235" grpId="0"/>
      <p:bldP spid="174235" grpId="1"/>
      <p:bldP spid="86" grpId="0"/>
      <p:bldP spid="86" grpId="1"/>
      <p:bldP spid="2" grpId="0" animBg="1"/>
      <p:bldP spid="2" grpId="1" animBg="1"/>
      <p:bldP spid="21" grpId="0"/>
      <p:bldP spid="21" grpId="1"/>
      <p:bldP spid="22" grpId="0"/>
      <p:bldP spid="22" grpId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  <p:bldP spid="36" grpId="0"/>
      <p:bldP spid="36" grpId="1"/>
      <p:bldP spid="38" grpId="0"/>
      <p:bldP spid="38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4109</TotalTime>
  <Words>158</Words>
  <Application>Microsoft Office PowerPoint</Application>
  <PresentationFormat>全屏显示(4:3)</PresentationFormat>
  <Paragraphs>27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新細明體</vt:lpstr>
      <vt:lpstr>幼圆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528</cp:revision>
  <dcterms:modified xsi:type="dcterms:W3CDTF">2023-07-13T04:11:29Z</dcterms:modified>
</cp:coreProperties>
</file>