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6"/>
  </p:notesMasterIdLst>
  <p:sldIdLst>
    <p:sldId id="326" r:id="rId2"/>
    <p:sldId id="327" r:id="rId3"/>
    <p:sldId id="328" r:id="rId4"/>
    <p:sldId id="330" r:id="rId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66FF"/>
    <a:srgbClr val="D1FFB7"/>
    <a:srgbClr val="FBEDEB"/>
    <a:srgbClr val="EBE6FE"/>
    <a:srgbClr val="008A00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224" y="72"/>
      </p:cViewPr>
      <p:guideLst>
        <p:guide orient="horz" pos="2205"/>
        <p:guide orient="horz" pos="845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E2F0D5F-B1AF-413A-87A8-8CFBBDE409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4FF2CC3-70B5-4B01-8941-A953F668C9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E5409FA0-5038-4B52-B835-51FEFCBB1703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E0438D73-8C38-43B6-8A85-E3FBA5AB0D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DDA2FDCA-F456-40E1-B8BA-6ECF7FAB8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70FCDB6-4EBB-490F-AA66-10E3257C75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E4A4E86-D63F-4083-8A78-90923FD40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F3BF685-E003-496E-A8E6-B2CEB3B7F72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0A31E1A-F96A-4B80-AB90-FE6BD08E47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EDD1C00-5353-48E2-92D9-E32B028BC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0A8E610-BB25-460F-B713-EDAA2276BE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9BD3E04-3EE8-41E2-9BF9-C79807FF4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2EBC11C-56A9-4538-9F56-2A2EE35C0F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40177CF-A50A-4A66-B26E-501D3D5290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60E3CBD-7418-413D-AB14-9D76A983B2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A2A610C-F71C-4074-998F-61225FA9C8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3645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9025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253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854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854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6783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432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146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44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7888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139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B08107E-3C67-45DD-840C-79C1459203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8EB2C337-1A83-4AD7-898D-A241EA3A985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94">
            <a:extLst>
              <a:ext uri="{FF2B5EF4-FFF2-40B4-BE49-F238E27FC236}">
                <a16:creationId xmlns:a16="http://schemas.microsoft.com/office/drawing/2014/main" id="{FE2C2292-AD32-40A3-92F1-42E891FF5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388" y="3889375"/>
            <a:ext cx="588962" cy="28733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pic>
        <p:nvPicPr>
          <p:cNvPr id="3075" name="图片 3">
            <a:extLst>
              <a:ext uri="{FF2B5EF4-FFF2-40B4-BE49-F238E27FC236}">
                <a16:creationId xmlns:a16="http://schemas.microsoft.com/office/drawing/2014/main" id="{15C7E07A-06C4-443F-AC8C-7BC5F3BDE2A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1439863"/>
            <a:ext cx="5064125" cy="24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8" name="Rectangle 98">
            <a:extLst>
              <a:ext uri="{FF2B5EF4-FFF2-40B4-BE49-F238E27FC236}">
                <a16:creationId xmlns:a16="http://schemas.microsoft.com/office/drawing/2014/main" id="{7DC8F198-1A63-4F14-AA32-3FB856E28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950" y="4697413"/>
            <a:ext cx="1111250" cy="384175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174174" name="Rectangle 94">
            <a:extLst>
              <a:ext uri="{FF2B5EF4-FFF2-40B4-BE49-F238E27FC236}">
                <a16:creationId xmlns:a16="http://schemas.microsoft.com/office/drawing/2014/main" id="{386ADDC4-48F2-46A8-B249-7852944F5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9575" y="4311650"/>
            <a:ext cx="1477963" cy="36036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3078" name="Rectangle 50">
            <a:extLst>
              <a:ext uri="{FF2B5EF4-FFF2-40B4-BE49-F238E27FC236}">
                <a16:creationId xmlns:a16="http://schemas.microsoft.com/office/drawing/2014/main" id="{BC31864F-C813-4F2C-971D-20F3549A6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782638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34.</a:t>
            </a:r>
          </a:p>
        </p:txBody>
      </p:sp>
      <p:sp>
        <p:nvSpPr>
          <p:cNvPr id="14" name="Text Box 53">
            <a:extLst>
              <a:ext uri="{FF2B5EF4-FFF2-40B4-BE49-F238E27FC236}">
                <a16:creationId xmlns:a16="http://schemas.microsoft.com/office/drawing/2014/main" id="{B3EC0112-2ED2-4278-9AB8-8CCD1028B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8797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 dirty="0"/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3080" name="Text Box 259">
            <a:extLst>
              <a:ext uri="{FF2B5EF4-FFF2-40B4-BE49-F238E27FC236}">
                <a16:creationId xmlns:a16="http://schemas.microsoft.com/office/drawing/2014/main" id="{B310980C-9A56-4D33-8A0B-0EA2E3E23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3" y="981075"/>
            <a:ext cx="423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dirty="0">
                <a:ea typeface="標楷體" panose="03000509000000000000" pitchFamily="65" charset="-120"/>
              </a:rPr>
              <a:t>志源昨天早上</a:t>
            </a:r>
            <a:r>
              <a:rPr lang="en-US" altLang="zh-TW" sz="2000" dirty="0">
                <a:ea typeface="標楷體" panose="03000509000000000000" pitchFamily="65" charset="-120"/>
              </a:rPr>
              <a:t>6</a:t>
            </a:r>
            <a:r>
              <a:rPr lang="zh-TW" altLang="en-US" sz="2000" dirty="0">
                <a:ea typeface="標楷體" panose="03000509000000000000" pitchFamily="65" charset="-120"/>
              </a:rPr>
              <a:t>至</a:t>
            </a:r>
            <a:r>
              <a:rPr lang="en-US" altLang="zh-TW" sz="2000" dirty="0">
                <a:ea typeface="標楷體" panose="03000509000000000000" pitchFamily="65" charset="-120"/>
              </a:rPr>
              <a:t>10</a:t>
            </a:r>
            <a:r>
              <a:rPr lang="zh-TW" altLang="en-US" sz="2000" dirty="0">
                <a:ea typeface="標楷體" panose="03000509000000000000" pitchFamily="65" charset="-120"/>
              </a:rPr>
              <a:t>時的體温記錄</a:t>
            </a:r>
          </a:p>
        </p:txBody>
      </p:sp>
      <p:sp>
        <p:nvSpPr>
          <p:cNvPr id="3081" name="Text Box 272">
            <a:extLst>
              <a:ext uri="{FF2B5EF4-FFF2-40B4-BE49-F238E27FC236}">
                <a16:creationId xmlns:a16="http://schemas.microsoft.com/office/drawing/2014/main" id="{EEF4AFF7-846D-4E07-AAD5-B65CB87B6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075" y="1303338"/>
            <a:ext cx="609600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40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39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38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37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36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35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3082" name="Text Box 274">
            <a:extLst>
              <a:ext uri="{FF2B5EF4-FFF2-40B4-BE49-F238E27FC236}">
                <a16:creationId xmlns:a16="http://schemas.microsoft.com/office/drawing/2014/main" id="{C3F05D2A-BA7C-40E8-B4DA-AD84CF241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3867150"/>
            <a:ext cx="6750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>
                <a:ea typeface="標楷體" panose="03000509000000000000" pitchFamily="65" charset="-120"/>
              </a:rPr>
              <a:t>06:00  06:30  07:00  07:30  08:00  08:30  09:00  09:30</a:t>
            </a:r>
            <a:r>
              <a:rPr lang="zh-TW" altLang="en-US" sz="1600">
                <a:ea typeface="標楷體" panose="03000509000000000000" pitchFamily="65" charset="-120"/>
              </a:rPr>
              <a:t> </a:t>
            </a:r>
            <a:r>
              <a:rPr lang="en-US" altLang="zh-TW" sz="1600">
                <a:ea typeface="標楷體" panose="03000509000000000000" pitchFamily="65" charset="-120"/>
              </a:rPr>
              <a:t>10:00  </a:t>
            </a:r>
            <a:r>
              <a:rPr lang="zh-TW" altLang="en-US" sz="1600">
                <a:ea typeface="標楷體" panose="03000509000000000000" pitchFamily="65" charset="-120"/>
              </a:rPr>
              <a:t>時間</a:t>
            </a:r>
          </a:p>
        </p:txBody>
      </p:sp>
      <p:sp>
        <p:nvSpPr>
          <p:cNvPr id="70" name="Text Box 271">
            <a:extLst>
              <a:ext uri="{FF2B5EF4-FFF2-40B4-BE49-F238E27FC236}">
                <a16:creationId xmlns:a16="http://schemas.microsoft.com/office/drawing/2014/main" id="{115E8AD3-516B-4642-9078-F9C9A96C3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0" y="2647950"/>
            <a:ext cx="438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×</a:t>
            </a:r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D7B9A105-99C6-46EE-BCEE-60CD755B9DA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63738" y="2851150"/>
            <a:ext cx="4859337" cy="0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BE525EC6-5628-4276-95C8-56C7EE6A9BF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10300" y="2254250"/>
            <a:ext cx="612775" cy="5969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6" name="直接连接符 2">
            <a:extLst>
              <a:ext uri="{FF2B5EF4-FFF2-40B4-BE49-F238E27FC236}">
                <a16:creationId xmlns:a16="http://schemas.microsoft.com/office/drawing/2014/main" id="{6A70D870-EFFE-469D-8D59-AD38322C1B7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89213" y="1339850"/>
            <a:ext cx="37798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7" name="Rectangle 36">
            <a:extLst>
              <a:ext uri="{FF2B5EF4-FFF2-40B4-BE49-F238E27FC236}">
                <a16:creationId xmlns:a16="http://schemas.microsoft.com/office/drawing/2014/main" id="{6C0FD66F-F6D1-44F9-9D71-590E6A5A2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988" y="4208463"/>
            <a:ext cx="7366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28638" indent="-4572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(a)</a:t>
            </a:r>
            <a:r>
              <a:rPr lang="zh-TW" altLang="en-US" sz="2800" dirty="0">
                <a:ea typeface="標楷體" panose="03000509000000000000" pitchFamily="65" charset="-120"/>
              </a:rPr>
              <a:t> 在昨天早上</a:t>
            </a:r>
            <a:r>
              <a:rPr lang="en-US" altLang="zh-TW" sz="2800" dirty="0"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ea typeface="標楷體" panose="03000509000000000000" pitchFamily="65" charset="-120"/>
              </a:rPr>
              <a:t>時，</a:t>
            </a:r>
            <a:r>
              <a:rPr lang="zh-TW" altLang="en-US" sz="2800" u="sng" dirty="0">
                <a:ea typeface="標楷體" panose="03000509000000000000" pitchFamily="65" charset="-120"/>
              </a:rPr>
              <a:t>志源</a:t>
            </a:r>
            <a:r>
              <a:rPr lang="zh-TW" altLang="en-US" sz="2800" dirty="0">
                <a:ea typeface="標楷體" panose="03000509000000000000" pitchFamily="65" charset="-120"/>
              </a:rPr>
              <a:t>的體温回落至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</a:t>
            </a:r>
            <a:r>
              <a:rPr lang="en-US" altLang="zh-TW" sz="2800" dirty="0">
                <a:ea typeface="標楷體" panose="03000509000000000000" pitchFamily="65" charset="-120"/>
              </a:rPr>
              <a:t>36.5</a:t>
            </a:r>
            <a:r>
              <a:rPr lang="en-US" altLang="zh-TW" sz="2800" dirty="0">
                <a:ea typeface="Adobe Gothic Std B" pitchFamily="34" charset="-128"/>
              </a:rPr>
              <a:t>℃</a:t>
            </a:r>
            <a:r>
              <a:rPr lang="zh-TW" altLang="en-US" sz="2800" dirty="0">
                <a:ea typeface="標楷體" panose="03000509000000000000" pitchFamily="65" charset="-120"/>
              </a:rPr>
              <a:t>，在答題紙上完成折線圖。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en-US" altLang="zh-TW" sz="2800" b="1" dirty="0"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F1595FC-2B35-49BF-89C9-1C3AC24AC02B}"/>
              </a:ext>
            </a:extLst>
          </p:cNvPr>
          <p:cNvSpPr txBox="1"/>
          <p:nvPr/>
        </p:nvSpPr>
        <p:spPr>
          <a:xfrm rot="16200000">
            <a:off x="285830" y="1891264"/>
            <a:ext cx="205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體温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(℃)</a:t>
            </a:r>
            <a:endParaRPr lang="zh-CN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174178" grpId="0" animBg="1"/>
      <p:bldP spid="174178" grpId="1" animBg="1"/>
      <p:bldP spid="174174" grpId="0" animBg="1"/>
      <p:bldP spid="174174" grpId="1" animBg="1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图片 36">
            <a:extLst>
              <a:ext uri="{FF2B5EF4-FFF2-40B4-BE49-F238E27FC236}">
                <a16:creationId xmlns:a16="http://schemas.microsoft.com/office/drawing/2014/main" id="{CDE29CAF-BAB1-4856-AC7B-6B2CE6EE86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1423988"/>
            <a:ext cx="5064125" cy="24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6">
            <a:extLst>
              <a:ext uri="{FF2B5EF4-FFF2-40B4-BE49-F238E27FC236}">
                <a16:creationId xmlns:a16="http://schemas.microsoft.com/office/drawing/2014/main" id="{7B8912E8-9033-4597-86D7-F8D924CA5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988" y="4195763"/>
            <a:ext cx="7366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28638" indent="-4572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(b)</a:t>
            </a:r>
            <a:r>
              <a:rPr lang="zh-TW" altLang="en-US" sz="2800">
                <a:ea typeface="標楷體" panose="03000509000000000000" pitchFamily="65" charset="-120"/>
              </a:rPr>
              <a:t> 試比較</a:t>
            </a:r>
            <a:r>
              <a:rPr lang="zh-TW" altLang="en-US" sz="2800" u="sng">
                <a:ea typeface="標楷體" panose="03000509000000000000" pitchFamily="65" charset="-120"/>
              </a:rPr>
              <a:t>志源</a:t>
            </a:r>
            <a:r>
              <a:rPr lang="zh-TW" altLang="en-US" sz="2800">
                <a:ea typeface="標楷體" panose="03000509000000000000" pitchFamily="65" charset="-120"/>
              </a:rPr>
              <a:t>的最高體温與最低體温，體温相差多少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  <a:endParaRPr lang="en-US" altLang="zh-TW" sz="2800" b="1">
              <a:ea typeface="標楷體" panose="03000509000000000000" pitchFamily="65" charset="-120"/>
            </a:endParaRPr>
          </a:p>
        </p:txBody>
      </p:sp>
      <p:sp>
        <p:nvSpPr>
          <p:cNvPr id="14" name="Text Box 53">
            <a:extLst>
              <a:ext uri="{FF2B5EF4-FFF2-40B4-BE49-F238E27FC236}">
                <a16:creationId xmlns:a16="http://schemas.microsoft.com/office/drawing/2014/main" id="{9864B660-FE9A-469B-B121-D1942449E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24188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 dirty="0"/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824D9D02-9583-4381-8B81-68CF4AE6D21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30400" y="1670050"/>
            <a:ext cx="1871663" cy="0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A9A33595-4D5C-4721-A2BD-58ED703F0F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95738" y="4645025"/>
            <a:ext cx="143986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C2AD5C4F-4FC7-4C35-8761-6949625EA5E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78500" y="4645025"/>
            <a:ext cx="143986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9" name="Text Box 544">
            <a:extLst>
              <a:ext uri="{FF2B5EF4-FFF2-40B4-BE49-F238E27FC236}">
                <a16:creationId xmlns:a16="http://schemas.microsoft.com/office/drawing/2014/main" id="{9C15A28A-D20F-44C0-A6DD-AEE7A3508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5210175"/>
            <a:ext cx="3251200" cy="522288"/>
          </a:xfrm>
          <a:prstGeom prst="rect">
            <a:avLst/>
          </a:prstGeom>
          <a:solidFill>
            <a:srgbClr val="D1FFB7"/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答案：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</a:t>
            </a:r>
            <a:r>
              <a:rPr lang="en-US" altLang="zh-TW" sz="2800" dirty="0">
                <a:latin typeface="+mj-lt"/>
                <a:ea typeface="Adobe Gothic Std B" panose="020B0800000000000000" pitchFamily="34" charset="-128"/>
              </a:rPr>
              <a:t>℃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52" name="Text Box 544">
            <a:extLst>
              <a:ext uri="{FF2B5EF4-FFF2-40B4-BE49-F238E27FC236}">
                <a16:creationId xmlns:a16="http://schemas.microsoft.com/office/drawing/2014/main" id="{A8675ED0-39D7-40E2-90A6-712A64C44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775" y="1270000"/>
            <a:ext cx="234473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相差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39.5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36.5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3(</a:t>
            </a:r>
            <a:r>
              <a:rPr lang="en-US" altLang="zh-TW" sz="2800">
                <a:solidFill>
                  <a:srgbClr val="0066FF"/>
                </a:solidFill>
                <a:ea typeface="Adobe Gothic Std B" pitchFamily="34" charset="-128"/>
              </a:rPr>
              <a:t>℃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Text Box 544">
            <a:extLst>
              <a:ext uri="{FF2B5EF4-FFF2-40B4-BE49-F238E27FC236}">
                <a16:creationId xmlns:a16="http://schemas.microsoft.com/office/drawing/2014/main" id="{682180F6-8C37-4178-AFBB-DDF2AB6F2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788" y="5208588"/>
            <a:ext cx="5302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3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Text Box 544">
            <a:extLst>
              <a:ext uri="{FF2B5EF4-FFF2-40B4-BE49-F238E27FC236}">
                <a16:creationId xmlns:a16="http://schemas.microsoft.com/office/drawing/2014/main" id="{6E3EFEC1-1BBB-4C4C-B6F4-99CEC9BA4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0013" y="1404938"/>
            <a:ext cx="1385887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000" dirty="0">
                <a:solidFill>
                  <a:srgbClr val="FF00FF"/>
                </a:solidFill>
                <a:ea typeface="標楷體" panose="03000509000000000000" pitchFamily="65" charset="-120"/>
              </a:rPr>
              <a:t>39.5</a:t>
            </a:r>
            <a:r>
              <a:rPr lang="en-US" altLang="zh-TW" sz="2000" dirty="0">
                <a:solidFill>
                  <a:srgbClr val="FF00FF"/>
                </a:solidFill>
                <a:latin typeface="+mn-lt"/>
                <a:ea typeface="Adobe Gothic Std B" panose="020B0800000000000000" pitchFamily="34" charset="-128"/>
              </a:rPr>
              <a:t>℃</a:t>
            </a:r>
            <a:endParaRPr lang="zh-TW" altLang="en-US" sz="2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132" name="Text Box 259">
            <a:extLst>
              <a:ext uri="{FF2B5EF4-FFF2-40B4-BE49-F238E27FC236}">
                <a16:creationId xmlns:a16="http://schemas.microsoft.com/office/drawing/2014/main" id="{2C9074BA-378E-4DFB-A6B9-5E414C8D0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3" y="965200"/>
            <a:ext cx="423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0"/>
              </a:rPr>
              <a:t>志源昨天早上</a:t>
            </a:r>
            <a:r>
              <a:rPr lang="en-US" altLang="zh-TW" sz="2000">
                <a:ea typeface="標楷體" panose="03000509000000000000" pitchFamily="65" charset="-120"/>
              </a:rPr>
              <a:t>6</a:t>
            </a:r>
            <a:r>
              <a:rPr lang="zh-TW" altLang="en-US" sz="2000">
                <a:ea typeface="標楷體" panose="03000509000000000000" pitchFamily="65" charset="-120"/>
              </a:rPr>
              <a:t>至</a:t>
            </a:r>
            <a:r>
              <a:rPr lang="en-US" altLang="zh-TW" sz="2000">
                <a:ea typeface="標楷體" panose="03000509000000000000" pitchFamily="65" charset="-120"/>
              </a:rPr>
              <a:t>10</a:t>
            </a:r>
            <a:r>
              <a:rPr lang="zh-TW" altLang="en-US" sz="2000">
                <a:ea typeface="標楷體" panose="03000509000000000000" pitchFamily="65" charset="-120"/>
              </a:rPr>
              <a:t>時的體温記錄</a:t>
            </a:r>
          </a:p>
        </p:txBody>
      </p:sp>
      <p:sp>
        <p:nvSpPr>
          <p:cNvPr id="5133" name="Text Box 272">
            <a:extLst>
              <a:ext uri="{FF2B5EF4-FFF2-40B4-BE49-F238E27FC236}">
                <a16:creationId xmlns:a16="http://schemas.microsoft.com/office/drawing/2014/main" id="{85973666-E4FC-4FD5-9C3F-5272532A1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075" y="1287463"/>
            <a:ext cx="609600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40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39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38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37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36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35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5134" name="Text Box 274">
            <a:extLst>
              <a:ext uri="{FF2B5EF4-FFF2-40B4-BE49-F238E27FC236}">
                <a16:creationId xmlns:a16="http://schemas.microsoft.com/office/drawing/2014/main" id="{F5E94729-AE93-4527-A33D-948AF07FC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3851275"/>
            <a:ext cx="6750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>
                <a:ea typeface="標楷體" panose="03000509000000000000" pitchFamily="65" charset="-120"/>
              </a:rPr>
              <a:t>06:00  06:30  07:00  07:30  08:00  08:30  09:00  09:30</a:t>
            </a:r>
            <a:r>
              <a:rPr lang="zh-TW" altLang="en-US" sz="1600">
                <a:ea typeface="標楷體" panose="03000509000000000000" pitchFamily="65" charset="-120"/>
              </a:rPr>
              <a:t> </a:t>
            </a:r>
            <a:r>
              <a:rPr lang="en-US" altLang="zh-TW" sz="1600">
                <a:ea typeface="標楷體" panose="03000509000000000000" pitchFamily="65" charset="-120"/>
              </a:rPr>
              <a:t>10:00  </a:t>
            </a:r>
            <a:r>
              <a:rPr lang="zh-TW" altLang="en-US" sz="1600">
                <a:ea typeface="標楷體" panose="03000509000000000000" pitchFamily="65" charset="-120"/>
              </a:rPr>
              <a:t>時間</a:t>
            </a:r>
          </a:p>
        </p:txBody>
      </p:sp>
      <p:sp>
        <p:nvSpPr>
          <p:cNvPr id="5135" name="Text Box 271">
            <a:extLst>
              <a:ext uri="{FF2B5EF4-FFF2-40B4-BE49-F238E27FC236}">
                <a16:creationId xmlns:a16="http://schemas.microsoft.com/office/drawing/2014/main" id="{B4D53EB9-B23D-4F52-B68C-FDEBB097E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0" y="2632075"/>
            <a:ext cx="438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×</a:t>
            </a:r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5A5C48AC-9C47-4638-B17A-A9711E356F1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63738" y="2835275"/>
            <a:ext cx="4859337" cy="0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直接连接符 43">
            <a:extLst>
              <a:ext uri="{FF2B5EF4-FFF2-40B4-BE49-F238E27FC236}">
                <a16:creationId xmlns:a16="http://schemas.microsoft.com/office/drawing/2014/main" id="{E99EB606-B55C-4E24-93B9-D11A426E3DE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10300" y="2238375"/>
            <a:ext cx="612775" cy="5969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直接连接符 44">
            <a:extLst>
              <a:ext uri="{FF2B5EF4-FFF2-40B4-BE49-F238E27FC236}">
                <a16:creationId xmlns:a16="http://schemas.microsoft.com/office/drawing/2014/main" id="{2B0DF78C-4934-484D-A87F-F00A3D9D22B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89213" y="1323975"/>
            <a:ext cx="37798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544">
            <a:extLst>
              <a:ext uri="{FF2B5EF4-FFF2-40B4-BE49-F238E27FC236}">
                <a16:creationId xmlns:a16="http://schemas.microsoft.com/office/drawing/2014/main" id="{320805FF-FD0A-448B-93B4-15AF889B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2657475"/>
            <a:ext cx="1385888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000" dirty="0">
                <a:solidFill>
                  <a:srgbClr val="FF00FF"/>
                </a:solidFill>
                <a:ea typeface="標楷體" panose="03000509000000000000" pitchFamily="65" charset="-120"/>
              </a:rPr>
              <a:t>36.5</a:t>
            </a:r>
            <a:r>
              <a:rPr lang="en-US" altLang="zh-TW" sz="2000" dirty="0">
                <a:solidFill>
                  <a:srgbClr val="FF00FF"/>
                </a:solidFill>
                <a:latin typeface="+mn-lt"/>
                <a:ea typeface="Adobe Gothic Std B" panose="020B0800000000000000" pitchFamily="34" charset="-128"/>
              </a:rPr>
              <a:t>℃</a:t>
            </a:r>
            <a:endParaRPr lang="zh-TW" altLang="en-US" sz="2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140" name="Rectangle 50">
            <a:extLst>
              <a:ext uri="{FF2B5EF4-FFF2-40B4-BE49-F238E27FC236}">
                <a16:creationId xmlns:a16="http://schemas.microsoft.com/office/drawing/2014/main" id="{4E2E7758-B44C-4405-A752-7B996FA9F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782638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34.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02997D91-F863-48E9-9F5C-E48A645B3089}"/>
              </a:ext>
            </a:extLst>
          </p:cNvPr>
          <p:cNvSpPr txBox="1"/>
          <p:nvPr/>
        </p:nvSpPr>
        <p:spPr>
          <a:xfrm rot="16200000">
            <a:off x="285830" y="1891264"/>
            <a:ext cx="205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體温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(℃)</a:t>
            </a:r>
            <a:endParaRPr lang="zh-CN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build="allAtOnce"/>
      <p:bldP spid="53" grpId="0"/>
      <p:bldP spid="35" grpId="0"/>
      <p:bldP spid="35" grpId="1"/>
      <p:bldP spid="46" grpId="0"/>
      <p:bldP spid="4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94">
            <a:extLst>
              <a:ext uri="{FF2B5EF4-FFF2-40B4-BE49-F238E27FC236}">
                <a16:creationId xmlns:a16="http://schemas.microsoft.com/office/drawing/2014/main" id="{3269D619-90B0-4865-A53F-1DF5C291C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9725" y="3752850"/>
            <a:ext cx="2457450" cy="2857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pic>
        <p:nvPicPr>
          <p:cNvPr id="7171" name="图片 57">
            <a:extLst>
              <a:ext uri="{FF2B5EF4-FFF2-40B4-BE49-F238E27FC236}">
                <a16:creationId xmlns:a16="http://schemas.microsoft.com/office/drawing/2014/main" id="{2AD8C7D1-722B-4231-BB4A-84027BB768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1287463"/>
            <a:ext cx="5064125" cy="24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259">
            <a:extLst>
              <a:ext uri="{FF2B5EF4-FFF2-40B4-BE49-F238E27FC236}">
                <a16:creationId xmlns:a16="http://schemas.microsoft.com/office/drawing/2014/main" id="{F00075B5-8353-4166-9D89-0945794D8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3" y="828675"/>
            <a:ext cx="423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0"/>
              </a:rPr>
              <a:t>志源昨天早上</a:t>
            </a:r>
            <a:r>
              <a:rPr lang="en-US" altLang="zh-TW" sz="2000">
                <a:ea typeface="標楷體" panose="03000509000000000000" pitchFamily="65" charset="-120"/>
              </a:rPr>
              <a:t>6</a:t>
            </a:r>
            <a:r>
              <a:rPr lang="zh-TW" altLang="en-US" sz="2000">
                <a:ea typeface="標楷體" panose="03000509000000000000" pitchFamily="65" charset="-120"/>
              </a:rPr>
              <a:t>至</a:t>
            </a:r>
            <a:r>
              <a:rPr lang="en-US" altLang="zh-TW" sz="2000">
                <a:ea typeface="標楷體" panose="03000509000000000000" pitchFamily="65" charset="-120"/>
              </a:rPr>
              <a:t>10</a:t>
            </a:r>
            <a:r>
              <a:rPr lang="zh-TW" altLang="en-US" sz="2000">
                <a:ea typeface="標楷體" panose="03000509000000000000" pitchFamily="65" charset="-120"/>
              </a:rPr>
              <a:t>時的體温記錄</a:t>
            </a:r>
          </a:p>
        </p:txBody>
      </p:sp>
      <p:sp>
        <p:nvSpPr>
          <p:cNvPr id="7173" name="Text Box 272">
            <a:extLst>
              <a:ext uri="{FF2B5EF4-FFF2-40B4-BE49-F238E27FC236}">
                <a16:creationId xmlns:a16="http://schemas.microsoft.com/office/drawing/2014/main" id="{1FA614BC-73AE-4BDC-9470-18CB6326D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075" y="1150938"/>
            <a:ext cx="609600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40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39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38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37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36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35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7174" name="Text Box 274">
            <a:extLst>
              <a:ext uri="{FF2B5EF4-FFF2-40B4-BE49-F238E27FC236}">
                <a16:creationId xmlns:a16="http://schemas.microsoft.com/office/drawing/2014/main" id="{B8418104-E40B-46CE-8F50-3E1442E86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3714750"/>
            <a:ext cx="6750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>
                <a:ea typeface="標楷體" panose="03000509000000000000" pitchFamily="65" charset="-120"/>
              </a:rPr>
              <a:t>06:00  06:30  07:00  07:30  08:00  08:30  09:00  09:30</a:t>
            </a:r>
            <a:r>
              <a:rPr lang="zh-TW" altLang="en-US" sz="1600">
                <a:ea typeface="標楷體" panose="03000509000000000000" pitchFamily="65" charset="-120"/>
              </a:rPr>
              <a:t> </a:t>
            </a:r>
            <a:r>
              <a:rPr lang="en-US" altLang="zh-TW" sz="1600">
                <a:ea typeface="標楷體" panose="03000509000000000000" pitchFamily="65" charset="-120"/>
              </a:rPr>
              <a:t>10:00  </a:t>
            </a:r>
            <a:r>
              <a:rPr lang="zh-TW" altLang="en-US" sz="1600">
                <a:ea typeface="標楷體" panose="03000509000000000000" pitchFamily="65" charset="-120"/>
              </a:rPr>
              <a:t>時間</a:t>
            </a:r>
          </a:p>
        </p:txBody>
      </p:sp>
      <p:cxnSp>
        <p:nvCxnSpPr>
          <p:cNvPr id="7175" name="直接连接符 56">
            <a:extLst>
              <a:ext uri="{FF2B5EF4-FFF2-40B4-BE49-F238E27FC236}">
                <a16:creationId xmlns:a16="http://schemas.microsoft.com/office/drawing/2014/main" id="{8FC1E5C3-1532-445F-A1D3-BF92CE2BBD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10300" y="2101850"/>
            <a:ext cx="612775" cy="5969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6" name="Text Box 544">
            <a:extLst>
              <a:ext uri="{FF2B5EF4-FFF2-40B4-BE49-F238E27FC236}">
                <a16:creationId xmlns:a16="http://schemas.microsoft.com/office/drawing/2014/main" id="{6E7A4163-69BC-4EBE-97D6-F2F990173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663" y="5067300"/>
            <a:ext cx="6550025" cy="954088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答案：</a:t>
            </a:r>
            <a:r>
              <a:rPr lang="zh-TW" altLang="en-US" sz="2800" u="sng">
                <a:ea typeface="標楷體" panose="03000509000000000000" pitchFamily="65" charset="-120"/>
              </a:rPr>
              <a:t>志源</a:t>
            </a:r>
            <a:r>
              <a:rPr lang="zh-TW" altLang="en-US" sz="2800">
                <a:ea typeface="標楷體" panose="03000509000000000000" pitchFamily="65" charset="-120"/>
              </a:rPr>
              <a:t>由</a:t>
            </a:r>
            <a:r>
              <a:rPr lang="zh-TW" altLang="en-US" sz="2800" u="sng">
                <a:ea typeface="標楷體" panose="03000509000000000000" pitchFamily="65" charset="-120"/>
              </a:rPr>
              <a:t>              </a:t>
            </a:r>
            <a:r>
              <a:rPr lang="zh-TW" altLang="en-US" sz="2800">
                <a:ea typeface="標楷體" panose="03000509000000000000" pitchFamily="65" charset="-120"/>
              </a:rPr>
              <a:t>至</a:t>
            </a:r>
            <a:r>
              <a:rPr lang="zh-TW" altLang="en-US" sz="2800" u="sng">
                <a:ea typeface="標楷體" panose="03000509000000000000" pitchFamily="65" charset="-120"/>
              </a:rPr>
              <a:t>              </a:t>
            </a:r>
            <a:r>
              <a:rPr lang="zh-TW" altLang="en-US" sz="2800">
                <a:ea typeface="標楷體" panose="03000509000000000000" pitchFamily="65" charset="-120"/>
              </a:rPr>
              <a:t>的體温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       </a:t>
            </a:r>
            <a:r>
              <a:rPr lang="zh-TW" altLang="en-US" sz="2800">
                <a:ea typeface="標楷體" panose="03000509000000000000" pitchFamily="65" charset="-120"/>
              </a:rPr>
              <a:t>持續上升。  </a:t>
            </a:r>
            <a:r>
              <a:rPr lang="zh-TW" altLang="en-US" sz="2800" u="sng">
                <a:ea typeface="標楷體" panose="03000509000000000000" pitchFamily="65" charset="-120"/>
              </a:rPr>
              <a:t>  </a:t>
            </a:r>
          </a:p>
        </p:txBody>
      </p:sp>
      <p:sp>
        <p:nvSpPr>
          <p:cNvPr id="62" name="Text Box 544">
            <a:extLst>
              <a:ext uri="{FF2B5EF4-FFF2-40B4-BE49-F238E27FC236}">
                <a16:creationId xmlns:a16="http://schemas.microsoft.com/office/drawing/2014/main" id="{76DA4B62-37DC-49B2-B3C5-50F7C7AF6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5072063"/>
            <a:ext cx="1123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06:00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3" name="Text Box 544">
            <a:extLst>
              <a:ext uri="{FF2B5EF4-FFF2-40B4-BE49-F238E27FC236}">
                <a16:creationId xmlns:a16="http://schemas.microsoft.com/office/drawing/2014/main" id="{B80A96EB-3E6B-4098-B4F2-963FA305E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5073650"/>
            <a:ext cx="1123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07:30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179" name="Rectangle 36">
            <a:extLst>
              <a:ext uri="{FF2B5EF4-FFF2-40B4-BE49-F238E27FC236}">
                <a16:creationId xmlns:a16="http://schemas.microsoft.com/office/drawing/2014/main" id="{479E0EF6-BF19-410C-8434-10FCA0347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988" y="4068763"/>
            <a:ext cx="7366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28638" indent="-4572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(c)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zh-TW" altLang="en-US" sz="2800" u="sng">
                <a:ea typeface="標楷體" panose="03000509000000000000" pitchFamily="65" charset="-120"/>
              </a:rPr>
              <a:t>志源</a:t>
            </a:r>
            <a:r>
              <a:rPr lang="zh-TW" altLang="en-US" sz="2800">
                <a:ea typeface="標楷體" panose="03000509000000000000" pitchFamily="65" charset="-120"/>
              </a:rPr>
              <a:t>在哪一段時間的體温持續上升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   (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  <a:endParaRPr lang="en-US" altLang="zh-TW" sz="2800" b="1">
              <a:ea typeface="標楷體" panose="03000509000000000000" pitchFamily="65" charset="-120"/>
            </a:endParaRPr>
          </a:p>
        </p:txBody>
      </p:sp>
      <p:sp>
        <p:nvSpPr>
          <p:cNvPr id="14" name="Text Box 53">
            <a:extLst>
              <a:ext uri="{FF2B5EF4-FFF2-40B4-BE49-F238E27FC236}">
                <a16:creationId xmlns:a16="http://schemas.microsoft.com/office/drawing/2014/main" id="{026973D2-D98E-466C-B188-CCA1922DA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 dirty="0">
                <a:latin typeface="+mj-lt"/>
                <a:ea typeface="+mj-ea"/>
              </a:rPr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7181" name="Text Box 271">
            <a:extLst>
              <a:ext uri="{FF2B5EF4-FFF2-40B4-BE49-F238E27FC236}">
                <a16:creationId xmlns:a16="http://schemas.microsoft.com/office/drawing/2014/main" id="{2417F834-67BD-451A-ACF0-98BA25432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5438" y="2501900"/>
            <a:ext cx="438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×</a:t>
            </a:r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5E69EB88-3B7C-465D-843E-6FA3756A240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79838" y="1533525"/>
            <a:ext cx="0" cy="2087563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D26AA61B-E8B6-4A12-B1DE-5F54C468D34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81200" y="2105025"/>
            <a:ext cx="581025" cy="396875"/>
          </a:xfrm>
          <a:prstGeom prst="line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C67C6AA2-7FEC-492E-AE32-2F4AF4B0269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62225" y="1920875"/>
            <a:ext cx="609600" cy="193675"/>
          </a:xfrm>
          <a:prstGeom prst="line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340ADA92-4A43-47B8-914D-9BB9BF72F42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88025" y="4506913"/>
            <a:ext cx="136366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0FFC1518-6CFC-4A79-96CF-BE3FDF17613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62300" y="1536700"/>
            <a:ext cx="609600" cy="393700"/>
          </a:xfrm>
          <a:prstGeom prst="line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87" name="Rectangle 50">
            <a:extLst>
              <a:ext uri="{FF2B5EF4-FFF2-40B4-BE49-F238E27FC236}">
                <a16:creationId xmlns:a16="http://schemas.microsoft.com/office/drawing/2014/main" id="{5821D191-D509-42FD-826A-649181BE8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620713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34.</a:t>
            </a:r>
          </a:p>
        </p:txBody>
      </p:sp>
      <p:cxnSp>
        <p:nvCxnSpPr>
          <p:cNvPr id="7188" name="直接连接符 44">
            <a:extLst>
              <a:ext uri="{FF2B5EF4-FFF2-40B4-BE49-F238E27FC236}">
                <a16:creationId xmlns:a16="http://schemas.microsoft.com/office/drawing/2014/main" id="{D7AE9B8B-F20B-42CE-8FB4-58AFB153562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89213" y="1187450"/>
            <a:ext cx="37798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A80549AB-459D-4379-BF3A-A28420681621}"/>
              </a:ext>
            </a:extLst>
          </p:cNvPr>
          <p:cNvSpPr txBox="1"/>
          <p:nvPr/>
        </p:nvSpPr>
        <p:spPr>
          <a:xfrm rot="16200000">
            <a:off x="285830" y="1891264"/>
            <a:ext cx="205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體温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(℃)</a:t>
            </a:r>
            <a:endParaRPr lang="zh-CN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62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94">
            <a:extLst>
              <a:ext uri="{FF2B5EF4-FFF2-40B4-BE49-F238E27FC236}">
                <a16:creationId xmlns:a16="http://schemas.microsoft.com/office/drawing/2014/main" id="{18070F88-BFED-4E29-A370-D71FC8AA9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897313"/>
            <a:ext cx="4260850" cy="2857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pic>
        <p:nvPicPr>
          <p:cNvPr id="9219" name="图片 57">
            <a:extLst>
              <a:ext uri="{FF2B5EF4-FFF2-40B4-BE49-F238E27FC236}">
                <a16:creationId xmlns:a16="http://schemas.microsoft.com/office/drawing/2014/main" id="{E9859924-3864-4805-8859-93408F4F18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1430338"/>
            <a:ext cx="5064125" cy="24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259">
            <a:extLst>
              <a:ext uri="{FF2B5EF4-FFF2-40B4-BE49-F238E27FC236}">
                <a16:creationId xmlns:a16="http://schemas.microsoft.com/office/drawing/2014/main" id="{9CCEE5A1-2E7B-45EA-89AA-799B8D018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3" y="969963"/>
            <a:ext cx="423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0"/>
              </a:rPr>
              <a:t>志源昨天早上</a:t>
            </a:r>
            <a:r>
              <a:rPr lang="en-US" altLang="zh-TW" sz="2000">
                <a:ea typeface="標楷體" panose="03000509000000000000" pitchFamily="65" charset="-120"/>
              </a:rPr>
              <a:t>6</a:t>
            </a:r>
            <a:r>
              <a:rPr lang="zh-TW" altLang="en-US" sz="2000">
                <a:ea typeface="標楷體" panose="03000509000000000000" pitchFamily="65" charset="-120"/>
              </a:rPr>
              <a:t>至</a:t>
            </a:r>
            <a:r>
              <a:rPr lang="en-US" altLang="zh-TW" sz="2000">
                <a:ea typeface="標楷體" panose="03000509000000000000" pitchFamily="65" charset="-120"/>
              </a:rPr>
              <a:t>10</a:t>
            </a:r>
            <a:r>
              <a:rPr lang="zh-TW" altLang="en-US" sz="2000">
                <a:ea typeface="標楷體" panose="03000509000000000000" pitchFamily="65" charset="-120"/>
              </a:rPr>
              <a:t>時的體温記錄</a:t>
            </a:r>
          </a:p>
        </p:txBody>
      </p:sp>
      <p:sp>
        <p:nvSpPr>
          <p:cNvPr id="9221" name="Text Box 272">
            <a:extLst>
              <a:ext uri="{FF2B5EF4-FFF2-40B4-BE49-F238E27FC236}">
                <a16:creationId xmlns:a16="http://schemas.microsoft.com/office/drawing/2014/main" id="{0FD3C7AF-8E4A-4F27-BA8B-8C3A8386F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075" y="1293813"/>
            <a:ext cx="609600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40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39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38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37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36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35</a:t>
            </a:r>
          </a:p>
          <a:p>
            <a:pPr algn="r" eaLnBrk="1" hangingPunct="1">
              <a:spcAft>
                <a:spcPts val="1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9222" name="Text Box 274">
            <a:extLst>
              <a:ext uri="{FF2B5EF4-FFF2-40B4-BE49-F238E27FC236}">
                <a16:creationId xmlns:a16="http://schemas.microsoft.com/office/drawing/2014/main" id="{59EDB028-9CE2-48E7-827C-2F3CDCE6D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3856038"/>
            <a:ext cx="6750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>
                <a:ea typeface="標楷體" panose="03000509000000000000" pitchFamily="65" charset="-120"/>
              </a:rPr>
              <a:t>06:00  06:30  07:00  07:30  08:00  08:30  09:00  09:30</a:t>
            </a:r>
            <a:r>
              <a:rPr lang="zh-TW" altLang="en-US" sz="1600">
                <a:ea typeface="標楷體" panose="03000509000000000000" pitchFamily="65" charset="-120"/>
              </a:rPr>
              <a:t> </a:t>
            </a:r>
            <a:r>
              <a:rPr lang="en-US" altLang="zh-TW" sz="1600">
                <a:ea typeface="標楷體" panose="03000509000000000000" pitchFamily="65" charset="-120"/>
              </a:rPr>
              <a:t>10:00  </a:t>
            </a:r>
            <a:r>
              <a:rPr lang="zh-TW" altLang="en-US" sz="1600">
                <a:ea typeface="標楷體" panose="03000509000000000000" pitchFamily="65" charset="-120"/>
              </a:rPr>
              <a:t>時間</a:t>
            </a:r>
          </a:p>
        </p:txBody>
      </p:sp>
      <p:cxnSp>
        <p:nvCxnSpPr>
          <p:cNvPr id="9223" name="直接连接符 56">
            <a:extLst>
              <a:ext uri="{FF2B5EF4-FFF2-40B4-BE49-F238E27FC236}">
                <a16:creationId xmlns:a16="http://schemas.microsoft.com/office/drawing/2014/main" id="{6B62398B-91CC-48B8-9646-0356B55A52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10300" y="2243138"/>
            <a:ext cx="612775" cy="5969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4" name="Text Box 544">
            <a:extLst>
              <a:ext uri="{FF2B5EF4-FFF2-40B4-BE49-F238E27FC236}">
                <a16:creationId xmlns:a16="http://schemas.microsoft.com/office/drawing/2014/main" id="{671E6767-96FF-466A-9BAC-13495CA1E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100" y="5208588"/>
            <a:ext cx="3541713" cy="5238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答案：</a:t>
            </a:r>
            <a:r>
              <a:rPr lang="zh-TW" altLang="en-US" sz="2800" u="sng">
                <a:ea typeface="標楷體" panose="03000509000000000000" pitchFamily="65" charset="-120"/>
              </a:rPr>
              <a:t>　　　　</a:t>
            </a:r>
            <a:r>
              <a:rPr lang="zh-TW" altLang="en-US" sz="2800">
                <a:ea typeface="標楷體" panose="03000509000000000000" pitchFamily="65" charset="-120"/>
              </a:rPr>
              <a:t>小時  </a:t>
            </a:r>
            <a:r>
              <a:rPr lang="zh-TW" altLang="en-US" sz="2800" u="sng">
                <a:ea typeface="標楷體" panose="03000509000000000000" pitchFamily="65" charset="-120"/>
              </a:rPr>
              <a:t>  </a:t>
            </a:r>
          </a:p>
        </p:txBody>
      </p:sp>
      <p:sp>
        <p:nvSpPr>
          <p:cNvPr id="9225" name="Rectangle 36">
            <a:extLst>
              <a:ext uri="{FF2B5EF4-FFF2-40B4-BE49-F238E27FC236}">
                <a16:creationId xmlns:a16="http://schemas.microsoft.com/office/drawing/2014/main" id="{E71F58F5-343D-4FD4-9393-6F3D8B05B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988" y="4211638"/>
            <a:ext cx="7366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28638" indent="-4572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(d)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zh-TW" altLang="en-US" sz="2800" u="sng">
                <a:ea typeface="標楷體" panose="03000509000000000000" pitchFamily="65" charset="-120"/>
              </a:rPr>
              <a:t>志源</a:t>
            </a:r>
            <a:r>
              <a:rPr lang="zh-TW" altLang="en-US" sz="2800">
                <a:ea typeface="標楷體" panose="03000509000000000000" pitchFamily="65" charset="-120"/>
              </a:rPr>
              <a:t>的體温在</a:t>
            </a:r>
            <a:r>
              <a:rPr lang="en-US" altLang="zh-TW" sz="2800">
                <a:ea typeface="標楷體" panose="03000509000000000000" pitchFamily="65" charset="-120"/>
              </a:rPr>
              <a:t>38</a:t>
            </a:r>
            <a:r>
              <a:rPr lang="en-US" altLang="zh-TW" sz="2800">
                <a:ea typeface="Adobe Gothic Std B" pitchFamily="34" charset="-128"/>
              </a:rPr>
              <a:t>℃</a:t>
            </a:r>
            <a:r>
              <a:rPr lang="zh-TW" altLang="en-US" sz="2800">
                <a:ea typeface="標楷體" panose="03000509000000000000" pitchFamily="65" charset="-120"/>
              </a:rPr>
              <a:t>或以上的時間共有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endParaRPr lang="en-US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久？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  <a:endParaRPr lang="en-US" altLang="zh-TW" sz="2800" b="1">
              <a:ea typeface="標楷體" panose="03000509000000000000" pitchFamily="65" charset="-120"/>
            </a:endParaRPr>
          </a:p>
        </p:txBody>
      </p:sp>
      <p:sp>
        <p:nvSpPr>
          <p:cNvPr id="14" name="Text Box 53">
            <a:extLst>
              <a:ext uri="{FF2B5EF4-FFF2-40B4-BE49-F238E27FC236}">
                <a16:creationId xmlns:a16="http://schemas.microsoft.com/office/drawing/2014/main" id="{41035CD0-2C4F-4587-ABD3-29105C535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 dirty="0">
                <a:latin typeface="+mj-lt"/>
                <a:ea typeface="+mj-ea"/>
              </a:rPr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9227" name="Text Box 271">
            <a:extLst>
              <a:ext uri="{FF2B5EF4-FFF2-40B4-BE49-F238E27FC236}">
                <a16:creationId xmlns:a16="http://schemas.microsoft.com/office/drawing/2014/main" id="{E52B22D0-53CA-464A-B0A5-9746A813A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5438" y="2643188"/>
            <a:ext cx="4381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×</a:t>
            </a:r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14C6138B-AB20-47E6-A69D-C0972444075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940050" y="4662488"/>
            <a:ext cx="28797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1E680E8C-6B7C-4AAE-BB87-A89FAFD84D4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54213" y="2255838"/>
            <a:ext cx="4859337" cy="0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9CA5AB38-0DAD-47F5-9558-D1C7C829522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65400" y="2265363"/>
            <a:ext cx="0" cy="1577975"/>
          </a:xfrm>
          <a:prstGeom prst="line">
            <a:avLst/>
          </a:prstGeom>
          <a:noFill/>
          <a:ln w="28575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20712C6C-B8AC-40E4-BF09-D86D064E30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08713" y="2268538"/>
            <a:ext cx="0" cy="1581150"/>
          </a:xfrm>
          <a:prstGeom prst="line">
            <a:avLst/>
          </a:prstGeom>
          <a:noFill/>
          <a:ln w="28575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 Box 544">
            <a:extLst>
              <a:ext uri="{FF2B5EF4-FFF2-40B4-BE49-F238E27FC236}">
                <a16:creationId xmlns:a16="http://schemas.microsoft.com/office/drawing/2014/main" id="{2E9581FF-AD16-4CEC-927D-C29C6026D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1225" y="5214938"/>
            <a:ext cx="4778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3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任意多边形 28">
            <a:extLst>
              <a:ext uri="{FF2B5EF4-FFF2-40B4-BE49-F238E27FC236}">
                <a16:creationId xmlns:a16="http://schemas.microsoft.com/office/drawing/2014/main" id="{9CE1E4D5-0061-4BBA-B613-E78F1473DDDB}"/>
              </a:ext>
            </a:extLst>
          </p:cNvPr>
          <p:cNvSpPr>
            <a:spLocks/>
          </p:cNvSpPr>
          <p:nvPr/>
        </p:nvSpPr>
        <p:spPr bwMode="auto">
          <a:xfrm>
            <a:off x="2568575" y="1665288"/>
            <a:ext cx="3651250" cy="2174875"/>
          </a:xfrm>
          <a:custGeom>
            <a:avLst/>
            <a:gdLst>
              <a:gd name="T0" fmla="*/ 211 w 3651861"/>
              <a:gd name="T1" fmla="*/ 2163681 h 2173712"/>
              <a:gd name="T2" fmla="*/ 3639111 w 3651861"/>
              <a:gd name="T3" fmla="*/ 2170319 h 2173712"/>
              <a:gd name="T4" fmla="*/ 3646740 w 3651861"/>
              <a:gd name="T5" fmla="*/ 590496 h 2173712"/>
              <a:gd name="T6" fmla="*/ 3018418 w 3651861"/>
              <a:gd name="T7" fmla="*/ 391303 h 2173712"/>
              <a:gd name="T8" fmla="*/ 2427340 w 3651861"/>
              <a:gd name="T9" fmla="*/ 386989 h 2173712"/>
              <a:gd name="T10" fmla="*/ 1837877 w 3651861"/>
              <a:gd name="T11" fmla="*/ 200631 h 2173712"/>
              <a:gd name="T12" fmla="*/ 1212246 w 3651861"/>
              <a:gd name="T13" fmla="*/ 0 h 2173712"/>
              <a:gd name="T14" fmla="*/ 606813 w 3651861"/>
              <a:gd name="T15" fmla="*/ 393183 h 2173712"/>
              <a:gd name="T16" fmla="*/ 1648 w 3651861"/>
              <a:gd name="T17" fmla="*/ 587172 h 2173712"/>
              <a:gd name="T18" fmla="*/ 211 w 3651861"/>
              <a:gd name="T19" fmla="*/ 2163681 h 21737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651861"/>
              <a:gd name="T31" fmla="*/ 0 h 2173712"/>
              <a:gd name="T32" fmla="*/ 3651861 w 3651861"/>
              <a:gd name="T33" fmla="*/ 2173712 h 21737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651861" h="2173712">
                <a:moveTo>
                  <a:pt x="211" y="2167062"/>
                </a:moveTo>
                <a:lnTo>
                  <a:pt x="3643949" y="2173712"/>
                </a:lnTo>
                <a:cubicBezTo>
                  <a:pt x="3641732" y="1649456"/>
                  <a:pt x="3653805" y="1115673"/>
                  <a:pt x="3651588" y="591417"/>
                </a:cubicBezTo>
                <a:lnTo>
                  <a:pt x="3022432" y="391912"/>
                </a:lnTo>
                <a:lnTo>
                  <a:pt x="2430566" y="387597"/>
                </a:lnTo>
                <a:lnTo>
                  <a:pt x="1840321" y="200943"/>
                </a:lnTo>
                <a:lnTo>
                  <a:pt x="1213858" y="0"/>
                </a:lnTo>
                <a:lnTo>
                  <a:pt x="607621" y="393799"/>
                </a:lnTo>
                <a:cubicBezTo>
                  <a:pt x="388165" y="456976"/>
                  <a:pt x="221104" y="524915"/>
                  <a:pt x="1648" y="588092"/>
                </a:cubicBezTo>
                <a:cubicBezTo>
                  <a:pt x="2756" y="1111240"/>
                  <a:pt x="-897" y="1643914"/>
                  <a:pt x="211" y="2167062"/>
                </a:cubicBezTo>
                <a:close/>
              </a:path>
            </a:pathLst>
          </a:custGeom>
          <a:solidFill>
            <a:srgbClr val="0066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34" name="Rectangle 50">
            <a:extLst>
              <a:ext uri="{FF2B5EF4-FFF2-40B4-BE49-F238E27FC236}">
                <a16:creationId xmlns:a16="http://schemas.microsoft.com/office/drawing/2014/main" id="{B6042874-9268-41CE-98A8-240873C8D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782638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34.</a:t>
            </a:r>
          </a:p>
        </p:txBody>
      </p:sp>
      <p:cxnSp>
        <p:nvCxnSpPr>
          <p:cNvPr id="9235" name="直接连接符 44">
            <a:extLst>
              <a:ext uri="{FF2B5EF4-FFF2-40B4-BE49-F238E27FC236}">
                <a16:creationId xmlns:a16="http://schemas.microsoft.com/office/drawing/2014/main" id="{73BFCA5E-F3F5-43AF-85F8-42E35477254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89213" y="1328738"/>
            <a:ext cx="37798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42F68752-CE7C-4F72-8834-8BE30BF6EBA8}"/>
              </a:ext>
            </a:extLst>
          </p:cNvPr>
          <p:cNvSpPr txBox="1"/>
          <p:nvPr/>
        </p:nvSpPr>
        <p:spPr>
          <a:xfrm rot="16200000">
            <a:off x="285830" y="1891264"/>
            <a:ext cx="205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體温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(℃)</a:t>
            </a:r>
            <a:endParaRPr lang="zh-CN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28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4349</TotalTime>
  <Words>341</Words>
  <Application>Microsoft Office PowerPoint</Application>
  <PresentationFormat>全屏显示(4:3)</PresentationFormat>
  <Paragraphs>72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DFKai-SB</vt:lpstr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ice.gao</dc:creator>
  <cp:lastModifiedBy>Nancy Zhang</cp:lastModifiedBy>
  <cp:revision>571</cp:revision>
  <dcterms:modified xsi:type="dcterms:W3CDTF">2023-07-13T04:17:29Z</dcterms:modified>
</cp:coreProperties>
</file>