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32" r:id="rId2"/>
    <p:sldId id="334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657">
          <p15:clr>
            <a:srgbClr val="A4A3A4"/>
          </p15:clr>
        </p15:guide>
        <p15:guide id="3" orient="horz" pos="1141">
          <p15:clr>
            <a:srgbClr val="A4A3A4"/>
          </p15:clr>
        </p15:guide>
        <p15:guide id="4" pos="657">
          <p15:clr>
            <a:srgbClr val="A4A3A4"/>
          </p15:clr>
        </p15:guide>
        <p15:guide id="5" pos="1029">
          <p15:clr>
            <a:srgbClr val="A4A3A4"/>
          </p15:clr>
        </p15:guide>
        <p15:guide id="6" pos="204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EC0"/>
    <a:srgbClr val="0E03ED"/>
    <a:srgbClr val="FFE89F"/>
    <a:srgbClr val="FFD44B"/>
    <a:srgbClr val="FFC000"/>
    <a:srgbClr val="009600"/>
    <a:srgbClr val="CC66FF"/>
    <a:srgbClr val="FFEBAB"/>
    <a:srgbClr val="FF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2559" autoAdjust="0"/>
    <p:restoredTop sz="80925" autoAdjust="0"/>
  </p:normalViewPr>
  <p:slideViewPr>
    <p:cSldViewPr>
      <p:cViewPr>
        <p:scale>
          <a:sx n="75" d="100"/>
          <a:sy n="75" d="100"/>
        </p:scale>
        <p:origin x="1134" y="6"/>
      </p:cViewPr>
      <p:guideLst>
        <p:guide orient="horz" pos="845"/>
        <p:guide orient="horz" pos="3657"/>
        <p:guide orient="horz" pos="1141"/>
        <p:guide pos="657"/>
        <p:guide pos="1029"/>
        <p:guide pos="204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732933B-8265-44D4-B1F0-BD5BBCFFE6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C43A70B-66BA-4E4E-8D99-05D4E98201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239551E-076E-40C6-AE11-BA0539193619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7E6404A-CB8E-443D-ADD6-14243D8AE9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68E979E-6991-4DB5-8F01-D55D40127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88FE50-8F37-49F4-AD6A-B152B6F157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28094B-21E2-4443-AAE0-AB7F96E62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BF9146-0260-4643-8E2F-AA3CA67FC2E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94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BF37E5-E6F6-4129-97EC-E87C4ED48A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0A0F08-A2B8-4425-A52E-B83D1B140AC0}" type="slidenum">
              <a:rPr lang="en-US" altLang="zh-TW" sz="1200"/>
              <a:pPr algn="r" eaLnBrk="1" hangingPunct="1"/>
              <a:t>2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6D42B1-CE6C-4FF0-B1A0-64DA29CD6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D70CA3B-CE7E-4DF9-9AC1-EEACBE3C8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5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8578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27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55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8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08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444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635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306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47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01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25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457CE68-5AB4-4CCD-B99C-007B3AAE41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4E006B-BEE7-43B0-A4D8-1ADA4F9531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5">
            <a:extLst>
              <a:ext uri="{FF2B5EF4-FFF2-40B4-BE49-F238E27FC236}">
                <a16:creationId xmlns:a16="http://schemas.microsoft.com/office/drawing/2014/main" id="{0F363F53-57A2-4E96-88FE-01D24A2CF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482" y="980728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E2E6433B-A996-4E6A-8E80-6878041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en-US" altLang="zh-TW" sz="3400" b="1" dirty="0"/>
              <a:t>(</a:t>
            </a:r>
            <a:r>
              <a:rPr lang="zh-CN" altLang="en-US" sz="3400" b="1" dirty="0"/>
              <a:t>五</a:t>
            </a:r>
            <a:r>
              <a:rPr lang="en-US" altLang="zh-TW" sz="3400" b="1" dirty="0"/>
              <a:t>)</a:t>
            </a:r>
          </a:p>
        </p:txBody>
      </p:sp>
      <p:sp>
        <p:nvSpPr>
          <p:cNvPr id="3082" name="Text Box 890">
            <a:extLst>
              <a:ext uri="{FF2B5EF4-FFF2-40B4-BE49-F238E27FC236}">
                <a16:creationId xmlns:a16="http://schemas.microsoft.com/office/drawing/2014/main" id="{7985F2D5-DC73-4C55-AE66-26056DC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287" y="4134707"/>
            <a:ext cx="67318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在答題紙</a:t>
            </a:r>
            <a:r>
              <a:rPr lang="zh-CN" altLang="en-US" sz="2800" dirty="0">
                <a:ea typeface="標楷體" panose="03000509000000000000" pitchFamily="65" charset="-120"/>
              </a:rPr>
              <a:t>的圖形</a:t>
            </a:r>
            <a:r>
              <a:rPr lang="zh-TW" altLang="en-US" sz="2800" dirty="0">
                <a:ea typeface="標楷體" panose="03000509000000000000" pitchFamily="65" charset="-120"/>
              </a:rPr>
              <a:t>上畫出</a:t>
            </a:r>
            <a:r>
              <a:rPr lang="zh-CN" altLang="en-US" sz="2800" dirty="0">
                <a:ea typeface="標楷體" panose="03000509000000000000" pitchFamily="65" charset="-120"/>
              </a:rPr>
              <a:t>對稱軸。</a:t>
            </a:r>
            <a:r>
              <a:rPr lang="en-US" altLang="zh-TW" sz="2800" dirty="0">
                <a:ea typeface="標楷體" panose="03000509000000000000" pitchFamily="65" charset="-120"/>
              </a:rPr>
              <a:t>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9" name="不完整圆 18">
            <a:extLst>
              <a:ext uri="{FF2B5EF4-FFF2-40B4-BE49-F238E27FC236}">
                <a16:creationId xmlns:a16="http://schemas.microsoft.com/office/drawing/2014/main" id="{182FC8E2-38D7-4BDC-823F-4AEF46B217F4}"/>
              </a:ext>
            </a:extLst>
          </p:cNvPr>
          <p:cNvSpPr/>
          <p:nvPr/>
        </p:nvSpPr>
        <p:spPr bwMode="auto">
          <a:xfrm flipH="1">
            <a:off x="2915816" y="1048681"/>
            <a:ext cx="2520280" cy="2520280"/>
          </a:xfrm>
          <a:prstGeom prst="pie">
            <a:avLst>
              <a:gd name="adj1" fmla="val 27022"/>
              <a:gd name="adj2" fmla="val 16200000"/>
            </a:avLst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EDF5C980-FD01-4600-B1A0-7083FD8EC17A}"/>
              </a:ext>
            </a:extLst>
          </p:cNvPr>
          <p:cNvGrpSpPr/>
          <p:nvPr/>
        </p:nvGrpSpPr>
        <p:grpSpPr>
          <a:xfrm>
            <a:off x="2915816" y="1048681"/>
            <a:ext cx="1261455" cy="1260000"/>
            <a:chOff x="6053664" y="1547846"/>
            <a:chExt cx="1261455" cy="1260000"/>
          </a:xfrm>
          <a:noFill/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9D12BC34-9B70-4E6E-87E0-70C94061A297}"/>
                </a:ext>
              </a:extLst>
            </p:cNvPr>
            <p:cNvSpPr/>
            <p:nvPr/>
          </p:nvSpPr>
          <p:spPr bwMode="auto">
            <a:xfrm>
              <a:off x="6053664" y="1547846"/>
              <a:ext cx="1260000" cy="1260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1" name="任意多边形: 形状 20">
              <a:extLst>
                <a:ext uri="{FF2B5EF4-FFF2-40B4-BE49-F238E27FC236}">
                  <a16:creationId xmlns:a16="http://schemas.microsoft.com/office/drawing/2014/main" id="{87681E9D-AC07-4D73-BA5B-C6BCCC2867A2}"/>
                </a:ext>
              </a:extLst>
            </p:cNvPr>
            <p:cNvSpPr/>
            <p:nvPr/>
          </p:nvSpPr>
          <p:spPr bwMode="auto">
            <a:xfrm rot="5400000" flipH="1">
              <a:off x="7135119" y="2627846"/>
              <a:ext cx="180000" cy="180000"/>
            </a:xfrm>
            <a:custGeom>
              <a:avLst/>
              <a:gdLst>
                <a:gd name="connsiteX0" fmla="*/ 126124 w 126124"/>
                <a:gd name="connsiteY0" fmla="*/ 0 h 168165"/>
                <a:gd name="connsiteX1" fmla="*/ 126124 w 126124"/>
                <a:gd name="connsiteY1" fmla="*/ 168165 h 168165"/>
                <a:gd name="connsiteX2" fmla="*/ 0 w 126124"/>
                <a:gd name="connsiteY2" fmla="*/ 168165 h 168165"/>
                <a:gd name="connsiteX3" fmla="*/ 0 w 126124"/>
                <a:gd name="connsiteY3" fmla="*/ 168165 h 168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124" h="168165">
                  <a:moveTo>
                    <a:pt x="126124" y="0"/>
                  </a:moveTo>
                  <a:lnTo>
                    <a:pt x="126124" y="168165"/>
                  </a:lnTo>
                  <a:lnTo>
                    <a:pt x="0" y="168165"/>
                  </a:lnTo>
                  <a:lnTo>
                    <a:pt x="0" y="168165"/>
                  </a:lnTo>
                </a:path>
              </a:pathLst>
            </a:custGeom>
            <a:grp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26217AFC-1C20-42FB-9208-C1CC5DD45193}"/>
              </a:ext>
            </a:extLst>
          </p:cNvPr>
          <p:cNvGrpSpPr/>
          <p:nvPr/>
        </p:nvGrpSpPr>
        <p:grpSpPr>
          <a:xfrm>
            <a:off x="2182632" y="1040433"/>
            <a:ext cx="746117" cy="1265986"/>
            <a:chOff x="1672679" y="1888320"/>
            <a:chExt cx="746117" cy="1265986"/>
          </a:xfrm>
        </p:grpSpPr>
        <p:grpSp>
          <p:nvGrpSpPr>
            <p:cNvPr id="53" name="组合 42">
              <a:extLst>
                <a:ext uri="{FF2B5EF4-FFF2-40B4-BE49-F238E27FC236}">
                  <a16:creationId xmlns:a16="http://schemas.microsoft.com/office/drawing/2014/main" id="{439FA6D5-DE19-4D5F-A841-3A1DE9A66E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1138" y="1888320"/>
              <a:ext cx="187657" cy="1265986"/>
              <a:chOff x="8146616" y="3078000"/>
              <a:chExt cx="116952" cy="423009"/>
            </a:xfrm>
          </p:grpSpPr>
          <p:cxnSp>
            <p:nvCxnSpPr>
              <p:cNvPr id="54" name="直接连接符 22">
                <a:extLst>
                  <a:ext uri="{FF2B5EF4-FFF2-40B4-BE49-F238E27FC236}">
                    <a16:creationId xmlns:a16="http://schemas.microsoft.com/office/drawing/2014/main" id="{BE781B9B-4365-4876-9EAA-28CA5786BF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8785" y="3446225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5" name="直接连接符 22">
                <a:extLst>
                  <a:ext uri="{FF2B5EF4-FFF2-40B4-BE49-F238E27FC236}">
                    <a16:creationId xmlns:a16="http://schemas.microsoft.com/office/drawing/2014/main" id="{8945EF95-B955-4A7A-BDC5-0C5BD559237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1400" y="3023216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6" name="直接箭头连接符 32">
                <a:extLst>
                  <a:ext uri="{FF2B5EF4-FFF2-40B4-BE49-F238E27FC236}">
                    <a16:creationId xmlns:a16="http://schemas.microsoft.com/office/drawing/2014/main" id="{98948771-8C39-4BCD-BB6D-1A71DE679D2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203035" y="3078000"/>
                <a:ext cx="1" cy="41400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 Box 50">
              <a:extLst>
                <a:ext uri="{FF2B5EF4-FFF2-40B4-BE49-F238E27FC236}">
                  <a16:creationId xmlns:a16="http://schemas.microsoft.com/office/drawing/2014/main" id="{E4C69FDA-309D-4EA2-A796-1B1C691B7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2679" y="2307777"/>
              <a:ext cx="746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/>
                <a:t>4cm</a:t>
              </a:r>
            </a:p>
          </p:txBody>
        </p:sp>
      </p:grp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DF39F233-C5F6-4341-8970-0B857315209B}"/>
              </a:ext>
            </a:extLst>
          </p:cNvPr>
          <p:cNvCxnSpPr>
            <a:cxnSpLocks/>
          </p:cNvCxnSpPr>
          <p:nvPr/>
        </p:nvCxnSpPr>
        <p:spPr bwMode="auto">
          <a:xfrm>
            <a:off x="2642362" y="784221"/>
            <a:ext cx="2713917" cy="271273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907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矩形 102">
            <a:extLst>
              <a:ext uri="{FF2B5EF4-FFF2-40B4-BE49-F238E27FC236}">
                <a16:creationId xmlns:a16="http://schemas.microsoft.com/office/drawing/2014/main" id="{FEB67903-F1E0-4850-A478-3C36E4D67519}"/>
              </a:ext>
            </a:extLst>
          </p:cNvPr>
          <p:cNvSpPr/>
          <p:nvPr/>
        </p:nvSpPr>
        <p:spPr bwMode="auto">
          <a:xfrm>
            <a:off x="1459180" y="3693636"/>
            <a:ext cx="2812896" cy="523220"/>
          </a:xfrm>
          <a:prstGeom prst="rect">
            <a:avLst/>
          </a:prstGeom>
          <a:solidFill>
            <a:srgbClr val="D8EE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0F363F53-57A2-4E96-88FE-01D24A2CF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3701976"/>
            <a:ext cx="832846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82" name="Text Box 890">
            <a:extLst>
              <a:ext uri="{FF2B5EF4-FFF2-40B4-BE49-F238E27FC236}">
                <a16:creationId xmlns:a16="http://schemas.microsoft.com/office/drawing/2014/main" id="{7985F2D5-DC73-4C55-AE66-26056DC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533" y="3717032"/>
            <a:ext cx="75242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</a:rPr>
              <a:t>陰影部分的面積是多少？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取</a:t>
            </a:r>
            <a:r>
              <a:rPr lang="el-GR" altLang="zh-CN" sz="2800" dirty="0">
                <a:ea typeface="標楷體" panose="03000509000000000000" pitchFamily="65" charset="-120"/>
                <a:sym typeface="Symbol" panose="05050102010706020507" pitchFamily="18" charset="2"/>
              </a:rPr>
              <a:t></a:t>
            </a:r>
            <a:r>
              <a:rPr lang="zh-CN" altLang="en-US" sz="2800" dirty="0">
                <a:ea typeface="標楷體" panose="03000509000000000000" pitchFamily="65" charset="-120"/>
              </a:rPr>
              <a:t>為</a:t>
            </a:r>
            <a:r>
              <a:rPr lang="en-US" altLang="zh-CN" sz="2800" dirty="0">
                <a:ea typeface="標楷體" panose="03000509000000000000" pitchFamily="65" charset="-120"/>
              </a:rPr>
              <a:t>3.14)</a:t>
            </a:r>
            <a:r>
              <a:rPr lang="zh-TW" altLang="en-US" sz="2800" dirty="0"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72" name="Text Box 132">
            <a:extLst>
              <a:ext uri="{FF2B5EF4-FFF2-40B4-BE49-F238E27FC236}">
                <a16:creationId xmlns:a16="http://schemas.microsoft.com/office/drawing/2014/main" id="{25ABD91B-2BFE-4374-B77D-FA1ACFF90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859" y="2293688"/>
            <a:ext cx="228218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半徑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半徑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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71" name="Text Box 53">
            <a:extLst>
              <a:ext uri="{FF2B5EF4-FFF2-40B4-BE49-F238E27FC236}">
                <a16:creationId xmlns:a16="http://schemas.microsoft.com/office/drawing/2014/main" id="{87A3C01C-019A-43C9-8672-371BE2B44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en-US" altLang="zh-TW" sz="3400" b="1" dirty="0"/>
              <a:t>(</a:t>
            </a:r>
            <a:r>
              <a:rPr lang="zh-CN" altLang="en-US" sz="3400" b="1" dirty="0"/>
              <a:t>五</a:t>
            </a:r>
            <a:r>
              <a:rPr lang="en-US" altLang="zh-TW" sz="3400" b="1" dirty="0"/>
              <a:t>)</a:t>
            </a:r>
          </a:p>
        </p:txBody>
      </p:sp>
      <p:sp>
        <p:nvSpPr>
          <p:cNvPr id="112" name="Text Box 132">
            <a:extLst>
              <a:ext uri="{FF2B5EF4-FFF2-40B4-BE49-F238E27FC236}">
                <a16:creationId xmlns:a16="http://schemas.microsoft.com/office/drawing/2014/main" id="{DCC85BE0-C896-4E40-B082-670DF00CA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058" y="1159455"/>
            <a:ext cx="2724117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陰影部分的面積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01778FEF-795A-4322-AE24-7B1DC5240166}"/>
              </a:ext>
            </a:extLst>
          </p:cNvPr>
          <p:cNvGrpSpPr/>
          <p:nvPr/>
        </p:nvGrpSpPr>
        <p:grpSpPr>
          <a:xfrm>
            <a:off x="7041996" y="1527157"/>
            <a:ext cx="788043" cy="789308"/>
            <a:chOff x="6059852" y="4360130"/>
            <a:chExt cx="788043" cy="789308"/>
          </a:xfrm>
        </p:grpSpPr>
        <p:sp>
          <p:nvSpPr>
            <p:cNvPr id="113" name="Text Box 132">
              <a:extLst>
                <a:ext uri="{FF2B5EF4-FFF2-40B4-BE49-F238E27FC236}">
                  <a16:creationId xmlns:a16="http://schemas.microsoft.com/office/drawing/2014/main" id="{D55EEA0E-4AE0-45F2-B431-54AFAC87C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9852" y="4456941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×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4" name="Text Box 132">
              <a:extLst>
                <a:ext uri="{FF2B5EF4-FFF2-40B4-BE49-F238E27FC236}">
                  <a16:creationId xmlns:a16="http://schemas.microsoft.com/office/drawing/2014/main" id="{3E20226A-B276-4F81-AAF6-B8BAB9FFF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9551" y="4360130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3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5" name="Text Box 132">
              <a:extLst>
                <a:ext uri="{FF2B5EF4-FFF2-40B4-BE49-F238E27FC236}">
                  <a16:creationId xmlns:a16="http://schemas.microsoft.com/office/drawing/2014/main" id="{44ABA65A-E8EC-456A-8227-75395BF9F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2500" y="4687773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4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F408AFEB-30F3-4ED0-A043-F3ECEB54951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72201" y="4765962"/>
              <a:ext cx="47569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9" name="不完整圆 38">
            <a:extLst>
              <a:ext uri="{FF2B5EF4-FFF2-40B4-BE49-F238E27FC236}">
                <a16:creationId xmlns:a16="http://schemas.microsoft.com/office/drawing/2014/main" id="{E866F9CF-8B41-4BE7-99C4-B61C8E933431}"/>
              </a:ext>
            </a:extLst>
          </p:cNvPr>
          <p:cNvSpPr/>
          <p:nvPr/>
        </p:nvSpPr>
        <p:spPr bwMode="auto">
          <a:xfrm flipH="1">
            <a:off x="2915816" y="1048681"/>
            <a:ext cx="2520280" cy="2520280"/>
          </a:xfrm>
          <a:prstGeom prst="pie">
            <a:avLst>
              <a:gd name="adj1" fmla="val 27022"/>
              <a:gd name="adj2" fmla="val 16200000"/>
            </a:avLst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C6F26F6A-22AC-48D4-95CD-57AD78AC5151}"/>
              </a:ext>
            </a:extLst>
          </p:cNvPr>
          <p:cNvGrpSpPr/>
          <p:nvPr/>
        </p:nvGrpSpPr>
        <p:grpSpPr>
          <a:xfrm>
            <a:off x="2915816" y="1048681"/>
            <a:ext cx="1261455" cy="1260000"/>
            <a:chOff x="6053664" y="1547846"/>
            <a:chExt cx="1261455" cy="1260000"/>
          </a:xfrm>
          <a:noFill/>
        </p:grpSpPr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2C8CD8EA-D28D-471F-BB5E-DFDA5CA5EDB2}"/>
                </a:ext>
              </a:extLst>
            </p:cNvPr>
            <p:cNvSpPr/>
            <p:nvPr/>
          </p:nvSpPr>
          <p:spPr bwMode="auto">
            <a:xfrm>
              <a:off x="6053664" y="1547846"/>
              <a:ext cx="1260000" cy="1260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2" name="任意多边形: 形状 41">
              <a:extLst>
                <a:ext uri="{FF2B5EF4-FFF2-40B4-BE49-F238E27FC236}">
                  <a16:creationId xmlns:a16="http://schemas.microsoft.com/office/drawing/2014/main" id="{58BFA265-16D9-4316-9C6A-6D08E46A914A}"/>
                </a:ext>
              </a:extLst>
            </p:cNvPr>
            <p:cNvSpPr/>
            <p:nvPr/>
          </p:nvSpPr>
          <p:spPr bwMode="auto">
            <a:xfrm rot="5400000" flipH="1">
              <a:off x="7135119" y="2627846"/>
              <a:ext cx="180000" cy="180000"/>
            </a:xfrm>
            <a:custGeom>
              <a:avLst/>
              <a:gdLst>
                <a:gd name="connsiteX0" fmla="*/ 126124 w 126124"/>
                <a:gd name="connsiteY0" fmla="*/ 0 h 168165"/>
                <a:gd name="connsiteX1" fmla="*/ 126124 w 126124"/>
                <a:gd name="connsiteY1" fmla="*/ 168165 h 168165"/>
                <a:gd name="connsiteX2" fmla="*/ 0 w 126124"/>
                <a:gd name="connsiteY2" fmla="*/ 168165 h 168165"/>
                <a:gd name="connsiteX3" fmla="*/ 0 w 126124"/>
                <a:gd name="connsiteY3" fmla="*/ 168165 h 168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124" h="168165">
                  <a:moveTo>
                    <a:pt x="126124" y="0"/>
                  </a:moveTo>
                  <a:lnTo>
                    <a:pt x="126124" y="168165"/>
                  </a:lnTo>
                  <a:lnTo>
                    <a:pt x="0" y="168165"/>
                  </a:lnTo>
                  <a:lnTo>
                    <a:pt x="0" y="168165"/>
                  </a:lnTo>
                </a:path>
              </a:pathLst>
            </a:custGeom>
            <a:grp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E5D578D3-2619-4E8E-B8DE-DA28C8819E85}"/>
              </a:ext>
            </a:extLst>
          </p:cNvPr>
          <p:cNvGrpSpPr/>
          <p:nvPr/>
        </p:nvGrpSpPr>
        <p:grpSpPr>
          <a:xfrm>
            <a:off x="2182632" y="1040433"/>
            <a:ext cx="746117" cy="1265986"/>
            <a:chOff x="1672679" y="1888320"/>
            <a:chExt cx="746117" cy="1265986"/>
          </a:xfrm>
        </p:grpSpPr>
        <p:grpSp>
          <p:nvGrpSpPr>
            <p:cNvPr id="44" name="组合 42">
              <a:extLst>
                <a:ext uri="{FF2B5EF4-FFF2-40B4-BE49-F238E27FC236}">
                  <a16:creationId xmlns:a16="http://schemas.microsoft.com/office/drawing/2014/main" id="{BC2D3108-4192-4F3A-B154-B72E6648CC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1138" y="1888320"/>
              <a:ext cx="187657" cy="1265986"/>
              <a:chOff x="8146616" y="3078000"/>
              <a:chExt cx="116952" cy="423009"/>
            </a:xfrm>
          </p:grpSpPr>
          <p:cxnSp>
            <p:nvCxnSpPr>
              <p:cNvPr id="46" name="直接连接符 22">
                <a:extLst>
                  <a:ext uri="{FF2B5EF4-FFF2-40B4-BE49-F238E27FC236}">
                    <a16:creationId xmlns:a16="http://schemas.microsoft.com/office/drawing/2014/main" id="{9F3AF5BA-CC61-4022-9322-F896BA3CD2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8785" y="3446225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" name="直接连接符 22">
                <a:extLst>
                  <a:ext uri="{FF2B5EF4-FFF2-40B4-BE49-F238E27FC236}">
                    <a16:creationId xmlns:a16="http://schemas.microsoft.com/office/drawing/2014/main" id="{7BE3F313-0454-4DDD-B671-7B5EDA8966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1400" y="3023216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8" name="直接箭头连接符 32">
                <a:extLst>
                  <a:ext uri="{FF2B5EF4-FFF2-40B4-BE49-F238E27FC236}">
                    <a16:creationId xmlns:a16="http://schemas.microsoft.com/office/drawing/2014/main" id="{271212FC-2C15-4776-974C-96587382259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203035" y="3078000"/>
                <a:ext cx="1" cy="41400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45" name="Text Box 50">
              <a:extLst>
                <a:ext uri="{FF2B5EF4-FFF2-40B4-BE49-F238E27FC236}">
                  <a16:creationId xmlns:a16="http://schemas.microsoft.com/office/drawing/2014/main" id="{360C38D1-6A00-4018-A85E-5DBF49E74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2679" y="2307777"/>
              <a:ext cx="74611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/>
                <a:t>4cm</a:t>
              </a:r>
            </a:p>
          </p:txBody>
        </p:sp>
      </p:grpSp>
      <p:sp>
        <p:nvSpPr>
          <p:cNvPr id="55" name="Text Box 132">
            <a:extLst>
              <a:ext uri="{FF2B5EF4-FFF2-40B4-BE49-F238E27FC236}">
                <a16:creationId xmlns:a16="http://schemas.microsoft.com/office/drawing/2014/main" id="{1F4965E9-CA73-4D9A-A533-E3CDFF26D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823" y="2787477"/>
            <a:ext cx="3374546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3.14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Text Box 132">
            <a:extLst>
              <a:ext uri="{FF2B5EF4-FFF2-40B4-BE49-F238E27FC236}">
                <a16:creationId xmlns:a16="http://schemas.microsoft.com/office/drawing/2014/main" id="{9ADFDE63-8E2A-4BA6-AA44-E6AD7DD14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342" y="1667607"/>
            <a:ext cx="190785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圓的面積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0DE5B184-16E4-4239-AB15-F6491CDCA339}"/>
              </a:ext>
            </a:extLst>
          </p:cNvPr>
          <p:cNvGrpSpPr/>
          <p:nvPr/>
        </p:nvGrpSpPr>
        <p:grpSpPr>
          <a:xfrm>
            <a:off x="7123814" y="2665565"/>
            <a:ext cx="788043" cy="789308"/>
            <a:chOff x="6059852" y="4360130"/>
            <a:chExt cx="788043" cy="789308"/>
          </a:xfrm>
        </p:grpSpPr>
        <p:sp>
          <p:nvSpPr>
            <p:cNvPr id="65" name="Text Box 132">
              <a:extLst>
                <a:ext uri="{FF2B5EF4-FFF2-40B4-BE49-F238E27FC236}">
                  <a16:creationId xmlns:a16="http://schemas.microsoft.com/office/drawing/2014/main" id="{BF67E8E4-C491-4485-B563-1B50109CE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9852" y="4456941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×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66" name="Text Box 132">
              <a:extLst>
                <a:ext uri="{FF2B5EF4-FFF2-40B4-BE49-F238E27FC236}">
                  <a16:creationId xmlns:a16="http://schemas.microsoft.com/office/drawing/2014/main" id="{E85432C0-8E19-4F18-9479-B4CD32712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9551" y="4360130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3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67" name="Text Box 132">
              <a:extLst>
                <a:ext uri="{FF2B5EF4-FFF2-40B4-BE49-F238E27FC236}">
                  <a16:creationId xmlns:a16="http://schemas.microsoft.com/office/drawing/2014/main" id="{1A98FDB4-7543-444B-937B-CB18219399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2500" y="4687773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4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68" name="直接连接符 67">
              <a:extLst>
                <a:ext uri="{FF2B5EF4-FFF2-40B4-BE49-F238E27FC236}">
                  <a16:creationId xmlns:a16="http://schemas.microsoft.com/office/drawing/2014/main" id="{B0D940A1-092B-461B-B3CD-A5B3C92FF2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72201" y="4765962"/>
              <a:ext cx="47569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9" name="组合 68">
            <a:extLst>
              <a:ext uri="{FF2B5EF4-FFF2-40B4-BE49-F238E27FC236}">
                <a16:creationId xmlns:a16="http://schemas.microsoft.com/office/drawing/2014/main" id="{96ADD76F-24F3-4EDD-82B2-8AC913477910}"/>
              </a:ext>
            </a:extLst>
          </p:cNvPr>
          <p:cNvGrpSpPr/>
          <p:nvPr/>
        </p:nvGrpSpPr>
        <p:grpSpPr>
          <a:xfrm>
            <a:off x="7663775" y="2180931"/>
            <a:ext cx="788043" cy="789308"/>
            <a:chOff x="6059852" y="4360130"/>
            <a:chExt cx="788043" cy="789308"/>
          </a:xfrm>
        </p:grpSpPr>
        <p:sp>
          <p:nvSpPr>
            <p:cNvPr id="70" name="Text Box 132">
              <a:extLst>
                <a:ext uri="{FF2B5EF4-FFF2-40B4-BE49-F238E27FC236}">
                  <a16:creationId xmlns:a16="http://schemas.microsoft.com/office/drawing/2014/main" id="{C5F497D0-CD8B-442B-9AFF-49AFB4F184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9852" y="4456941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×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73" name="Text Box 132">
              <a:extLst>
                <a:ext uri="{FF2B5EF4-FFF2-40B4-BE49-F238E27FC236}">
                  <a16:creationId xmlns:a16="http://schemas.microsoft.com/office/drawing/2014/main" id="{F866A91E-C97A-4AB5-A89C-07868808E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9551" y="4360130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3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74" name="Text Box 132">
              <a:extLst>
                <a:ext uri="{FF2B5EF4-FFF2-40B4-BE49-F238E27FC236}">
                  <a16:creationId xmlns:a16="http://schemas.microsoft.com/office/drawing/2014/main" id="{856F8EC9-77DC-41D2-BE88-452B6759E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2500" y="4687773"/>
              <a:ext cx="4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4</a:t>
              </a:r>
              <a:endParaRPr lang="en-US" altLang="zh-TW" sz="240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85" name="直接连接符 84">
              <a:extLst>
                <a:ext uri="{FF2B5EF4-FFF2-40B4-BE49-F238E27FC236}">
                  <a16:creationId xmlns:a16="http://schemas.microsoft.com/office/drawing/2014/main" id="{8BFD2C2B-43FD-4BD9-9236-607724B1CCB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72201" y="4765962"/>
              <a:ext cx="47569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7" name="Text Box 132">
            <a:extLst>
              <a:ext uri="{FF2B5EF4-FFF2-40B4-BE49-F238E27FC236}">
                <a16:creationId xmlns:a16="http://schemas.microsoft.com/office/drawing/2014/main" id="{32F41B5F-0704-45CE-8C88-537FB9520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153" y="3197088"/>
            <a:ext cx="209062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37.68(cm</a:t>
            </a:r>
            <a:r>
              <a:rPr lang="en-US" altLang="zh-TW" sz="2400" baseline="300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8" name="Text Box 892">
            <a:extLst>
              <a:ext uri="{FF2B5EF4-FFF2-40B4-BE49-F238E27FC236}">
                <a16:creationId xmlns:a16="http://schemas.microsoft.com/office/drawing/2014/main" id="{25727A43-2752-4F4E-ACFF-1257E4193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9180" y="4396393"/>
            <a:ext cx="6785228" cy="1587999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zh-CN" sz="2800" dirty="0">
                <a:solidFill>
                  <a:srgbClr val="FF0000"/>
                </a:solidFill>
              </a:rPr>
              <a:t>   4 × 4 × 3.14</a:t>
            </a:r>
          </a:p>
          <a:p>
            <a:pPr eaLnBrk="1" hangingPunct="1">
              <a:lnSpc>
                <a:spcPts val="4000"/>
              </a:lnSpc>
              <a:spcBef>
                <a:spcPts val="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=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37.68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陰影部分的面積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FF0000"/>
                </a:solidFill>
              </a:rPr>
              <a:t>37.68 cm</a:t>
            </a:r>
            <a:r>
              <a:rPr lang="en-US" altLang="zh-CN" sz="2800" dirty="0">
                <a:solidFill>
                  <a:srgbClr val="FF0000"/>
                </a:solidFill>
              </a:rPr>
              <a:t>²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89" name="组合 88">
            <a:extLst>
              <a:ext uri="{FF2B5EF4-FFF2-40B4-BE49-F238E27FC236}">
                <a16:creationId xmlns:a16="http://schemas.microsoft.com/office/drawing/2014/main" id="{217EE768-5B1B-4274-9FD3-D37E18E665C9}"/>
              </a:ext>
            </a:extLst>
          </p:cNvPr>
          <p:cNvGrpSpPr/>
          <p:nvPr/>
        </p:nvGrpSpPr>
        <p:grpSpPr>
          <a:xfrm>
            <a:off x="3735495" y="4231786"/>
            <a:ext cx="932946" cy="958606"/>
            <a:chOff x="6059852" y="4288360"/>
            <a:chExt cx="932946" cy="958606"/>
          </a:xfrm>
        </p:grpSpPr>
        <p:sp>
          <p:nvSpPr>
            <p:cNvPr id="90" name="Text Box 132">
              <a:extLst>
                <a:ext uri="{FF2B5EF4-FFF2-40B4-BE49-F238E27FC236}">
                  <a16:creationId xmlns:a16="http://schemas.microsoft.com/office/drawing/2014/main" id="{D36E8CD1-C2B9-4466-B415-5DB37E457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9852" y="4456941"/>
              <a:ext cx="400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×</a:t>
              </a:r>
              <a:endPara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1" name="Text Box 132">
              <a:extLst>
                <a:ext uri="{FF2B5EF4-FFF2-40B4-BE49-F238E27FC236}">
                  <a16:creationId xmlns:a16="http://schemas.microsoft.com/office/drawing/2014/main" id="{F67D0E4E-538D-4EDB-BA7E-449D9587D4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47695" y="4288360"/>
              <a:ext cx="400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3</a:t>
              </a:r>
              <a:endPara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2" name="Text Box 132">
              <a:extLst>
                <a:ext uri="{FF2B5EF4-FFF2-40B4-BE49-F238E27FC236}">
                  <a16:creationId xmlns:a16="http://schemas.microsoft.com/office/drawing/2014/main" id="{72E3C0BF-F9A5-4A6C-A9A1-BAA327A16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2409" y="4723746"/>
              <a:ext cx="400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4</a:t>
              </a:r>
              <a:endPara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93" name="直接连接符 92">
              <a:extLst>
                <a:ext uri="{FF2B5EF4-FFF2-40B4-BE49-F238E27FC236}">
                  <a16:creationId xmlns:a16="http://schemas.microsoft.com/office/drawing/2014/main" id="{D86F23CB-7C51-48BA-83E2-48F263B140A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372201" y="4765962"/>
              <a:ext cx="62059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73211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72" grpId="0"/>
      <p:bldP spid="72" grpId="1"/>
      <p:bldP spid="112" grpId="0"/>
      <p:bldP spid="112" grpId="1"/>
      <p:bldP spid="55" grpId="0"/>
      <p:bldP spid="55" grpId="1"/>
      <p:bldP spid="62" grpId="0"/>
      <p:bldP spid="62" grpId="1"/>
      <p:bldP spid="87" grpId="0"/>
      <p:bldP spid="8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4629</TotalTime>
  <Words>124</Words>
  <Application>Microsoft Office PowerPoint</Application>
  <PresentationFormat>全屏显示(4:3)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614</cp:revision>
  <dcterms:modified xsi:type="dcterms:W3CDTF">2023-07-13T04:51:30Z</dcterms:modified>
</cp:coreProperties>
</file>