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6699"/>
    <a:srgbClr val="008A00"/>
    <a:srgbClr val="0066FF"/>
    <a:srgbClr val="FBEDEB"/>
    <a:srgbClr val="EBE6FE"/>
    <a:srgbClr val="009600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>
        <p:scale>
          <a:sx n="75" d="100"/>
          <a:sy n="75" d="100"/>
        </p:scale>
        <p:origin x="2340" y="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44CE2482-B50B-425B-B57B-18CB8018DA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2824AE0-6EC5-43A8-8A60-4F35F8CC139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7096B76-5C35-4454-BC3A-E327F0347E9D}" type="datetimeFigureOut">
              <a:rPr lang="zh-TW" altLang="en-US"/>
              <a:pPr>
                <a:defRPr/>
              </a:pPr>
              <a:t>2023/7/5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93937DFA-3CF3-4E50-8751-2FAB653761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A649A377-5F72-4951-B933-1575B0270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953D9A0-2C46-4816-A763-A8B7413A5C7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5D2C235-4E54-42B1-AF78-AD9CC508BD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1AB40D3-E8DD-4DD5-9A04-36E560A63248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1011D91-BF22-4714-BA50-BF4811A5AE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D8A3A46-D834-42D9-A4B5-DAF36BF8BA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97119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6889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2758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52253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4390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44964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12517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3185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187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8342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9860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29B0E69-BFF6-4FBD-97FC-2FF615AEF9B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48D98AEA-6663-4551-9F81-EB0CF05AC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1364" y="3280112"/>
            <a:ext cx="198956" cy="347663"/>
          </a:xfrm>
          <a:prstGeom prst="rect">
            <a:avLst/>
          </a:prstGeom>
          <a:solidFill>
            <a:srgbClr val="FF6699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9497281E-9763-4D31-B7D8-9ADD7FD41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9000" y="2706627"/>
            <a:ext cx="198956" cy="347663"/>
          </a:xfrm>
          <a:prstGeom prst="rect">
            <a:avLst/>
          </a:prstGeom>
          <a:solidFill>
            <a:srgbClr val="FF6699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72D99F75-98C1-4ECC-A3F3-086280A36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073" y="3308521"/>
            <a:ext cx="198956" cy="347663"/>
          </a:xfrm>
          <a:prstGeom prst="rect">
            <a:avLst/>
          </a:prstGeom>
          <a:solidFill>
            <a:srgbClr val="FF6699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3565D53D-AC5B-4779-BA70-2853C9297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117" y="2707996"/>
            <a:ext cx="192772" cy="347663"/>
          </a:xfrm>
          <a:prstGeom prst="rect">
            <a:avLst/>
          </a:prstGeom>
          <a:solidFill>
            <a:srgbClr val="FF6699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C1610283-7A9A-44E8-9B5D-184EABBD0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2082" y="3280112"/>
            <a:ext cx="198956" cy="347663"/>
          </a:xfrm>
          <a:prstGeom prst="rect">
            <a:avLst/>
          </a:prstGeom>
          <a:solidFill>
            <a:srgbClr val="FFCCFF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285DFD20-AFFE-469A-AE86-C9498EC79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989" y="2711391"/>
            <a:ext cx="209282" cy="347663"/>
          </a:xfrm>
          <a:prstGeom prst="rect">
            <a:avLst/>
          </a:prstGeom>
          <a:solidFill>
            <a:srgbClr val="FFCCFF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9E85B54E-91B9-415D-96E5-C8CA232B5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791" y="3312257"/>
            <a:ext cx="209282" cy="347663"/>
          </a:xfrm>
          <a:prstGeom prst="rect">
            <a:avLst/>
          </a:prstGeom>
          <a:solidFill>
            <a:srgbClr val="FFCCFF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31BC0623-6870-4B25-BAF1-B3C35F822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854" y="2709351"/>
            <a:ext cx="209283" cy="347663"/>
          </a:xfrm>
          <a:prstGeom prst="rect">
            <a:avLst/>
          </a:prstGeom>
          <a:solidFill>
            <a:srgbClr val="FFCCFF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74" name="Text Box 75">
            <a:extLst>
              <a:ext uri="{FF2B5EF4-FFF2-40B4-BE49-F238E27FC236}">
                <a16:creationId xmlns:a16="http://schemas.microsoft.com/office/drawing/2014/main" id="{4DA277D3-7B0F-469E-B5EC-3D1F1DC50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1196975"/>
            <a:ext cx="8785226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6575" indent="-5365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001713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4097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817688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2567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828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1400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972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544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1</a:t>
            </a:r>
            <a:r>
              <a:rPr lang="en-US" altLang="zh-CN" sz="2800" dirty="0">
                <a:ea typeface="標楷體" panose="03000509000000000000" pitchFamily="65" charset="-120"/>
              </a:rPr>
              <a:t>3</a:t>
            </a:r>
            <a:r>
              <a:rPr lang="en-US" altLang="zh-TW" sz="2800" dirty="0">
                <a:ea typeface="標楷體" panose="03000509000000000000" pitchFamily="65" charset="-120"/>
              </a:rPr>
              <a:t>. </a:t>
            </a:r>
            <a:r>
              <a:rPr lang="zh-TW" altLang="en-US" sz="2800" dirty="0">
                <a:ea typeface="標楷體" panose="03000509000000000000" pitchFamily="65" charset="-120"/>
              </a:rPr>
              <a:t>某村屋的售價取近似值至百萬位後為</a:t>
            </a:r>
            <a:r>
              <a:rPr lang="en-US" altLang="zh-TW" sz="2800" dirty="0">
                <a:ea typeface="標楷體" panose="03000509000000000000" pitchFamily="65" charset="-120"/>
              </a:rPr>
              <a:t>$8 000 000</a:t>
            </a:r>
            <a:r>
              <a:rPr lang="zh-TW" altLang="en-US" sz="2800" dirty="0">
                <a:ea typeface="標楷體" panose="03000509000000000000" pitchFamily="65" charset="-120"/>
              </a:rPr>
              <a:t>，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      </a:t>
            </a:r>
            <a:r>
              <a:rPr lang="zh-TW" altLang="en-US" sz="2800" dirty="0">
                <a:ea typeface="標楷體" panose="03000509000000000000" pitchFamily="65" charset="-120"/>
              </a:rPr>
              <a:t>以及取近似值至十萬位後為</a:t>
            </a:r>
            <a:r>
              <a:rPr lang="en-US" altLang="zh-TW" sz="2800" dirty="0">
                <a:ea typeface="標楷體" panose="03000509000000000000" pitchFamily="65" charset="-120"/>
              </a:rPr>
              <a:t>$7 500 000</a:t>
            </a:r>
            <a:r>
              <a:rPr lang="zh-TW" altLang="en-US" sz="2800" dirty="0">
                <a:ea typeface="標楷體" panose="03000509000000000000" pitchFamily="65" charset="-120"/>
              </a:rPr>
              <a:t>。以下哪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</a:t>
            </a:r>
            <a:r>
              <a:rPr lang="zh-TW" altLang="en-US" sz="2800" dirty="0">
                <a:ea typeface="標楷體" panose="03000509000000000000" pitchFamily="65" charset="-120"/>
              </a:rPr>
              <a:t>一項可能是該村屋的售價？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A. $7 604 000</a:t>
            </a:r>
            <a:r>
              <a:rPr lang="zh-TW" altLang="en-US" sz="2800" dirty="0">
                <a:ea typeface="標楷體" panose="03000509000000000000" pitchFamily="65" charset="-120"/>
              </a:rPr>
              <a:t>	        </a:t>
            </a:r>
            <a:r>
              <a:rPr lang="en-US" altLang="zh-TW" sz="2800" dirty="0">
                <a:ea typeface="標楷體" panose="03000509000000000000" pitchFamily="65" charset="-120"/>
              </a:rPr>
              <a:t>B. $7 551 000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8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C. $7 526 000              D. $7 493 000</a:t>
            </a:r>
            <a:endParaRPr lang="zh-TW" altLang="en-US" sz="2800" dirty="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01FABA59-875E-46A5-9B50-82431BA31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2888" y="3228975"/>
            <a:ext cx="503237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A20E4430-5AC4-4086-ACC8-B75F929F2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7188" y="3259138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74123" name="Line 43">
            <a:extLst>
              <a:ext uri="{FF2B5EF4-FFF2-40B4-BE49-F238E27FC236}">
                <a16:creationId xmlns:a16="http://schemas.microsoft.com/office/drawing/2014/main" id="{E9AD4D1C-21DD-4BE8-BDFA-375FDAE745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7038" y="1679575"/>
            <a:ext cx="5362575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36" name="Line 56">
            <a:extLst>
              <a:ext uri="{FF2B5EF4-FFF2-40B4-BE49-F238E27FC236}">
                <a16:creationId xmlns:a16="http://schemas.microsoft.com/office/drawing/2014/main" id="{D7EEB9BB-5A32-42D5-8E06-C1D58F35C2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9400" y="2101850"/>
            <a:ext cx="5364163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79" name="Text Box 68">
            <a:extLst>
              <a:ext uri="{FF2B5EF4-FFF2-40B4-BE49-F238E27FC236}">
                <a16:creationId xmlns:a16="http://schemas.microsoft.com/office/drawing/2014/main" id="{4B46A6EF-1C01-4ECF-9E2A-951040D4F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3744094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3100" name="文本框 100">
            <a:extLst>
              <a:ext uri="{FF2B5EF4-FFF2-40B4-BE49-F238E27FC236}">
                <a16:creationId xmlns:a16="http://schemas.microsoft.com/office/drawing/2014/main" id="{B2703B79-E0EA-471F-B0AB-589036576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9959" y="3666331"/>
            <a:ext cx="1098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 u="sng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百萬位</a:t>
            </a:r>
            <a:endParaRPr lang="en-US" altLang="zh-CN" sz="2400" u="sng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7" name="文本框 100">
            <a:extLst>
              <a:ext uri="{FF2B5EF4-FFF2-40B4-BE49-F238E27FC236}">
                <a16:creationId xmlns:a16="http://schemas.microsoft.com/office/drawing/2014/main" id="{91D3434C-7F71-47DF-B6DB-85A88A385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2221" y="3666331"/>
            <a:ext cx="1100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 u="sng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十萬位</a:t>
            </a:r>
            <a:endParaRPr lang="en-US" altLang="zh-CN" sz="2400" u="sng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8" name="文本框 100">
            <a:extLst>
              <a:ext uri="{FF2B5EF4-FFF2-40B4-BE49-F238E27FC236}">
                <a16:creationId xmlns:a16="http://schemas.microsoft.com/office/drawing/2014/main" id="{FECCC60C-49F3-48AB-AB26-76BC57530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759" y="4112418"/>
            <a:ext cx="110013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A.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B.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C.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D.</a:t>
            </a:r>
          </a:p>
        </p:txBody>
      </p:sp>
      <p:sp>
        <p:nvSpPr>
          <p:cNvPr id="59" name="文本框 100">
            <a:extLst>
              <a:ext uri="{FF2B5EF4-FFF2-40B4-BE49-F238E27FC236}">
                <a16:creationId xmlns:a16="http://schemas.microsoft.com/office/drawing/2014/main" id="{9DF6AA08-97A4-43F7-A716-E6F1485A0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7071" y="4109243"/>
            <a:ext cx="1584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8 000 000</a:t>
            </a:r>
          </a:p>
        </p:txBody>
      </p:sp>
      <p:sp>
        <p:nvSpPr>
          <p:cNvPr id="60" name="文本框 100">
            <a:extLst>
              <a:ext uri="{FF2B5EF4-FFF2-40B4-BE49-F238E27FC236}">
                <a16:creationId xmlns:a16="http://schemas.microsoft.com/office/drawing/2014/main" id="{02AD0EA5-9182-49C2-B07F-A09745279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0921" y="4117181"/>
            <a:ext cx="1584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7 600 000</a:t>
            </a:r>
          </a:p>
        </p:txBody>
      </p:sp>
      <p:sp>
        <p:nvSpPr>
          <p:cNvPr id="61" name="文本框 100">
            <a:extLst>
              <a:ext uri="{FF2B5EF4-FFF2-40B4-BE49-F238E27FC236}">
                <a16:creationId xmlns:a16="http://schemas.microsoft.com/office/drawing/2014/main" id="{B5EDDF4A-01CF-4590-9B2B-55FB05454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7071" y="4552156"/>
            <a:ext cx="1584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8 000 000</a:t>
            </a:r>
          </a:p>
        </p:txBody>
      </p:sp>
      <p:sp>
        <p:nvSpPr>
          <p:cNvPr id="62" name="文本框 100">
            <a:extLst>
              <a:ext uri="{FF2B5EF4-FFF2-40B4-BE49-F238E27FC236}">
                <a16:creationId xmlns:a16="http://schemas.microsoft.com/office/drawing/2014/main" id="{68B11461-E5EF-4B4C-BCFD-94EFD5737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1396" y="4552156"/>
            <a:ext cx="1584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7 600 000</a:t>
            </a:r>
          </a:p>
        </p:txBody>
      </p:sp>
      <p:sp>
        <p:nvSpPr>
          <p:cNvPr id="63" name="文本框 100">
            <a:extLst>
              <a:ext uri="{FF2B5EF4-FFF2-40B4-BE49-F238E27FC236}">
                <a16:creationId xmlns:a16="http://schemas.microsoft.com/office/drawing/2014/main" id="{4FCC9D9E-064B-4072-B422-413610A10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7071" y="4995068"/>
            <a:ext cx="1584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8 000 000</a:t>
            </a:r>
          </a:p>
        </p:txBody>
      </p:sp>
      <p:sp>
        <p:nvSpPr>
          <p:cNvPr id="64" name="文本框 100">
            <a:extLst>
              <a:ext uri="{FF2B5EF4-FFF2-40B4-BE49-F238E27FC236}">
                <a16:creationId xmlns:a16="http://schemas.microsoft.com/office/drawing/2014/main" id="{F8BD984B-D05C-4E38-B9E3-BB47CD5B0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1396" y="4995068"/>
            <a:ext cx="1584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7 500 000</a:t>
            </a:r>
          </a:p>
        </p:txBody>
      </p:sp>
      <p:sp>
        <p:nvSpPr>
          <p:cNvPr id="65" name="文本框 100">
            <a:extLst>
              <a:ext uri="{FF2B5EF4-FFF2-40B4-BE49-F238E27FC236}">
                <a16:creationId xmlns:a16="http://schemas.microsoft.com/office/drawing/2014/main" id="{6B4391ED-C5B7-4D33-A54B-81677BC54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7071" y="5444331"/>
            <a:ext cx="1584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7 000 000</a:t>
            </a:r>
          </a:p>
        </p:txBody>
      </p:sp>
      <p:sp>
        <p:nvSpPr>
          <p:cNvPr id="66" name="文本框 100">
            <a:extLst>
              <a:ext uri="{FF2B5EF4-FFF2-40B4-BE49-F238E27FC236}">
                <a16:creationId xmlns:a16="http://schemas.microsoft.com/office/drawing/2014/main" id="{4BEA8423-2F63-4272-880A-C8ED86E3A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0921" y="5444331"/>
            <a:ext cx="1584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7 500 000</a:t>
            </a:r>
          </a:p>
        </p:txBody>
      </p:sp>
      <p:sp>
        <p:nvSpPr>
          <p:cNvPr id="24" name="Text Box 42">
            <a:extLst>
              <a:ext uri="{FF2B5EF4-FFF2-40B4-BE49-F238E27FC236}">
                <a16:creationId xmlns:a16="http://schemas.microsoft.com/office/drawing/2014/main" id="{E6995780-EF39-46A6-866A-8CBFBB442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5775" y="798480"/>
            <a:ext cx="43165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400" dirty="0">
                <a:solidFill>
                  <a:srgbClr val="339966"/>
                </a:solidFill>
                <a:ea typeface="標楷體" panose="03000509000000000000" pitchFamily="65" charset="-120"/>
              </a:rPr>
              <a:t>對十萬位數字</a:t>
            </a:r>
            <a:r>
              <a:rPr lang="zh-TW" altLang="en-US" sz="2400" dirty="0">
                <a:solidFill>
                  <a:srgbClr val="3399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「四捨五入」。</a:t>
            </a:r>
            <a:endParaRPr lang="en-US" altLang="zh-TW" sz="2400" dirty="0">
              <a:solidFill>
                <a:srgbClr val="339966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Text Box 42">
            <a:extLst>
              <a:ext uri="{FF2B5EF4-FFF2-40B4-BE49-F238E27FC236}">
                <a16:creationId xmlns:a16="http://schemas.microsoft.com/office/drawing/2014/main" id="{9F644211-9EA4-4C05-B5AD-3ABE06206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429" y="2078071"/>
            <a:ext cx="39880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400" dirty="0">
                <a:solidFill>
                  <a:srgbClr val="339966"/>
                </a:solidFill>
                <a:ea typeface="標楷體" panose="03000509000000000000" pitchFamily="65" charset="-120"/>
              </a:rPr>
              <a:t>對萬位數字</a:t>
            </a:r>
            <a:r>
              <a:rPr lang="zh-TW" altLang="en-US" sz="2400" dirty="0">
                <a:solidFill>
                  <a:srgbClr val="3399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「四捨五入」。</a:t>
            </a:r>
            <a:endParaRPr lang="en-US" altLang="zh-TW" sz="2400" dirty="0">
              <a:solidFill>
                <a:srgbClr val="339966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0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2" dur="indefinite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mph" presetSubtype="1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4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7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6" dur="indefinite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6699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mph" presetSubtype="1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8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6699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7" grpId="0"/>
      <p:bldP spid="3100" grpId="0"/>
      <p:bldP spid="3100" grpId="1"/>
      <p:bldP spid="57" grpId="0"/>
      <p:bldP spid="57" grpId="1"/>
      <p:bldP spid="58" grpId="0" build="allAtOnce"/>
      <p:bldP spid="59" grpId="0"/>
      <p:bldP spid="59" grpId="1"/>
      <p:bldP spid="59" grpId="2"/>
      <p:bldP spid="60" grpId="0"/>
      <p:bldP spid="60" grpId="1"/>
      <p:bldP spid="61" grpId="0" build="allAtOnce"/>
      <p:bldP spid="61" grpId="1" build="allAtOnce"/>
      <p:bldP spid="62" grpId="0"/>
      <p:bldP spid="62" grpId="1"/>
      <p:bldP spid="63" grpId="0"/>
      <p:bldP spid="63" grpId="1"/>
      <p:bldP spid="63" grpId="2"/>
      <p:bldP spid="64" grpId="0" build="allAtOnce"/>
      <p:bldP spid="64" grpId="1" build="allAtOnce"/>
      <p:bldP spid="65" grpId="0"/>
      <p:bldP spid="65" grpId="1"/>
      <p:bldP spid="66" grpId="0"/>
      <p:bldP spid="66" grpId="1"/>
      <p:bldP spid="66" grpId="2"/>
      <p:bldP spid="24" grpId="0"/>
      <p:bldP spid="24" grpId="1"/>
      <p:bldP spid="25" grpId="0"/>
      <p:bldP spid="25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3856</TotalTime>
  <Words>150</Words>
  <Application>Microsoft Office PowerPoint</Application>
  <PresentationFormat>全屏显示(4:3)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標楷體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491</cp:revision>
  <dcterms:modified xsi:type="dcterms:W3CDTF">2023-07-05T09:04:41Z</dcterms:modified>
</cp:coreProperties>
</file>