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008A00"/>
    <a:srgbClr val="009600"/>
    <a:srgbClr val="FBEDEB"/>
    <a:srgbClr val="EBE6FE"/>
    <a:srgbClr val="336600"/>
    <a:srgbClr val="3399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125" d="100"/>
          <a:sy n="125" d="100"/>
        </p:scale>
        <p:origin x="90" y="-17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18C27FF-5FBF-41FD-A6FC-0A8A15FD0F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ECDF93B-C13B-49DB-ACCD-11D2E3E1941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4B78392-100D-4E02-98E1-D18D09CC236E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03BD2A1-DE4F-48EA-BB4C-8F61ADAC60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9D8E3DB-FEE3-4705-9915-B5CC0A63DE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531F295-1400-452A-93D0-237C5217BF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2171BB-C007-4265-BFDF-25C9CDBA1D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3802AAA-59D2-4B9F-A066-71DC2EBB1CD3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6C4AC92-6D0B-47C8-9AF8-5D2667664F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1263463-7B4D-4AF3-B843-74280CD77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5930B7-2804-40AA-89FE-4D5E18115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9A10996-7185-4022-9322-5C8B5D90F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448444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E54E7B-6198-40FC-A750-39337F1C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9D76D1E-E62B-4831-A06D-D4BA50730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7113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3684EB6-02BA-4873-AB92-3BEAB3B364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911860-6745-4727-BAAA-8F21F5CC4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5509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146821-72BB-4EC5-88D3-E5E48C697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836E9E-2878-410C-8949-37241E58D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073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972839-0BB8-4B55-870C-010CDA7B9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EEC57A1-B0F8-41C9-8E4C-2EC5336E2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4863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256FF-D45F-4F8F-9123-518F55FA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230AA0-0F1E-43B2-9BB8-627681A32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49C23B1-7D84-446A-BA0A-88EF526E0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7089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220BD1-8CD8-4163-9069-8818EF15C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F55F9E1-61E6-4206-8EF3-8D3F373F9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DD2A936-A177-49C7-A60C-B566163832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94C262D-491B-4B46-BD44-771D005CC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6197745-C2B0-4061-9E9A-2D5836869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924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C67404-53CD-49A5-A6E9-2199A0D38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0450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E59B43-BDC1-4E4A-9245-1F8F6776B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B9821B-7706-4033-9FD9-6CEBD0E97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BD6955B-BBCC-4940-A3DF-C6B73D2F8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5191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10AEC2-7F51-45CB-9DAE-6759CCDEC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358B552-BEDB-4155-9DD9-B991D9307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BDE6B2-F8E4-4232-900A-B376A40DA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6811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F2EE71B-384B-443E-A503-C170220380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B6B2A28-48FA-4A59-9C74-625158EC914A}"/>
              </a:ext>
            </a:extLst>
          </p:cNvPr>
          <p:cNvGraphicFramePr>
            <a:graphicFrameLocks noGrp="1"/>
          </p:cNvGraphicFramePr>
          <p:nvPr/>
        </p:nvGraphicFramePr>
        <p:xfrm>
          <a:off x="476250" y="1422400"/>
          <a:ext cx="8207370" cy="16462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579">
                  <a:extLst>
                    <a:ext uri="{9D8B030D-6E8A-4147-A177-3AD203B41FA5}">
                      <a16:colId xmlns:a16="http://schemas.microsoft.com/office/drawing/2014/main" val="3233977289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18879728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84015409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35530000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55729007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46545813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99957198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70054036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12238513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890065851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88574371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10132242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954427488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74842285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28801853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713990218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671298889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67192175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523354831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4165762904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4133704799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17267901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786829887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3811784519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1670618705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0606016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433862671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924891736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2811678620"/>
                    </a:ext>
                  </a:extLst>
                </a:gridCol>
                <a:gridCol w="273579">
                  <a:extLst>
                    <a:ext uri="{9D8B030D-6E8A-4147-A177-3AD203B41FA5}">
                      <a16:colId xmlns:a16="http://schemas.microsoft.com/office/drawing/2014/main" val="89563851"/>
                    </a:ext>
                  </a:extLst>
                </a:gridCol>
              </a:tblGrid>
              <a:tr h="274373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426393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159824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222577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184691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780386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370417"/>
                  </a:ext>
                </a:extLst>
              </a:tr>
            </a:tbl>
          </a:graphicData>
        </a:graphic>
      </p:graphicFrame>
      <p:sp>
        <p:nvSpPr>
          <p:cNvPr id="3293" name="Text Box 75">
            <a:extLst>
              <a:ext uri="{FF2B5EF4-FFF2-40B4-BE49-F238E27FC236}">
                <a16:creationId xmlns:a16="http://schemas.microsoft.com/office/drawing/2014/main" id="{11F581B2-4451-476E-9ED3-6B1A0FDFF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3233738"/>
            <a:ext cx="76581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19. </a:t>
            </a:r>
            <a:r>
              <a:rPr lang="zh-TW" altLang="en-US" sz="2800" dirty="0">
                <a:ea typeface="標楷體" panose="03000509000000000000" pitchFamily="65" charset="-120"/>
              </a:rPr>
              <a:t>以上哪個圖形的周界是最短的？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W		      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B. X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Y       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D. Z</a:t>
            </a:r>
          </a:p>
        </p:txBody>
      </p:sp>
      <p:sp>
        <p:nvSpPr>
          <p:cNvPr id="3294" name="Rectangle 34">
            <a:extLst>
              <a:ext uri="{FF2B5EF4-FFF2-40B4-BE49-F238E27FC236}">
                <a16:creationId xmlns:a16="http://schemas.microsoft.com/office/drawing/2014/main" id="{3B68A19A-313F-4A87-82D9-EC00A953B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38" y="518477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513329DA-CB02-4972-87E8-7E2ECB4F0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338" y="5216525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296" name="Text Box 233">
            <a:extLst>
              <a:ext uri="{FF2B5EF4-FFF2-40B4-BE49-F238E27FC236}">
                <a16:creationId xmlns:a16="http://schemas.microsoft.com/office/drawing/2014/main" id="{55CC77DF-6769-4E97-8B57-F8C1C54F2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297" name="任意多边形: 形状 6">
            <a:extLst>
              <a:ext uri="{FF2B5EF4-FFF2-40B4-BE49-F238E27FC236}">
                <a16:creationId xmlns:a16="http://schemas.microsoft.com/office/drawing/2014/main" id="{4CAE991A-069F-4B07-82E0-679082C582B4}"/>
              </a:ext>
            </a:extLst>
          </p:cNvPr>
          <p:cNvSpPr>
            <a:spLocks/>
          </p:cNvSpPr>
          <p:nvPr/>
        </p:nvSpPr>
        <p:spPr bwMode="auto">
          <a:xfrm>
            <a:off x="2933700" y="1695450"/>
            <a:ext cx="1098550" cy="1098550"/>
          </a:xfrm>
          <a:custGeom>
            <a:avLst/>
            <a:gdLst>
              <a:gd name="T0" fmla="*/ 0 w 1098550"/>
              <a:gd name="T1" fmla="*/ 0 h 1098550"/>
              <a:gd name="T2" fmla="*/ 0 w 1098550"/>
              <a:gd name="T3" fmla="*/ 1098550 h 1098550"/>
              <a:gd name="T4" fmla="*/ 819150 w 1098550"/>
              <a:gd name="T5" fmla="*/ 1098550 h 1098550"/>
              <a:gd name="T6" fmla="*/ 1098550 w 1098550"/>
              <a:gd name="T7" fmla="*/ 819150 h 1098550"/>
              <a:gd name="T8" fmla="*/ 1098550 w 1098550"/>
              <a:gd name="T9" fmla="*/ 6350 h 1098550"/>
              <a:gd name="T10" fmla="*/ 0 w 1098550"/>
              <a:gd name="T11" fmla="*/ 0 h 10985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98550" h="1098550">
                <a:moveTo>
                  <a:pt x="0" y="0"/>
                </a:moveTo>
                <a:lnTo>
                  <a:pt x="0" y="1098550"/>
                </a:lnTo>
                <a:lnTo>
                  <a:pt x="819150" y="1098550"/>
                </a:lnTo>
                <a:lnTo>
                  <a:pt x="1098550" y="819150"/>
                </a:lnTo>
                <a:lnTo>
                  <a:pt x="1098550" y="6350"/>
                </a:lnTo>
                <a:lnTo>
                  <a:pt x="0" y="0"/>
                </a:lnTo>
                <a:close/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98" name="任意多边形: 形状 7">
            <a:extLst>
              <a:ext uri="{FF2B5EF4-FFF2-40B4-BE49-F238E27FC236}">
                <a16:creationId xmlns:a16="http://schemas.microsoft.com/office/drawing/2014/main" id="{90BD8408-8139-443A-BA93-767EF5D66EA1}"/>
              </a:ext>
            </a:extLst>
          </p:cNvPr>
          <p:cNvSpPr>
            <a:spLocks/>
          </p:cNvSpPr>
          <p:nvPr/>
        </p:nvSpPr>
        <p:spPr bwMode="auto">
          <a:xfrm>
            <a:off x="4579938" y="1698625"/>
            <a:ext cx="1371600" cy="1104900"/>
          </a:xfrm>
          <a:custGeom>
            <a:avLst/>
            <a:gdLst>
              <a:gd name="T0" fmla="*/ 0 w 1371600"/>
              <a:gd name="T1" fmla="*/ 0 h 1104900"/>
              <a:gd name="T2" fmla="*/ 0 w 1371600"/>
              <a:gd name="T3" fmla="*/ 1097280 h 1104900"/>
              <a:gd name="T4" fmla="*/ 1089660 w 1371600"/>
              <a:gd name="T5" fmla="*/ 1104900 h 1104900"/>
              <a:gd name="T6" fmla="*/ 1089660 w 1371600"/>
              <a:gd name="T7" fmla="*/ 815340 h 1104900"/>
              <a:gd name="T8" fmla="*/ 1368743 w 1371600"/>
              <a:gd name="T9" fmla="*/ 821055 h 1104900"/>
              <a:gd name="T10" fmla="*/ 1371600 w 1371600"/>
              <a:gd name="T11" fmla="*/ 548640 h 1104900"/>
              <a:gd name="T12" fmla="*/ 1089660 w 1371600"/>
              <a:gd name="T13" fmla="*/ 541020 h 1104900"/>
              <a:gd name="T14" fmla="*/ 1089660 w 1371600"/>
              <a:gd name="T15" fmla="*/ 0 h 1104900"/>
              <a:gd name="T16" fmla="*/ 0 w 1371600"/>
              <a:gd name="T17" fmla="*/ 0 h 11049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connsiteX0" fmla="*/ 0 w 1371600"/>
              <a:gd name="connsiteY0" fmla="*/ 0 h 1104900"/>
              <a:gd name="connsiteX1" fmla="*/ 0 w 1371600"/>
              <a:gd name="connsiteY1" fmla="*/ 1097280 h 1104900"/>
              <a:gd name="connsiteX2" fmla="*/ 1089660 w 1371600"/>
              <a:gd name="connsiteY2" fmla="*/ 1104900 h 1104900"/>
              <a:gd name="connsiteX3" fmla="*/ 1089660 w 1371600"/>
              <a:gd name="connsiteY3" fmla="*/ 815340 h 1104900"/>
              <a:gd name="connsiteX4" fmla="*/ 1368743 w 1371600"/>
              <a:gd name="connsiteY4" fmla="*/ 821055 h 1104900"/>
              <a:gd name="connsiteX5" fmla="*/ 1371600 w 1371600"/>
              <a:gd name="connsiteY5" fmla="*/ 548640 h 1104900"/>
              <a:gd name="connsiteX6" fmla="*/ 1099185 w 1371600"/>
              <a:gd name="connsiteY6" fmla="*/ 550545 h 1104900"/>
              <a:gd name="connsiteX7" fmla="*/ 1089660 w 1371600"/>
              <a:gd name="connsiteY7" fmla="*/ 0 h 1104900"/>
              <a:gd name="connsiteX8" fmla="*/ 0 w 1371600"/>
              <a:gd name="connsiteY8" fmla="*/ 0 h 1104900"/>
              <a:gd name="connsiteX0" fmla="*/ 0 w 1371600"/>
              <a:gd name="connsiteY0" fmla="*/ 0 h 1104900"/>
              <a:gd name="connsiteX1" fmla="*/ 0 w 1371600"/>
              <a:gd name="connsiteY1" fmla="*/ 1097280 h 1104900"/>
              <a:gd name="connsiteX2" fmla="*/ 1089660 w 1371600"/>
              <a:gd name="connsiteY2" fmla="*/ 1104900 h 1104900"/>
              <a:gd name="connsiteX3" fmla="*/ 1089660 w 1371600"/>
              <a:gd name="connsiteY3" fmla="*/ 815340 h 1104900"/>
              <a:gd name="connsiteX4" fmla="*/ 1368743 w 1371600"/>
              <a:gd name="connsiteY4" fmla="*/ 821055 h 1104900"/>
              <a:gd name="connsiteX5" fmla="*/ 1371600 w 1371600"/>
              <a:gd name="connsiteY5" fmla="*/ 548640 h 1104900"/>
              <a:gd name="connsiteX6" fmla="*/ 1092041 w 1371600"/>
              <a:gd name="connsiteY6" fmla="*/ 543401 h 1104900"/>
              <a:gd name="connsiteX7" fmla="*/ 1089660 w 1371600"/>
              <a:gd name="connsiteY7" fmla="*/ 0 h 1104900"/>
              <a:gd name="connsiteX8" fmla="*/ 0 w 1371600"/>
              <a:gd name="connsiteY8" fmla="*/ 0 h 1104900"/>
              <a:gd name="connsiteX0" fmla="*/ 0 w 1371600"/>
              <a:gd name="connsiteY0" fmla="*/ 0 h 1104900"/>
              <a:gd name="connsiteX1" fmla="*/ 0 w 1371600"/>
              <a:gd name="connsiteY1" fmla="*/ 1097280 h 1104900"/>
              <a:gd name="connsiteX2" fmla="*/ 1089660 w 1371600"/>
              <a:gd name="connsiteY2" fmla="*/ 1104900 h 1104900"/>
              <a:gd name="connsiteX3" fmla="*/ 1089660 w 1371600"/>
              <a:gd name="connsiteY3" fmla="*/ 815340 h 1104900"/>
              <a:gd name="connsiteX4" fmla="*/ 1371124 w 1371600"/>
              <a:gd name="connsiteY4" fmla="*/ 818673 h 1104900"/>
              <a:gd name="connsiteX5" fmla="*/ 1371600 w 1371600"/>
              <a:gd name="connsiteY5" fmla="*/ 548640 h 1104900"/>
              <a:gd name="connsiteX6" fmla="*/ 1092041 w 1371600"/>
              <a:gd name="connsiteY6" fmla="*/ 543401 h 1104900"/>
              <a:gd name="connsiteX7" fmla="*/ 1089660 w 1371600"/>
              <a:gd name="connsiteY7" fmla="*/ 0 h 1104900"/>
              <a:gd name="connsiteX8" fmla="*/ 0 w 1371600"/>
              <a:gd name="connsiteY8" fmla="*/ 0 h 1104900"/>
              <a:gd name="connsiteX0" fmla="*/ 0 w 1371600"/>
              <a:gd name="connsiteY0" fmla="*/ 0 h 1104900"/>
              <a:gd name="connsiteX1" fmla="*/ 0 w 1371600"/>
              <a:gd name="connsiteY1" fmla="*/ 1097280 h 1104900"/>
              <a:gd name="connsiteX2" fmla="*/ 1089660 w 1371600"/>
              <a:gd name="connsiteY2" fmla="*/ 1104900 h 1104900"/>
              <a:gd name="connsiteX3" fmla="*/ 1089660 w 1371600"/>
              <a:gd name="connsiteY3" fmla="*/ 815340 h 1104900"/>
              <a:gd name="connsiteX4" fmla="*/ 1371124 w 1371600"/>
              <a:gd name="connsiteY4" fmla="*/ 818673 h 1104900"/>
              <a:gd name="connsiteX5" fmla="*/ 1371600 w 1371600"/>
              <a:gd name="connsiteY5" fmla="*/ 543877 h 1104900"/>
              <a:gd name="connsiteX6" fmla="*/ 1092041 w 1371600"/>
              <a:gd name="connsiteY6" fmla="*/ 543401 h 1104900"/>
              <a:gd name="connsiteX7" fmla="*/ 1089660 w 1371600"/>
              <a:gd name="connsiteY7" fmla="*/ 0 h 1104900"/>
              <a:gd name="connsiteX8" fmla="*/ 0 w 1371600"/>
              <a:gd name="connsiteY8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1600" h="1104900">
                <a:moveTo>
                  <a:pt x="0" y="0"/>
                </a:moveTo>
                <a:lnTo>
                  <a:pt x="0" y="1097280"/>
                </a:lnTo>
                <a:lnTo>
                  <a:pt x="1089660" y="1104900"/>
                </a:lnTo>
                <a:lnTo>
                  <a:pt x="1089660" y="815340"/>
                </a:lnTo>
                <a:lnTo>
                  <a:pt x="1371124" y="818673"/>
                </a:lnTo>
                <a:cubicBezTo>
                  <a:pt x="1372076" y="727868"/>
                  <a:pt x="1370648" y="634682"/>
                  <a:pt x="1371600" y="543877"/>
                </a:cubicBezTo>
                <a:lnTo>
                  <a:pt x="1092041" y="543401"/>
                </a:lnTo>
                <a:cubicBezTo>
                  <a:pt x="1091247" y="362267"/>
                  <a:pt x="1090454" y="181134"/>
                  <a:pt x="1089660" y="0"/>
                </a:cubicBezTo>
                <a:lnTo>
                  <a:pt x="0" y="0"/>
                </a:lnTo>
                <a:close/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299" name="矩形 8">
            <a:extLst>
              <a:ext uri="{FF2B5EF4-FFF2-40B4-BE49-F238E27FC236}">
                <a16:creationId xmlns:a16="http://schemas.microsoft.com/office/drawing/2014/main" id="{61FCF647-B730-490F-8D8D-F48174436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700" y="1690688"/>
            <a:ext cx="1098550" cy="109855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300" name="文本框 9">
            <a:extLst>
              <a:ext uri="{FF2B5EF4-FFF2-40B4-BE49-F238E27FC236}">
                <a16:creationId xmlns:a16="http://schemas.microsoft.com/office/drawing/2014/main" id="{587DE9E3-1B53-4465-803C-2532730FA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100" y="2039938"/>
            <a:ext cx="396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/>
              <a:t>X</a:t>
            </a:r>
            <a:endParaRPr lang="zh-CN" altLang="en-US"/>
          </a:p>
        </p:txBody>
      </p:sp>
      <p:sp>
        <p:nvSpPr>
          <p:cNvPr id="3301" name="文本框 66">
            <a:extLst>
              <a:ext uri="{FF2B5EF4-FFF2-40B4-BE49-F238E27FC236}">
                <a16:creationId xmlns:a16="http://schemas.microsoft.com/office/drawing/2014/main" id="{B497BBA0-526E-43F1-AF23-2ED5603F9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2054225"/>
            <a:ext cx="396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/>
              <a:t>Y</a:t>
            </a:r>
            <a:endParaRPr lang="zh-CN" altLang="en-US"/>
          </a:p>
        </p:txBody>
      </p:sp>
      <p:sp>
        <p:nvSpPr>
          <p:cNvPr id="3302" name="文本框 67">
            <a:extLst>
              <a:ext uri="{FF2B5EF4-FFF2-40B4-BE49-F238E27FC236}">
                <a16:creationId xmlns:a16="http://schemas.microsoft.com/office/drawing/2014/main" id="{3E827B88-539C-48DD-8BEB-B0711C64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888" y="2051050"/>
            <a:ext cx="396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/>
              <a:t>W</a:t>
            </a:r>
            <a:endParaRPr lang="zh-CN" altLang="en-US"/>
          </a:p>
        </p:txBody>
      </p:sp>
      <p:sp>
        <p:nvSpPr>
          <p:cNvPr id="3303" name="文本框 68">
            <a:extLst>
              <a:ext uri="{FF2B5EF4-FFF2-40B4-BE49-F238E27FC236}">
                <a16:creationId xmlns:a16="http://schemas.microsoft.com/office/drawing/2014/main" id="{B28DF22D-580B-424E-8FF3-A2692B875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2054225"/>
            <a:ext cx="396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/>
              <a:t>Z</a:t>
            </a:r>
            <a:endParaRPr lang="zh-CN" altLang="en-US"/>
          </a:p>
        </p:txBody>
      </p:sp>
      <p:sp>
        <p:nvSpPr>
          <p:cNvPr id="3304" name="任意多边形: 形状 10">
            <a:extLst>
              <a:ext uri="{FF2B5EF4-FFF2-40B4-BE49-F238E27FC236}">
                <a16:creationId xmlns:a16="http://schemas.microsoft.com/office/drawing/2014/main" id="{BE1CFD11-5DB7-4A44-B3C4-4DF9F2D568CA}"/>
              </a:ext>
            </a:extLst>
          </p:cNvPr>
          <p:cNvSpPr>
            <a:spLocks/>
          </p:cNvSpPr>
          <p:nvPr/>
        </p:nvSpPr>
        <p:spPr bwMode="auto">
          <a:xfrm>
            <a:off x="1300163" y="1690688"/>
            <a:ext cx="1090612" cy="1100137"/>
          </a:xfrm>
          <a:custGeom>
            <a:avLst/>
            <a:gdLst>
              <a:gd name="T0" fmla="*/ 533400 w 1090612"/>
              <a:gd name="T1" fmla="*/ 1100137 h 1100137"/>
              <a:gd name="T2" fmla="*/ 0 w 1090612"/>
              <a:gd name="T3" fmla="*/ 1100137 h 1100137"/>
              <a:gd name="T4" fmla="*/ 0 w 1090612"/>
              <a:gd name="T5" fmla="*/ 9525 h 1100137"/>
              <a:gd name="T6" fmla="*/ 1090612 w 1090612"/>
              <a:gd name="T7" fmla="*/ 9525 h 1100137"/>
              <a:gd name="T8" fmla="*/ 1090612 w 1090612"/>
              <a:gd name="T9" fmla="*/ 0 h 11001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90612" h="1100137">
                <a:moveTo>
                  <a:pt x="533400" y="1100137"/>
                </a:moveTo>
                <a:lnTo>
                  <a:pt x="0" y="1100137"/>
                </a:lnTo>
                <a:lnTo>
                  <a:pt x="0" y="9525"/>
                </a:lnTo>
                <a:lnTo>
                  <a:pt x="1090612" y="9525"/>
                </a:lnTo>
                <a:lnTo>
                  <a:pt x="1090612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05" name="任意多边形: 形状 13">
            <a:extLst>
              <a:ext uri="{FF2B5EF4-FFF2-40B4-BE49-F238E27FC236}">
                <a16:creationId xmlns:a16="http://schemas.microsoft.com/office/drawing/2014/main" id="{7E62A507-EE13-44B7-AF4F-DB334B4444CE}"/>
              </a:ext>
            </a:extLst>
          </p:cNvPr>
          <p:cNvSpPr>
            <a:spLocks/>
          </p:cNvSpPr>
          <p:nvPr/>
        </p:nvSpPr>
        <p:spPr bwMode="auto">
          <a:xfrm>
            <a:off x="1293813" y="1687513"/>
            <a:ext cx="1101725" cy="1111250"/>
          </a:xfrm>
          <a:custGeom>
            <a:avLst/>
            <a:gdLst>
              <a:gd name="T0" fmla="*/ 1099347 w 1102519"/>
              <a:gd name="T1" fmla="*/ 0 h 1109663"/>
              <a:gd name="T2" fmla="*/ 0 w 1102519"/>
              <a:gd name="T3" fmla="*/ 0 h 1109663"/>
              <a:gd name="T4" fmla="*/ 0 w 1102519"/>
              <a:gd name="T5" fmla="*/ 1106445 h 1109663"/>
              <a:gd name="T6" fmla="*/ 543737 w 1102519"/>
              <a:gd name="T7" fmla="*/ 1106445 h 1109663"/>
              <a:gd name="T8" fmla="*/ 536613 w 1102519"/>
              <a:gd name="T9" fmla="*/ 1116025 h 1109663"/>
              <a:gd name="T10" fmla="*/ 536613 w 1102519"/>
              <a:gd name="T11" fmla="*/ 1116025 h 1109663"/>
              <a:gd name="T12" fmla="*/ 534239 w 1102519"/>
              <a:gd name="T13" fmla="*/ 1116025 h 1109663"/>
              <a:gd name="T14" fmla="*/ 536613 w 1102519"/>
              <a:gd name="T15" fmla="*/ 1116025 h 1109663"/>
              <a:gd name="T16" fmla="*/ 536613 w 1102519"/>
              <a:gd name="T17" fmla="*/ 1116025 h 1109663"/>
              <a:gd name="T18" fmla="*/ 536613 w 1102519"/>
              <a:gd name="T19" fmla="*/ 1116025 h 110966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02519" h="1109663">
                <a:moveTo>
                  <a:pt x="1102519" y="0"/>
                </a:moveTo>
                <a:lnTo>
                  <a:pt x="0" y="0"/>
                </a:lnTo>
                <a:lnTo>
                  <a:pt x="0" y="1100138"/>
                </a:lnTo>
                <a:lnTo>
                  <a:pt x="545306" y="1100138"/>
                </a:lnTo>
                <a:lnTo>
                  <a:pt x="538162" y="1109663"/>
                </a:lnTo>
                <a:lnTo>
                  <a:pt x="535781" y="1109663"/>
                </a:lnTo>
                <a:lnTo>
                  <a:pt x="538162" y="1109663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306" name="组合 174318">
            <a:extLst>
              <a:ext uri="{FF2B5EF4-FFF2-40B4-BE49-F238E27FC236}">
                <a16:creationId xmlns:a16="http://schemas.microsoft.com/office/drawing/2014/main" id="{26739A5F-D44C-4E9B-9764-0BD07AA53CC4}"/>
              </a:ext>
            </a:extLst>
          </p:cNvPr>
          <p:cNvGrpSpPr>
            <a:grpSpLocks/>
          </p:cNvGrpSpPr>
          <p:nvPr/>
        </p:nvGrpSpPr>
        <p:grpSpPr bwMode="auto">
          <a:xfrm>
            <a:off x="1289050" y="1695450"/>
            <a:ext cx="1098550" cy="1096963"/>
            <a:chOff x="1289298" y="1695178"/>
            <a:chExt cx="1097756" cy="1097756"/>
          </a:xfrm>
        </p:grpSpPr>
        <p:cxnSp>
          <p:nvCxnSpPr>
            <p:cNvPr id="3320" name="直接连接符 17">
              <a:extLst>
                <a:ext uri="{FF2B5EF4-FFF2-40B4-BE49-F238E27FC236}">
                  <a16:creationId xmlns:a16="http://schemas.microsoft.com/office/drawing/2014/main" id="{BA4F69FC-CB95-41AA-89B8-AF28B837A4A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89298" y="1697285"/>
              <a:ext cx="1097756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321" name="直接连接符 77">
              <a:extLst>
                <a:ext uri="{FF2B5EF4-FFF2-40B4-BE49-F238E27FC236}">
                  <a16:creationId xmlns:a16="http://schemas.microsoft.com/office/drawing/2014/main" id="{89B827AE-35DE-47C6-81D3-95BB410C6471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749424" y="2244056"/>
              <a:ext cx="1097756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322" name="直接连接符 78">
              <a:extLst>
                <a:ext uri="{FF2B5EF4-FFF2-40B4-BE49-F238E27FC236}">
                  <a16:creationId xmlns:a16="http://schemas.microsoft.com/office/drawing/2014/main" id="{7BB5D843-4B7A-4782-B24F-194B4E845E6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289298" y="2788920"/>
              <a:ext cx="556171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cxnSp>
        <p:nvCxnSpPr>
          <p:cNvPr id="81" name="直接连接符 80">
            <a:extLst>
              <a:ext uri="{FF2B5EF4-FFF2-40B4-BE49-F238E27FC236}">
                <a16:creationId xmlns:a16="http://schemas.microsoft.com/office/drawing/2014/main" id="{4365A77F-35B1-4614-A967-FB0F09145825}"/>
              </a:ext>
            </a:extLst>
          </p:cNvPr>
          <p:cNvCxnSpPr>
            <a:cxnSpLocks/>
          </p:cNvCxnSpPr>
          <p:nvPr/>
        </p:nvCxnSpPr>
        <p:spPr bwMode="auto">
          <a:xfrm flipV="1">
            <a:off x="1851025" y="2520950"/>
            <a:ext cx="0" cy="2682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3" name="直接连接符 82">
            <a:extLst>
              <a:ext uri="{FF2B5EF4-FFF2-40B4-BE49-F238E27FC236}">
                <a16:creationId xmlns:a16="http://schemas.microsoft.com/office/drawing/2014/main" id="{2231CC28-AD12-4399-83EE-C27D35029F6C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1972469" y="2386806"/>
            <a:ext cx="0" cy="2682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7D7A62C7-3034-4CE4-B4A8-5E9D757782E0}"/>
              </a:ext>
            </a:extLst>
          </p:cNvPr>
          <p:cNvCxnSpPr>
            <a:cxnSpLocks/>
          </p:cNvCxnSpPr>
          <p:nvPr/>
        </p:nvCxnSpPr>
        <p:spPr bwMode="auto">
          <a:xfrm rot="16200000" flipV="1">
            <a:off x="2255838" y="2120900"/>
            <a:ext cx="0" cy="2698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B009F8CF-6661-442D-8420-96239288E50E}"/>
              </a:ext>
            </a:extLst>
          </p:cNvPr>
          <p:cNvCxnSpPr>
            <a:cxnSpLocks/>
          </p:cNvCxnSpPr>
          <p:nvPr/>
        </p:nvCxnSpPr>
        <p:spPr bwMode="auto">
          <a:xfrm flipV="1">
            <a:off x="2120900" y="2251075"/>
            <a:ext cx="0" cy="2698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3311" name="直接连接符 85">
            <a:extLst>
              <a:ext uri="{FF2B5EF4-FFF2-40B4-BE49-F238E27FC236}">
                <a16:creationId xmlns:a16="http://schemas.microsoft.com/office/drawing/2014/main" id="{A3DFCD18-017A-4FE8-8BAF-2F4A0A42FA29}"/>
              </a:ext>
            </a:extLst>
          </p:cNvPr>
          <p:cNvCxnSpPr>
            <a:cxnSpLocks/>
          </p:cNvCxnSpPr>
          <p:nvPr/>
        </p:nvCxnSpPr>
        <p:spPr bwMode="auto">
          <a:xfrm flipV="1">
            <a:off x="2376488" y="1687513"/>
            <a:ext cx="0" cy="582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BDBFDC0-D5BF-404D-BF98-333412053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225" y="1695450"/>
            <a:ext cx="1090613" cy="1093788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23" name="文本框 122">
            <a:extLst>
              <a:ext uri="{FF2B5EF4-FFF2-40B4-BE49-F238E27FC236}">
                <a16:creationId xmlns:a16="http://schemas.microsoft.com/office/drawing/2014/main" id="{948DCAF0-9E4E-49CF-BA6C-33E37B8F9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3905250"/>
            <a:ext cx="1079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>
                <a:solidFill>
                  <a:srgbClr val="0066FF"/>
                </a:solidFill>
              </a:rPr>
              <a:t>&lt; Y</a:t>
            </a:r>
          </a:p>
        </p:txBody>
      </p:sp>
      <p:sp>
        <p:nvSpPr>
          <p:cNvPr id="124" name="文本框 123">
            <a:extLst>
              <a:ext uri="{FF2B5EF4-FFF2-40B4-BE49-F238E27FC236}">
                <a16:creationId xmlns:a16="http://schemas.microsoft.com/office/drawing/2014/main" id="{03408DA0-3423-4DCE-AD89-5F12FB5AF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6725" y="3916363"/>
            <a:ext cx="1312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0066FF"/>
                </a:solidFill>
              </a:rPr>
              <a:t>W</a:t>
            </a:r>
            <a:r>
              <a:rPr lang="zh-TW" altLang="en-US" sz="2800" dirty="0">
                <a:solidFill>
                  <a:srgbClr val="0066FF"/>
                </a:solidFill>
              </a:rPr>
              <a:t> </a:t>
            </a:r>
            <a:r>
              <a:rPr lang="en-US" altLang="zh-CN" sz="2800" dirty="0">
                <a:solidFill>
                  <a:srgbClr val="0066FF"/>
                </a:solidFill>
              </a:rPr>
              <a:t>= Z</a:t>
            </a:r>
          </a:p>
        </p:txBody>
      </p:sp>
      <p:sp>
        <p:nvSpPr>
          <p:cNvPr id="125" name="文本框 124">
            <a:extLst>
              <a:ext uri="{FF2B5EF4-FFF2-40B4-BE49-F238E27FC236}">
                <a16:creationId xmlns:a16="http://schemas.microsoft.com/office/drawing/2014/main" id="{40B613C8-B573-4434-8574-B8684AA79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3925888"/>
            <a:ext cx="1079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dirty="0">
                <a:solidFill>
                  <a:srgbClr val="0066FF"/>
                </a:solidFill>
              </a:rPr>
              <a:t>X&lt;</a:t>
            </a:r>
          </a:p>
        </p:txBody>
      </p:sp>
      <p:sp>
        <p:nvSpPr>
          <p:cNvPr id="126" name="文本框 125">
            <a:extLst>
              <a:ext uri="{FF2B5EF4-FFF2-40B4-BE49-F238E27FC236}">
                <a16:creationId xmlns:a16="http://schemas.microsoft.com/office/drawing/2014/main" id="{B7AAED8D-F3E8-4819-B889-9D97DAF4F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838" y="4421843"/>
            <a:ext cx="61801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zh-CN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根</a:t>
            </a:r>
            <a:r>
              <a:rPr lang="zh-TW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據</a:t>
            </a:r>
            <a:r>
              <a:rPr lang="zh-CN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三角形任意兩邊</a:t>
            </a:r>
            <a:r>
              <a:rPr lang="zh-TW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的長度</a:t>
            </a:r>
            <a:r>
              <a:rPr lang="zh-CN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之和大於</a:t>
            </a:r>
            <a:endParaRPr lang="en-US" altLang="zh-CN" sz="2800" b="1" dirty="0">
              <a:solidFill>
                <a:srgbClr val="0066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zh-CN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第三邊</a:t>
            </a:r>
            <a:r>
              <a:rPr lang="zh-TW" altLang="en-US" sz="2800" b="1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CN" sz="2800" dirty="0">
                <a:solidFill>
                  <a:srgbClr val="0066FF"/>
                </a:solidFill>
              </a:rPr>
              <a:t>X&lt;W</a:t>
            </a:r>
            <a:r>
              <a:rPr lang="zh-TW" altLang="en-US" sz="2800" dirty="0">
                <a:solidFill>
                  <a:srgbClr val="0066FF"/>
                </a:solidFill>
              </a:rPr>
              <a:t>。</a:t>
            </a:r>
            <a:endParaRPr lang="en-US" altLang="zh-TW" sz="2800" b="1" dirty="0">
              <a:solidFill>
                <a:srgbClr val="0066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27" name="文本框 126">
            <a:extLst>
              <a:ext uri="{FF2B5EF4-FFF2-40B4-BE49-F238E27FC236}">
                <a16:creationId xmlns:a16="http://schemas.microsoft.com/office/drawing/2014/main" id="{584BC6FD-8DBB-450E-8B71-564AD052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427" y="5303699"/>
            <a:ext cx="56133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800" kern="1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Y</a:t>
            </a:r>
            <a:r>
              <a:rPr lang="zh-TW" altLang="en-US" sz="2800" kern="1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比</a:t>
            </a:r>
            <a:r>
              <a:rPr lang="en-US" altLang="zh-TW" sz="2800" kern="1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W</a:t>
            </a:r>
            <a:r>
              <a:rPr lang="zh-TW" altLang="en-US" sz="2800" kern="100" dirty="0">
                <a:solidFill>
                  <a:srgbClr val="0066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多兩個單位，</a:t>
            </a:r>
            <a:r>
              <a:rPr lang="en-US" altLang="zh-CN" sz="2800" dirty="0">
                <a:solidFill>
                  <a:srgbClr val="0066FF"/>
                </a:solidFill>
              </a:rPr>
              <a:t>W&lt;Y</a:t>
            </a:r>
            <a:r>
              <a:rPr lang="zh-TW" altLang="en-US" sz="2800" dirty="0">
                <a:solidFill>
                  <a:srgbClr val="0066FF"/>
                </a:solidFill>
              </a:rPr>
              <a:t>。</a:t>
            </a:r>
            <a:endParaRPr lang="en-US" altLang="zh-TW" sz="2800" b="1" dirty="0">
              <a:solidFill>
                <a:srgbClr val="0066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0BF06378-F134-4C20-BC34-52783B312FDD}"/>
              </a:ext>
            </a:extLst>
          </p:cNvPr>
          <p:cNvSpPr>
            <a:spLocks/>
          </p:cNvSpPr>
          <p:nvPr/>
        </p:nvSpPr>
        <p:spPr bwMode="auto">
          <a:xfrm>
            <a:off x="1851940" y="2251075"/>
            <a:ext cx="530225" cy="536575"/>
          </a:xfrm>
          <a:custGeom>
            <a:avLst/>
            <a:gdLst>
              <a:gd name="T0" fmla="*/ 0 w 530225"/>
              <a:gd name="T1" fmla="*/ 536575 h 536575"/>
              <a:gd name="T2" fmla="*/ 0 w 530225"/>
              <a:gd name="T3" fmla="*/ 263525 h 536575"/>
              <a:gd name="T4" fmla="*/ 263525 w 530225"/>
              <a:gd name="T5" fmla="*/ 263525 h 536575"/>
              <a:gd name="T6" fmla="*/ 263525 w 530225"/>
              <a:gd name="T7" fmla="*/ 0 h 536575"/>
              <a:gd name="T8" fmla="*/ 530225 w 530225"/>
              <a:gd name="T9" fmla="*/ 0 h 536575"/>
              <a:gd name="T10" fmla="*/ 530225 w 530225"/>
              <a:gd name="T11" fmla="*/ 0 h 5365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0225" h="536575">
                <a:moveTo>
                  <a:pt x="0" y="536575"/>
                </a:moveTo>
                <a:lnTo>
                  <a:pt x="0" y="263525"/>
                </a:lnTo>
                <a:lnTo>
                  <a:pt x="263525" y="263525"/>
                </a:lnTo>
                <a:lnTo>
                  <a:pt x="263525" y="0"/>
                </a:lnTo>
                <a:lnTo>
                  <a:pt x="530225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05868 2.96296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0.029 3.33333E-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111E-6 L 1.38889E-6 0.03935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6 L -1.38889E-6 0.07801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0.00185 L 0.56875 0.001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139 L 0.17899 -0.000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9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1.85185E-6 L 0.35972 0.0013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9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4" grpId="2" animBg="1"/>
      <p:bldP spid="34" grpId="3" animBg="1"/>
      <p:bldP spid="34" grpId="4" animBg="1"/>
      <p:bldP spid="123" grpId="0"/>
      <p:bldP spid="123" grpId="1"/>
      <p:bldP spid="124" grpId="0"/>
      <p:bldP spid="124" grpId="1"/>
      <p:bldP spid="124" grpId="2"/>
      <p:bldP spid="125" grpId="0"/>
      <p:bldP spid="125" grpId="1"/>
      <p:bldP spid="126" grpId="0" uiExpand="1" build="allAtOnce"/>
      <p:bldP spid="126" grpId="1" uiExpand="1" build="allAtOnce"/>
      <p:bldP spid="127" grpId="0" uiExpand="1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4096</TotalTime>
  <Words>87</Words>
  <Application>Microsoft Office PowerPoint</Application>
  <PresentationFormat>全屏显示(4:3)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DFKai-SB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500</cp:revision>
  <dcterms:modified xsi:type="dcterms:W3CDTF">2023-07-07T01:56:11Z</dcterms:modified>
</cp:coreProperties>
</file>