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99FF"/>
    <a:srgbClr val="0066FF"/>
    <a:srgbClr val="FFCCFF"/>
    <a:srgbClr val="FBEDEB"/>
    <a:srgbClr val="D1D2D4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91" autoAdjust="0"/>
  </p:normalViewPr>
  <p:slideViewPr>
    <p:cSldViewPr>
      <p:cViewPr varScale="1">
        <p:scale>
          <a:sx n="73" d="100"/>
          <a:sy n="73" d="100"/>
        </p:scale>
        <p:origin x="18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9EAA480-493A-4016-9367-9F38AC4810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6D85A39-4096-4C20-92AE-42F844BEB6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0291FBA-5C6D-463F-AEFA-83D599253885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4E9A82F2-463B-4FBC-8086-554FCA0975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1E1A13D-54EB-4048-A414-0F92752D5A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7EF5BE8-783C-4CB8-A689-4123EFBF518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C8568CF-6B02-4280-89F8-271D436131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AC4CB2-7C42-453E-AEB7-5297B3BB392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8292FFF-8AB9-4CA0-8AFB-FFE33A75EB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58267C4-40C7-46CA-9966-C72592669C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B14DB3-FE91-4132-A23C-D397CF714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7BCFA92-596D-43E6-8DD8-31FBEE436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25563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956AD-6D84-4C44-90DC-1E030C1C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BE585FB-DE86-4D3E-B19B-674A1DEE8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8589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6AF10DE-A8CE-49F5-B89C-CF881A957B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FB4B97D-3661-4C50-A833-8ED9DC1CB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3504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CFE907-5F4C-4440-9C66-36D3FA52D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C1A8E2-147C-489B-8318-96501D4CD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4814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1AE7C6-0777-448E-9289-FD64CC95B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6FCB30-6868-45CC-AB48-5B9C029A5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8803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077453-CB0C-4090-B2F5-F3CB0BE2B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E2B8A2-0598-40C2-A94A-4065038FA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5B7C511-67EC-4835-9E06-CFE8C56A8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8871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E0B89A-5AA4-41B3-BEDB-7B47EE967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A843C35-29E7-46AB-A65B-3D65A8D10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14F44FC-55FC-443E-BA6A-AEDDC8F9B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2D50B1F-45A5-410B-90FF-A652F26F6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0FEDEBC-53E3-4B67-90C1-AABA6726B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3730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8CA894-BD5C-4677-9DA8-CE458179D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46474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106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73F918-D2EF-448A-8C46-CB6AD619F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0534E0-F2A4-42C5-AA77-4064C7CA7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E371AD8-B3F9-4589-867D-D9B66ECC0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5695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914E1C-67A4-4729-A027-35207600E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CEAE4B2-A2D5-4857-87A3-B24523C63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E71B3FE-D21C-4380-BDCB-5B6FBABED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3886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5978A4C-FA0B-493C-AA88-42D90D8E32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C956F86E-37A9-43E8-A856-9B6A91852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946400"/>
            <a:ext cx="8177212" cy="306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25.</a:t>
            </a:r>
            <a:r>
              <a:rPr lang="zh-TW" altLang="en-US" sz="2800" dirty="0">
                <a:ea typeface="標楷體" panose="03000509000000000000" pitchFamily="65" charset="-120"/>
              </a:rPr>
              <a:t> 上圖是由四個大小相同的正方形組成，陰影部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r>
              <a:rPr lang="zh-TW" altLang="en-US" sz="2800" dirty="0">
                <a:ea typeface="標楷體" panose="03000509000000000000" pitchFamily="65" charset="-120"/>
              </a:rPr>
              <a:t>分的面積是多少？</a:t>
            </a:r>
            <a:r>
              <a:rPr lang="en-US" altLang="zh-TW" sz="2800" dirty="0">
                <a:ea typeface="標楷體" panose="03000509000000000000" pitchFamily="65" charset="-120"/>
              </a:rPr>
              <a:t>  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</a:t>
            </a:r>
            <a:r>
              <a:rPr lang="en-US" altLang="zh-CN" sz="2800" dirty="0">
                <a:ea typeface="標楷體" panose="03000509000000000000" pitchFamily="65" charset="-120"/>
              </a:rPr>
              <a:t>144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	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B. </a:t>
            </a:r>
            <a:r>
              <a:rPr lang="en-US" altLang="zh-CN" sz="2800" dirty="0">
                <a:ea typeface="標楷體" panose="03000509000000000000" pitchFamily="65" charset="-120"/>
              </a:rPr>
              <a:t>63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</a:t>
            </a:r>
            <a:r>
              <a:rPr lang="en-US" altLang="zh-CN" sz="2800" dirty="0">
                <a:ea typeface="標楷體" panose="03000509000000000000" pitchFamily="65" charset="-120"/>
              </a:rPr>
              <a:t>54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D. </a:t>
            </a:r>
            <a:r>
              <a:rPr lang="en-US" altLang="zh-CN" sz="2800" dirty="0">
                <a:ea typeface="標楷體" panose="03000509000000000000" pitchFamily="65" charset="-120"/>
              </a:rPr>
              <a:t>36</a:t>
            </a:r>
            <a:r>
              <a:rPr lang="en-US" altLang="zh-TW" sz="2800" dirty="0">
                <a:ea typeface="標楷體" panose="03000509000000000000" pitchFamily="65" charset="-120"/>
              </a:rPr>
              <a:t>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F15172B5-7803-4A21-85AD-D9C4DF119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9575" y="535305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FC1EA1D1-8C8B-4A2A-A4B9-BBDB37415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2275" y="5373688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77" name="Text Box 58">
            <a:extLst>
              <a:ext uri="{FF2B5EF4-FFF2-40B4-BE49-F238E27FC236}">
                <a16:creationId xmlns:a16="http://schemas.microsoft.com/office/drawing/2014/main" id="{21860970-323F-4BBD-8083-9BD842425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grpSp>
        <p:nvGrpSpPr>
          <p:cNvPr id="3078" name="组合 12">
            <a:extLst>
              <a:ext uri="{FF2B5EF4-FFF2-40B4-BE49-F238E27FC236}">
                <a16:creationId xmlns:a16="http://schemas.microsoft.com/office/drawing/2014/main" id="{60596135-3860-45E0-BD00-A81CE8A6FB92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1033463"/>
            <a:ext cx="1766888" cy="1765300"/>
            <a:chOff x="5274592" y="1127120"/>
            <a:chExt cx="1767558" cy="1764610"/>
          </a:xfrm>
        </p:grpSpPr>
        <p:sp>
          <p:nvSpPr>
            <p:cNvPr id="3089" name="任意多边形: 形状 10">
              <a:extLst>
                <a:ext uri="{FF2B5EF4-FFF2-40B4-BE49-F238E27FC236}">
                  <a16:creationId xmlns:a16="http://schemas.microsoft.com/office/drawing/2014/main" id="{DCEE3294-B591-4888-B9F1-3F9CEC547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0771" y="2016918"/>
              <a:ext cx="872013" cy="872491"/>
            </a:xfrm>
            <a:custGeom>
              <a:avLst/>
              <a:gdLst>
                <a:gd name="T0" fmla="*/ 0 w 872013"/>
                <a:gd name="T1" fmla="*/ 872491 h 872491"/>
                <a:gd name="T2" fmla="*/ 436244 w 872013"/>
                <a:gd name="T3" fmla="*/ 0 h 872491"/>
                <a:gd name="T4" fmla="*/ 872013 w 872013"/>
                <a:gd name="T5" fmla="*/ 871061 h 872491"/>
                <a:gd name="T6" fmla="*/ 0 w 872013"/>
                <a:gd name="T7" fmla="*/ 872491 h 87249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72013" h="872491">
                  <a:moveTo>
                    <a:pt x="0" y="872491"/>
                  </a:moveTo>
                  <a:lnTo>
                    <a:pt x="436244" y="0"/>
                  </a:lnTo>
                  <a:lnTo>
                    <a:pt x="872013" y="871061"/>
                  </a:lnTo>
                  <a:lnTo>
                    <a:pt x="0" y="872491"/>
                  </a:lnTo>
                  <a:close/>
                </a:path>
              </a:pathLst>
            </a:custGeom>
            <a:solidFill>
              <a:srgbClr val="D1D2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0" name="任意多边形: 形状 11">
              <a:extLst>
                <a:ext uri="{FF2B5EF4-FFF2-40B4-BE49-F238E27FC236}">
                  <a16:creationId xmlns:a16="http://schemas.microsoft.com/office/drawing/2014/main" id="{B9CCFDB5-33BF-4F78-8068-E7C85D1C7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7650" y="1127125"/>
              <a:ext cx="444500" cy="879475"/>
            </a:xfrm>
            <a:custGeom>
              <a:avLst/>
              <a:gdLst>
                <a:gd name="T0" fmla="*/ 0 w 444500"/>
                <a:gd name="T1" fmla="*/ 879475 h 879475"/>
                <a:gd name="T2" fmla="*/ 441325 w 444500"/>
                <a:gd name="T3" fmla="*/ 879475 h 879475"/>
                <a:gd name="T4" fmla="*/ 444500 w 444500"/>
                <a:gd name="T5" fmla="*/ 0 h 879475"/>
                <a:gd name="T6" fmla="*/ 0 w 444500"/>
                <a:gd name="T7" fmla="*/ 879475 h 8794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4500" h="879475">
                  <a:moveTo>
                    <a:pt x="0" y="879475"/>
                  </a:moveTo>
                  <a:lnTo>
                    <a:pt x="441325" y="879475"/>
                  </a:lnTo>
                  <a:cubicBezTo>
                    <a:pt x="442383" y="586317"/>
                    <a:pt x="443442" y="293158"/>
                    <a:pt x="444500" y="0"/>
                  </a:cubicBezTo>
                  <a:lnTo>
                    <a:pt x="0" y="879475"/>
                  </a:lnTo>
                  <a:close/>
                </a:path>
              </a:pathLst>
            </a:custGeom>
            <a:solidFill>
              <a:srgbClr val="D1D2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1" name="矩形 9">
              <a:extLst>
                <a:ext uri="{FF2B5EF4-FFF2-40B4-BE49-F238E27FC236}">
                  <a16:creationId xmlns:a16="http://schemas.microsoft.com/office/drawing/2014/main" id="{46C4D268-4E40-468C-931F-D74FD6368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4592" y="2009425"/>
              <a:ext cx="882000" cy="882000"/>
            </a:xfrm>
            <a:prstGeom prst="rect">
              <a:avLst/>
            </a:prstGeom>
            <a:solidFill>
              <a:srgbClr val="D1D2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092" name="矩形 2">
              <a:extLst>
                <a:ext uri="{FF2B5EF4-FFF2-40B4-BE49-F238E27FC236}">
                  <a16:creationId xmlns:a16="http://schemas.microsoft.com/office/drawing/2014/main" id="{301B20C6-B27B-4CA5-B8A4-B66653C98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4592" y="1127730"/>
              <a:ext cx="1763390" cy="176400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cxnSp>
          <p:nvCxnSpPr>
            <p:cNvPr id="3093" name="直接连接符 4">
              <a:extLst>
                <a:ext uri="{FF2B5EF4-FFF2-40B4-BE49-F238E27FC236}">
                  <a16:creationId xmlns:a16="http://schemas.microsoft.com/office/drawing/2014/main" id="{F02FE2D4-3CB8-4E6E-BAF1-468237F510F9}"/>
                </a:ext>
              </a:extLst>
            </p:cNvPr>
            <p:cNvCxnSpPr>
              <a:cxnSpLocks noChangeShapeType="1"/>
              <a:stCxn id="3092" idx="1"/>
              <a:endCxn id="3092" idx="3"/>
            </p:cNvCxnSpPr>
            <p:nvPr/>
          </p:nvCxnSpPr>
          <p:spPr bwMode="auto">
            <a:xfrm>
              <a:off x="5274592" y="2009730"/>
              <a:ext cx="176339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4" name="直接连接符 27">
              <a:extLst>
                <a:ext uri="{FF2B5EF4-FFF2-40B4-BE49-F238E27FC236}">
                  <a16:creationId xmlns:a16="http://schemas.microsoft.com/office/drawing/2014/main" id="{9D199E9E-CA90-4573-8956-6E0DAC175F4A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5274592" y="2009425"/>
              <a:ext cx="176339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5" name="直接连接符 6">
              <a:extLst>
                <a:ext uri="{FF2B5EF4-FFF2-40B4-BE49-F238E27FC236}">
                  <a16:creationId xmlns:a16="http://schemas.microsoft.com/office/drawing/2014/main" id="{BFE4D394-D4A3-476F-8FBA-1FE7F12A6523}"/>
                </a:ext>
              </a:extLst>
            </p:cNvPr>
            <p:cNvCxnSpPr>
              <a:cxnSpLocks/>
              <a:stCxn id="3092" idx="0"/>
            </p:cNvCxnSpPr>
            <p:nvPr/>
          </p:nvCxnSpPr>
          <p:spPr bwMode="auto">
            <a:xfrm>
              <a:off x="6156287" y="1127730"/>
              <a:ext cx="881695" cy="176339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6" name="直接连接符 30">
              <a:extLst>
                <a:ext uri="{FF2B5EF4-FFF2-40B4-BE49-F238E27FC236}">
                  <a16:creationId xmlns:a16="http://schemas.microsoft.com/office/drawing/2014/main" id="{569DC1F9-91FA-48C4-89F5-B00120B7C475}"/>
                </a:ext>
              </a:extLst>
            </p:cNvPr>
            <p:cNvCxnSpPr>
              <a:cxnSpLocks/>
              <a:stCxn id="3092" idx="2"/>
            </p:cNvCxnSpPr>
            <p:nvPr/>
          </p:nvCxnSpPr>
          <p:spPr bwMode="auto">
            <a:xfrm flipV="1">
              <a:off x="6156287" y="1127120"/>
              <a:ext cx="881695" cy="176461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14" name="文本框 13">
            <a:extLst>
              <a:ext uri="{FF2B5EF4-FFF2-40B4-BE49-F238E27FC236}">
                <a16:creationId xmlns:a16="http://schemas.microsoft.com/office/drawing/2014/main" id="{41902A61-2E4E-408E-816F-65803D8D7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375" y="3824288"/>
            <a:ext cx="33337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陰影部分的面積是</a:t>
            </a:r>
            <a:r>
              <a:rPr lang="en-US" altLang="zh-CN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endParaRPr lang="en-US" altLang="zh-TW">
              <a:solidFill>
                <a:srgbClr val="0066FF"/>
              </a:solidFill>
            </a:endParaRPr>
          </a:p>
        </p:txBody>
      </p:sp>
      <p:cxnSp>
        <p:nvCxnSpPr>
          <p:cNvPr id="3080" name="直接箭头连接符 15">
            <a:extLst>
              <a:ext uri="{FF2B5EF4-FFF2-40B4-BE49-F238E27FC236}">
                <a16:creationId xmlns:a16="http://schemas.microsoft.com/office/drawing/2014/main" id="{E97E8EFD-669B-40C3-BC88-4E5FC84F48BB}"/>
              </a:ext>
            </a:extLst>
          </p:cNvPr>
          <p:cNvCxnSpPr>
            <a:cxnSpLocks/>
          </p:cNvCxnSpPr>
          <p:nvPr/>
        </p:nvCxnSpPr>
        <p:spPr bwMode="auto">
          <a:xfrm flipH="1">
            <a:off x="3387725" y="1916113"/>
            <a:ext cx="4763" cy="8794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3081" name="文本框 16">
            <a:extLst>
              <a:ext uri="{FF2B5EF4-FFF2-40B4-BE49-F238E27FC236}">
                <a16:creationId xmlns:a16="http://schemas.microsoft.com/office/drawing/2014/main" id="{E25ACD7C-7161-4D80-87CF-D9B231931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2133600"/>
            <a:ext cx="14239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CN" sz="2400"/>
              <a:t>6cm</a:t>
            </a:r>
            <a:endParaRPr lang="zh-CN" altLang="en-US" sz="240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8E36CD5-49A2-4C34-9E26-C5DE1FE19D1D}"/>
              </a:ext>
            </a:extLst>
          </p:cNvPr>
          <p:cNvSpPr/>
          <p:nvPr/>
        </p:nvSpPr>
        <p:spPr bwMode="auto">
          <a:xfrm>
            <a:off x="3494088" y="1917700"/>
            <a:ext cx="876300" cy="879475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/>
          </a:p>
        </p:txBody>
      </p:sp>
      <p:sp>
        <p:nvSpPr>
          <p:cNvPr id="20" name="任意多边形: 形状 19">
            <a:extLst>
              <a:ext uri="{FF2B5EF4-FFF2-40B4-BE49-F238E27FC236}">
                <a16:creationId xmlns:a16="http://schemas.microsoft.com/office/drawing/2014/main" id="{E9F8386D-CBB7-43E2-9DDF-9A53872A48CF}"/>
              </a:ext>
            </a:extLst>
          </p:cNvPr>
          <p:cNvSpPr/>
          <p:nvPr/>
        </p:nvSpPr>
        <p:spPr bwMode="auto">
          <a:xfrm>
            <a:off x="4371975" y="1914525"/>
            <a:ext cx="884238" cy="887413"/>
          </a:xfrm>
          <a:custGeom>
            <a:avLst/>
            <a:gdLst>
              <a:gd name="connsiteX0" fmla="*/ 0 w 883444"/>
              <a:gd name="connsiteY0" fmla="*/ 888206 h 888206"/>
              <a:gd name="connsiteX1" fmla="*/ 442913 w 883444"/>
              <a:gd name="connsiteY1" fmla="*/ 0 h 888206"/>
              <a:gd name="connsiteX2" fmla="*/ 883444 w 883444"/>
              <a:gd name="connsiteY2" fmla="*/ 881063 h 888206"/>
              <a:gd name="connsiteX3" fmla="*/ 0 w 883444"/>
              <a:gd name="connsiteY3" fmla="*/ 888206 h 88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3444" h="888206">
                <a:moveTo>
                  <a:pt x="0" y="888206"/>
                </a:moveTo>
                <a:lnTo>
                  <a:pt x="442913" y="0"/>
                </a:lnTo>
                <a:lnTo>
                  <a:pt x="883444" y="881063"/>
                </a:lnTo>
                <a:lnTo>
                  <a:pt x="0" y="888206"/>
                </a:lnTo>
                <a:close/>
              </a:path>
            </a:pathLst>
          </a:custGeom>
          <a:solidFill>
            <a:srgbClr val="FF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/>
          </a:p>
        </p:txBody>
      </p:sp>
      <p:sp>
        <p:nvSpPr>
          <p:cNvPr id="21" name="任意多边形: 形状 20">
            <a:extLst>
              <a:ext uri="{FF2B5EF4-FFF2-40B4-BE49-F238E27FC236}">
                <a16:creationId xmlns:a16="http://schemas.microsoft.com/office/drawing/2014/main" id="{25AACB8A-B0D8-4889-9724-5D3C2559EC7C}"/>
              </a:ext>
            </a:extLst>
          </p:cNvPr>
          <p:cNvSpPr>
            <a:spLocks/>
          </p:cNvSpPr>
          <p:nvPr/>
        </p:nvSpPr>
        <p:spPr bwMode="auto">
          <a:xfrm>
            <a:off x="4810125" y="1038225"/>
            <a:ext cx="442913" cy="871538"/>
          </a:xfrm>
          <a:custGeom>
            <a:avLst/>
            <a:gdLst>
              <a:gd name="T0" fmla="*/ 0 w 442913"/>
              <a:gd name="T1" fmla="*/ 871538 h 871538"/>
              <a:gd name="T2" fmla="*/ 438150 w 442913"/>
              <a:gd name="T3" fmla="*/ 0 h 871538"/>
              <a:gd name="T4" fmla="*/ 442913 w 442913"/>
              <a:gd name="T5" fmla="*/ 871538 h 871538"/>
              <a:gd name="T6" fmla="*/ 0 w 442913"/>
              <a:gd name="T7" fmla="*/ 871538 h 87153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2913" h="871538">
                <a:moveTo>
                  <a:pt x="0" y="871538"/>
                </a:moveTo>
                <a:lnTo>
                  <a:pt x="438150" y="0"/>
                </a:lnTo>
                <a:cubicBezTo>
                  <a:pt x="439738" y="290513"/>
                  <a:pt x="441325" y="581025"/>
                  <a:pt x="442913" y="871538"/>
                </a:cubicBezTo>
                <a:lnTo>
                  <a:pt x="0" y="871538"/>
                </a:lnTo>
                <a:close/>
              </a:path>
            </a:pathLst>
          </a:cu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02B2D543-1ADE-4E52-87CF-5B5EC634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4341813"/>
            <a:ext cx="1077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/>
              <a:t> </a:t>
            </a:r>
            <a:r>
              <a:rPr lang="en-US" altLang="zh-CN" sz="3200">
                <a:solidFill>
                  <a:srgbClr val="0066FF"/>
                </a:solidFill>
                <a:cs typeface="Arial" panose="020B0604020202020204" pitchFamily="34" charset="0"/>
              </a:rPr>
              <a:t>6×6</a:t>
            </a:r>
            <a:endParaRPr lang="zh-CN" altLang="en-US" sz="240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9848AEDA-66D8-41A2-9F4B-EE62CB6FF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750" y="4341813"/>
            <a:ext cx="1849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3200" dirty="0">
                <a:solidFill>
                  <a:srgbClr val="FF00FF"/>
                </a:solidFill>
                <a:cs typeface="Arial" panose="020B0604020202020204" pitchFamily="34" charset="0"/>
              </a:rPr>
              <a:t>＋</a:t>
            </a:r>
            <a:r>
              <a:rPr lang="zh-CN" altLang="en-US" sz="3200" dirty="0">
                <a:solidFill>
                  <a:srgbClr val="0066FF"/>
                </a:solidFill>
                <a:cs typeface="Arial" panose="020B0604020202020204" pitchFamily="34" charset="0"/>
              </a:rPr>
              <a:t> </a:t>
            </a:r>
            <a:r>
              <a:rPr lang="en-US" altLang="zh-CN" sz="3200" dirty="0">
                <a:solidFill>
                  <a:srgbClr val="FF00FF"/>
                </a:solidFill>
                <a:cs typeface="Arial" panose="020B0604020202020204" pitchFamily="34" charset="0"/>
              </a:rPr>
              <a:t>6×6</a:t>
            </a:r>
            <a:r>
              <a:rPr lang="en-US" altLang="zh-CN" sz="32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÷</a:t>
            </a:r>
            <a:r>
              <a:rPr lang="en-US" altLang="zh-CN" sz="3200" dirty="0">
                <a:solidFill>
                  <a:srgbClr val="FF00FF"/>
                </a:solidFill>
                <a:cs typeface="Arial" panose="020B0604020202020204" pitchFamily="34" charset="0"/>
              </a:rPr>
              <a:t>2</a:t>
            </a:r>
            <a:endParaRPr lang="zh-CN" altLang="en-US" sz="3200" dirty="0">
              <a:solidFill>
                <a:srgbClr val="FF00FF"/>
              </a:solidFill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D85C53-7E28-499A-B25A-FE78BFBBE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4675" y="4313238"/>
            <a:ext cx="28051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3200" dirty="0">
                <a:solidFill>
                  <a:srgbClr val="7030A0"/>
                </a:solidFill>
                <a:cs typeface="Arial" panose="020B0604020202020204" pitchFamily="34" charset="0"/>
              </a:rPr>
              <a:t>＋ </a:t>
            </a:r>
            <a:r>
              <a:rPr lang="en-US" altLang="zh-CN" sz="3200" dirty="0">
                <a:solidFill>
                  <a:srgbClr val="7030A0"/>
                </a:solidFill>
                <a:cs typeface="Arial" panose="020B0604020202020204" pitchFamily="34" charset="0"/>
              </a:rPr>
              <a:t>6×(6</a:t>
            </a:r>
            <a:r>
              <a:rPr lang="en-US" altLang="zh-CN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÷</a:t>
            </a:r>
            <a:r>
              <a:rPr lang="en-US" altLang="zh-CN" sz="3200" dirty="0">
                <a:solidFill>
                  <a:srgbClr val="7030A0"/>
                </a:solidFill>
                <a:cs typeface="Arial" panose="020B0604020202020204" pitchFamily="34" charset="0"/>
              </a:rPr>
              <a:t>2)</a:t>
            </a:r>
            <a:r>
              <a:rPr lang="en-US" altLang="zh-CN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÷</a:t>
            </a:r>
            <a:r>
              <a:rPr lang="en-US" altLang="zh-CN" sz="3200" dirty="0">
                <a:solidFill>
                  <a:srgbClr val="7030A0"/>
                </a:solidFill>
                <a:cs typeface="Arial" panose="020B0604020202020204" pitchFamily="34" charset="0"/>
              </a:rPr>
              <a:t>2</a:t>
            </a:r>
            <a:endParaRPr lang="zh-CN" altLang="en-US" sz="3200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8D0E7BE4-D079-4C66-A5A7-74689F527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825" y="4954588"/>
            <a:ext cx="28051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3200">
                <a:solidFill>
                  <a:srgbClr val="0066FF"/>
                </a:solidFill>
                <a:cs typeface="Arial" panose="020B0604020202020204" pitchFamily="34" charset="0"/>
              </a:rPr>
              <a:t>= 63(cm</a:t>
            </a:r>
            <a:r>
              <a:rPr lang="en-US" altLang="zh-CN" sz="3200" baseline="30000">
                <a:solidFill>
                  <a:srgbClr val="0066FF"/>
                </a:solidFill>
                <a:cs typeface="Arial" panose="020B0604020202020204" pitchFamily="34" charset="0"/>
              </a:rPr>
              <a:t>2</a:t>
            </a:r>
            <a:r>
              <a:rPr lang="en-US" altLang="zh-CN" sz="3200">
                <a:solidFill>
                  <a:srgbClr val="0066FF"/>
                </a:solidFill>
                <a:cs typeface="Arial" panose="020B0604020202020204" pitchFamily="34" charset="0"/>
              </a:rPr>
              <a:t>)</a:t>
            </a:r>
            <a:endParaRPr lang="zh-CN" altLang="en-US" sz="3200">
              <a:solidFill>
                <a:srgbClr val="0066FF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4" grpId="0"/>
      <p:bldP spid="14" grpId="1"/>
      <p:bldP spid="19" grpId="0" animBg="1"/>
      <p:bldP spid="19" grpId="1" animBg="1"/>
      <p:bldP spid="22" grpId="0"/>
      <p:bldP spid="22" grpId="1"/>
      <p:bldP spid="47" grpId="0"/>
      <p:bldP spid="47" grpId="1"/>
      <p:bldP spid="48" grpId="0"/>
      <p:bldP spid="48" grpId="1"/>
      <p:bldP spid="49" grpId="0"/>
      <p:bldP spid="4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3787</TotalTime>
  <Words>79</Words>
  <Application>Microsoft Office PowerPoint</Application>
  <PresentationFormat>全屏显示(4:3)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484</cp:revision>
  <dcterms:modified xsi:type="dcterms:W3CDTF">2023-07-07T01:59:02Z</dcterms:modified>
</cp:coreProperties>
</file>