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A4810119-B5F2-FF07-C32C-AD6C4DD5E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974725"/>
            <a:ext cx="8574087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16. </a:t>
            </a:r>
          </a:p>
          <a:p>
            <a:pPr eaLnBrk="1" hangingPunct="1">
              <a:spcAft>
                <a:spcPts val="1800"/>
              </a:spcAft>
            </a:pP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3000"/>
              </a:spcAft>
            </a:pP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</a:t>
            </a:r>
            <a:r>
              <a:rPr lang="zh-CN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子妮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和</a:t>
            </a:r>
            <a:r>
              <a:rPr lang="zh-CN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達華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各購買了一部相同型號的相機。</a:t>
            </a:r>
            <a:r>
              <a:rPr lang="zh-CN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子妮 </a:t>
            </a:r>
            <a:endParaRPr lang="en-US" altLang="zh-CN" sz="2800" u="sng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使用計劃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X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付款，</a:t>
            </a:r>
            <a:r>
              <a:rPr lang="zh-CN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達華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使用計劃</a:t>
            </a:r>
            <a:r>
              <a:rPr lang="en-US" altLang="zh-CN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Y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付款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。</a:t>
            </a:r>
            <a:r>
              <a:rPr lang="zh-CN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子妮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比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　  </a:t>
            </a:r>
            <a:r>
              <a:rPr lang="zh-CN" altLang="en-US" sz="2800" u="sng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達華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每期少供款多少？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3" name="Text Box 218">
            <a:extLst>
              <a:ext uri="{FF2B5EF4-FFF2-40B4-BE49-F238E27FC236}">
                <a16:creationId xmlns:a16="http://schemas.microsoft.com/office/drawing/2014/main" id="{A4F9ECFD-48C0-61B0-9DCF-896645B5F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>
                <a:solidFill>
                  <a:schemeClr val="tx1"/>
                </a:solidFill>
                <a:latin typeface="Arial" panose="020B0604020202020204" pitchFamily="34" charset="0"/>
              </a:rPr>
              <a:t>模擬試卷二</a:t>
            </a:r>
            <a:endParaRPr lang="en-US" altLang="zh-TW" sz="3400" b="1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120">
            <a:extLst>
              <a:ext uri="{FF2B5EF4-FFF2-40B4-BE49-F238E27FC236}">
                <a16:creationId xmlns:a16="http://schemas.microsoft.com/office/drawing/2014/main" id="{6262B671-2D0F-A2B7-5CB8-F96886191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5186363"/>
            <a:ext cx="5715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">
            <a:extLst>
              <a:ext uri="{FF2B5EF4-FFF2-40B4-BE49-F238E27FC236}">
                <a16:creationId xmlns:a16="http://schemas.microsoft.com/office/drawing/2014/main" id="{0B01CB36-17A5-F055-4F08-CDA5789EF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0478" y="5199356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800">
                <a:latin typeface="Arial" panose="020B0604020202020204" pitchFamily="34" charset="0"/>
                <a:ea typeface="標楷體" panose="03000509000000000000" pitchFamily="65" charset="-120"/>
              </a:rPr>
              <a:t>D</a:t>
            </a:r>
          </a:p>
        </p:txBody>
      </p:sp>
      <p:pic>
        <p:nvPicPr>
          <p:cNvPr id="6" name="图片 2">
            <a:extLst>
              <a:ext uri="{FF2B5EF4-FFF2-40B4-BE49-F238E27FC236}">
                <a16:creationId xmlns:a16="http://schemas.microsoft.com/office/drawing/2014/main" id="{75EE360A-9D21-31B3-63EE-13FE588CD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850" y="990600"/>
            <a:ext cx="6343650" cy="213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ounded Rectangle 5">
            <a:extLst>
              <a:ext uri="{FF2B5EF4-FFF2-40B4-BE49-F238E27FC236}">
                <a16:creationId xmlns:a16="http://schemas.microsoft.com/office/drawing/2014/main" id="{D3558953-8DA5-149D-0E44-B7FC48EB7DA6}"/>
              </a:ext>
            </a:extLst>
          </p:cNvPr>
          <p:cNvSpPr/>
          <p:nvPr/>
        </p:nvSpPr>
        <p:spPr>
          <a:xfrm>
            <a:off x="1093788" y="5705475"/>
            <a:ext cx="4314825" cy="446088"/>
          </a:xfrm>
          <a:prstGeom prst="roundRect">
            <a:avLst/>
          </a:prstGeom>
          <a:solidFill>
            <a:srgbClr val="FFEFFF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altLang="zh-TW" sz="2200" dirty="0">
                <a:solidFill>
                  <a:srgbClr val="7878DE"/>
                </a:solidFill>
              </a:rPr>
              <a:t>A. </a:t>
            </a:r>
            <a:r>
              <a:rPr lang="zh-TW" altLang="en-US" sz="2200" dirty="0">
                <a:solidFill>
                  <a:srgbClr val="7878DE"/>
                </a:solidFill>
              </a:rPr>
              <a:t>誤以為求兩人每期供款之和。</a:t>
            </a:r>
            <a:br>
              <a:rPr lang="zh-TW" altLang="en-US" sz="2200" dirty="0">
                <a:solidFill>
                  <a:srgbClr val="7878DE"/>
                </a:solidFill>
              </a:rPr>
            </a:br>
            <a:br>
              <a:rPr lang="zh-TW" altLang="en-US" sz="2000" dirty="0">
                <a:solidFill>
                  <a:srgbClr val="EE1D23"/>
                </a:solidFill>
                <a:latin typeface="MYuenHK-Medium"/>
              </a:rPr>
            </a:br>
            <a:endParaRPr lang="zh-TW" altLang="en-US" sz="2200" dirty="0">
              <a:solidFill>
                <a:srgbClr val="7878DE"/>
              </a:solidFill>
            </a:endParaRPr>
          </a:p>
        </p:txBody>
      </p:sp>
      <p:sp>
        <p:nvSpPr>
          <p:cNvPr id="8" name="文本框 3">
            <a:extLst>
              <a:ext uri="{FF2B5EF4-FFF2-40B4-BE49-F238E27FC236}">
                <a16:creationId xmlns:a16="http://schemas.microsoft.com/office/drawing/2014/main" id="{26A0D461-7C04-254C-F39C-650361730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613" y="4656138"/>
            <a:ext cx="68119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$875</a:t>
            </a:r>
            <a:r>
              <a:rPr lang="zh-TW" altLang="en-US" sz="280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                   </a:t>
            </a:r>
            <a:r>
              <a:rPr lang="en-US" altLang="zh-TW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  </a:t>
            </a:r>
            <a:r>
              <a:rPr lang="en-US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B. $375</a:t>
            </a:r>
          </a:p>
          <a:p>
            <a:pPr eaLnBrk="1" hangingPunct="1">
              <a:spcAft>
                <a:spcPct val="30000"/>
              </a:spcAft>
            </a:pPr>
            <a:r>
              <a:rPr lang="en-US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C. $225</a:t>
            </a:r>
            <a:r>
              <a:rPr lang="zh-TW" altLang="en-US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       </a:t>
            </a:r>
            <a:r>
              <a:rPr lang="en-US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D. $125</a:t>
            </a:r>
            <a:endParaRPr lang="zh-CN" altLang="en-US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B65AFCD2-5C20-28A9-2FB8-53C305B49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188" y="5686425"/>
            <a:ext cx="7072312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每期少供款：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500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500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18÷24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$125</a:t>
            </a:r>
          </a:p>
        </p:txBody>
      </p:sp>
      <p:sp>
        <p:nvSpPr>
          <p:cNvPr id="10" name="Line 159">
            <a:extLst>
              <a:ext uri="{FF2B5EF4-FFF2-40B4-BE49-F238E27FC236}">
                <a16:creationId xmlns:a16="http://schemas.microsoft.com/office/drawing/2014/main" id="{E89C74D7-49AD-A8AF-61C3-8E51994CF6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114800"/>
            <a:ext cx="32004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" name="Line 159">
            <a:extLst>
              <a:ext uri="{FF2B5EF4-FFF2-40B4-BE49-F238E27FC236}">
                <a16:creationId xmlns:a16="http://schemas.microsoft.com/office/drawing/2014/main" id="{853654B9-EE4D-7F47-9560-385D759B1A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0463" y="4114800"/>
            <a:ext cx="2420937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2" name="Line 159">
            <a:extLst>
              <a:ext uri="{FF2B5EF4-FFF2-40B4-BE49-F238E27FC236}">
                <a16:creationId xmlns:a16="http://schemas.microsoft.com/office/drawing/2014/main" id="{C9B00AD6-C69A-288A-DCC8-C3C8FE838C6A}"/>
              </a:ext>
            </a:extLst>
          </p:cNvPr>
          <p:cNvSpPr>
            <a:spLocks noChangeShapeType="1"/>
          </p:cNvSpPr>
          <p:nvPr/>
        </p:nvSpPr>
        <p:spPr bwMode="auto">
          <a:xfrm>
            <a:off x="7861434" y="3628725"/>
            <a:ext cx="762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3" name="矩形: 圆角 4">
            <a:extLst>
              <a:ext uri="{FF2B5EF4-FFF2-40B4-BE49-F238E27FC236}">
                <a16:creationId xmlns:a16="http://schemas.microsoft.com/office/drawing/2014/main" id="{454D47D9-CEA6-8E16-DAF7-72B04DA92A57}"/>
              </a:ext>
            </a:extLst>
          </p:cNvPr>
          <p:cNvSpPr/>
          <p:nvPr/>
        </p:nvSpPr>
        <p:spPr>
          <a:xfrm>
            <a:off x="2286000" y="2571750"/>
            <a:ext cx="4876800" cy="298450"/>
          </a:xfrm>
          <a:prstGeom prst="roundRect">
            <a:avLst/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4" name="矩形: 圆角 82">
            <a:extLst>
              <a:ext uri="{FF2B5EF4-FFF2-40B4-BE49-F238E27FC236}">
                <a16:creationId xmlns:a16="http://schemas.microsoft.com/office/drawing/2014/main" id="{F44C4C7E-CC47-27ED-2B68-EA7CBDEB99EB}"/>
              </a:ext>
            </a:extLst>
          </p:cNvPr>
          <p:cNvSpPr/>
          <p:nvPr/>
        </p:nvSpPr>
        <p:spPr>
          <a:xfrm>
            <a:off x="2286000" y="2185988"/>
            <a:ext cx="4876800" cy="298450"/>
          </a:xfrm>
          <a:prstGeom prst="roundRect">
            <a:avLst/>
          </a:pr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73C6A9BC-871B-D79A-2AC6-DDFA72EB9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0" y="5162550"/>
            <a:ext cx="59817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zh-TW" altLang="en-US" sz="2800" u="sng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子妮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每期供款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$(500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18÷24)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73D126DF-D89D-1678-4BB2-44D91C60D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8225" y="4651375"/>
            <a:ext cx="59817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zh-CN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相機的售價是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$(500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18)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Rounded Rectangle 5">
            <a:extLst>
              <a:ext uri="{FF2B5EF4-FFF2-40B4-BE49-F238E27FC236}">
                <a16:creationId xmlns:a16="http://schemas.microsoft.com/office/drawing/2014/main" id="{A680E5C2-E8D3-06DD-47D5-541143CEA9CA}"/>
              </a:ext>
            </a:extLst>
          </p:cNvPr>
          <p:cNvSpPr/>
          <p:nvPr/>
        </p:nvSpPr>
        <p:spPr>
          <a:xfrm>
            <a:off x="1089025" y="5700713"/>
            <a:ext cx="3787775" cy="446087"/>
          </a:xfrm>
          <a:prstGeom prst="roundRect">
            <a:avLst/>
          </a:prstGeom>
          <a:solidFill>
            <a:srgbClr val="FFEFFF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altLang="zh-TW" sz="2200" dirty="0">
                <a:solidFill>
                  <a:srgbClr val="7878DE"/>
                </a:solidFill>
              </a:rPr>
              <a:t>B.</a:t>
            </a:r>
            <a:r>
              <a:rPr lang="zh-TW" altLang="en-US" sz="2200" dirty="0">
                <a:solidFill>
                  <a:srgbClr val="7878DE"/>
                </a:solidFill>
              </a:rPr>
              <a:t>誤以為求</a:t>
            </a:r>
            <a:r>
              <a:rPr lang="zh-TW" altLang="en-US" sz="2200" u="sng" dirty="0">
                <a:solidFill>
                  <a:srgbClr val="7878DE"/>
                </a:solidFill>
              </a:rPr>
              <a:t>子妮</a:t>
            </a:r>
            <a:r>
              <a:rPr lang="zh-TW" altLang="en-US" sz="2200" dirty="0">
                <a:solidFill>
                  <a:srgbClr val="7878DE"/>
                </a:solidFill>
              </a:rPr>
              <a:t>每期的供款。</a:t>
            </a:r>
            <a:br>
              <a:rPr lang="zh-TW" altLang="en-US" sz="2200" dirty="0">
                <a:solidFill>
                  <a:srgbClr val="7878DE"/>
                </a:solidFill>
              </a:rPr>
            </a:br>
            <a:br>
              <a:rPr lang="zh-TW" altLang="en-US" sz="2000" dirty="0">
                <a:solidFill>
                  <a:srgbClr val="EE1D23"/>
                </a:solidFill>
                <a:latin typeface="MYuenHK-Medium"/>
              </a:rPr>
            </a:br>
            <a:endParaRPr lang="zh-TW" altLang="en-US" sz="2200" dirty="0">
              <a:solidFill>
                <a:srgbClr val="7878DE"/>
              </a:solidFill>
            </a:endParaRPr>
          </a:p>
        </p:txBody>
      </p:sp>
      <p:sp>
        <p:nvSpPr>
          <p:cNvPr id="18" name="Rounded Rectangle 5">
            <a:extLst>
              <a:ext uri="{FF2B5EF4-FFF2-40B4-BE49-F238E27FC236}">
                <a16:creationId xmlns:a16="http://schemas.microsoft.com/office/drawing/2014/main" id="{E49C7D22-AE84-3BC2-98EE-0E32C3C39036}"/>
              </a:ext>
            </a:extLst>
          </p:cNvPr>
          <p:cNvSpPr/>
          <p:nvPr/>
        </p:nvSpPr>
        <p:spPr>
          <a:xfrm>
            <a:off x="1073150" y="5710238"/>
            <a:ext cx="3187700" cy="446087"/>
          </a:xfrm>
          <a:prstGeom prst="roundRect">
            <a:avLst/>
          </a:prstGeom>
          <a:solidFill>
            <a:srgbClr val="FFEFFF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altLang="zh-TW" sz="2200" dirty="0">
                <a:solidFill>
                  <a:srgbClr val="7878DE"/>
                </a:solidFill>
              </a:rPr>
              <a:t>C. </a:t>
            </a:r>
            <a:r>
              <a:rPr lang="zh-TW" altLang="en-US" sz="2200" dirty="0">
                <a:solidFill>
                  <a:srgbClr val="7878DE"/>
                </a:solidFill>
              </a:rPr>
              <a:t>計算錯誤，忘記退位。</a:t>
            </a:r>
            <a:br>
              <a:rPr lang="zh-TW" altLang="en-US" sz="2000" dirty="0">
                <a:solidFill>
                  <a:srgbClr val="EE1D23"/>
                </a:solidFill>
                <a:latin typeface="MYuenHK-Medium"/>
              </a:rPr>
            </a:br>
            <a:endParaRPr lang="zh-TW" altLang="en-US" sz="2200" dirty="0">
              <a:solidFill>
                <a:srgbClr val="7878DE"/>
              </a:solidFill>
            </a:endParaRPr>
          </a:p>
        </p:txBody>
      </p:sp>
      <p:sp>
        <p:nvSpPr>
          <p:cNvPr id="19" name="Text Box 7">
            <a:extLst>
              <a:ext uri="{FF2B5EF4-FFF2-40B4-BE49-F238E27FC236}">
                <a16:creationId xmlns:a16="http://schemas.microsoft.com/office/drawing/2014/main" id="{E11689BC-3693-80DF-8EC3-06138C20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7475" y="5181599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A</a:t>
            </a:r>
          </a:p>
        </p:txBody>
      </p:sp>
      <p:sp>
        <p:nvSpPr>
          <p:cNvPr id="20" name="Text Box 7">
            <a:extLst>
              <a:ext uri="{FF2B5EF4-FFF2-40B4-BE49-F238E27FC236}">
                <a16:creationId xmlns:a16="http://schemas.microsoft.com/office/drawing/2014/main" id="{7E1B5472-77D3-4954-53C6-04D331FFC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2541" y="5208234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B</a:t>
            </a:r>
          </a:p>
        </p:txBody>
      </p:sp>
      <p:sp>
        <p:nvSpPr>
          <p:cNvPr id="21" name="Text Box 7">
            <a:extLst>
              <a:ext uri="{FF2B5EF4-FFF2-40B4-BE49-F238E27FC236}">
                <a16:creationId xmlns:a16="http://schemas.microsoft.com/office/drawing/2014/main" id="{B8941B90-0E2D-E103-06DB-26FB301A4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2541" y="5212995"/>
            <a:ext cx="431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</a:t>
            </a:r>
          </a:p>
        </p:txBody>
      </p:sp>
      <p:sp>
        <p:nvSpPr>
          <p:cNvPr id="23" name="WordArt 22">
            <a:extLst>
              <a:ext uri="{FF2B5EF4-FFF2-40B4-BE49-F238E27FC236}">
                <a16:creationId xmlns:a16="http://schemas.microsoft.com/office/drawing/2014/main" id="{046AA84C-59A1-91DD-4BF6-E7D676F6FA0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99425" y="5233988"/>
            <a:ext cx="936625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CN" sz="3600" b="1" kern="10" dirty="0"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5000"/>
                    </a:srgbClr>
                  </a:outerShdw>
                </a:effectLst>
                <a:latin typeface="Wingdings 2" panose="05020102010507070707" pitchFamily="18" charset="2"/>
                <a:ea typeface="新細明體" panose="02020500000000000000" pitchFamily="18" charset="-120"/>
              </a:rPr>
              <a:t>O</a:t>
            </a:r>
            <a:endParaRPr kumimoji="1" lang="zh-CN" altLang="en-US" sz="3600" b="1" kern="10" dirty="0"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5000"/>
                  </a:srgbClr>
                </a:outerShdw>
              </a:effectLst>
              <a:latin typeface="Wingdings 2" panose="05020102010507070707" pitchFamily="18" charset="2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750"/>
                            </p:stCondLst>
                            <p:childTnLst>
                              <p:par>
                                <p:cTn id="1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7" grpId="0" animBg="1"/>
      <p:bldP spid="7" grpId="1" animBg="1"/>
      <p:bldP spid="8" grpId="0"/>
      <p:bldP spid="8" grpId="1"/>
      <p:bldP spid="9" grpId="0"/>
      <p:bldP spid="9" grpId="1"/>
      <p:bldP spid="13" grpId="0" animBg="1"/>
      <p:bldP spid="13" grpId="1" animBg="1"/>
      <p:bldP spid="13" grpId="2" animBg="1"/>
      <p:bldP spid="13" grpId="3" animBg="1"/>
      <p:bldP spid="14" grpId="0" animBg="1"/>
      <p:bldP spid="14" grpId="1" animBg="1"/>
      <p:bldP spid="15" grpId="0"/>
      <p:bldP spid="15" grpId="1"/>
      <p:bldP spid="16" grpId="0"/>
      <p:bldP spid="16" grpId="1"/>
      <p:bldP spid="17" grpId="0" animBg="1"/>
      <p:bldP spid="17" grpId="1" animBg="1"/>
      <p:bldP spid="18" grpId="0" animBg="1"/>
      <p:bldP spid="19" grpId="0" build="allAtOnce"/>
      <p:bldP spid="20" grpId="0" build="allAtOnce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158</Words>
  <Application>Microsoft Office PowerPoint</Application>
  <PresentationFormat>全屏显示(4:3)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等线</vt:lpstr>
      <vt:lpstr>MYuenHK-Medium</vt:lpstr>
      <vt:lpstr>Arial</vt:lpstr>
      <vt:lpstr>Calibri</vt:lpstr>
      <vt:lpstr>Calibri Light</vt:lpstr>
      <vt:lpstr>Times New Roman</vt:lpstr>
      <vt:lpstr>Wingdings 2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2022-08-08T02:40:15Z</dcterms:created>
  <dcterms:modified xsi:type="dcterms:W3CDTF">2022-08-08T02:40:17Z</dcterms:modified>
</cp:coreProperties>
</file>