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66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77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947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0582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2380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291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1657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5872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386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4652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6288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494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7774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D945F01F-73A1-784D-EE7B-0826EB597776}"/>
              </a:ext>
            </a:extLst>
          </p:cNvPr>
          <p:cNvSpPr/>
          <p:nvPr/>
        </p:nvSpPr>
        <p:spPr>
          <a:xfrm>
            <a:off x="3233738" y="1636713"/>
            <a:ext cx="2079625" cy="103822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HK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BAA10C4-7C31-E6D1-9942-B851CCC14F97}"/>
              </a:ext>
            </a:extLst>
          </p:cNvPr>
          <p:cNvSpPr/>
          <p:nvPr/>
        </p:nvSpPr>
        <p:spPr>
          <a:xfrm>
            <a:off x="5329238" y="1654175"/>
            <a:ext cx="2076450" cy="99695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HK" altLang="en-US"/>
          </a:p>
        </p:txBody>
      </p:sp>
      <p:sp>
        <p:nvSpPr>
          <p:cNvPr id="4" name="Text Box 13">
            <a:extLst>
              <a:ext uri="{FF2B5EF4-FFF2-40B4-BE49-F238E27FC236}">
                <a16:creationId xmlns:a16="http://schemas.microsoft.com/office/drawing/2014/main" id="{0E2B45A4-1274-18FE-FAFF-74ECCFFFF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795588"/>
            <a:ext cx="7467600" cy="2176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800"/>
              </a:spcAft>
            </a:pPr>
            <a:r>
              <a:rPr lang="zh-TW" altLang="en-US" sz="2800" u="sng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維德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有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次擊中黃色區域，其餘的射擊全都擊中紅色區域，共得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32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分。他共射擊了多少次？</a:t>
            </a:r>
          </a:p>
          <a:p>
            <a:pPr eaLnBrk="1" hangingPunct="1">
              <a:spcAft>
                <a:spcPct val="30000"/>
              </a:spcAft>
              <a:buFontTx/>
              <a:buAutoNum type="alphaUcPeriod"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14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         B. 10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C. 7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         D. 3</a:t>
            </a:r>
            <a:endParaRPr lang="en-US" altLang="zh-TW" dirty="0">
              <a:solidFill>
                <a:schemeClr val="tx1"/>
              </a:solidFill>
            </a:endParaRP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C9116F89-D2E6-84C3-C248-1B4037032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023938"/>
            <a:ext cx="65420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18.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以下射擊遊戲的計分方法：</a:t>
            </a:r>
            <a:endParaRPr lang="zh-TW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6" name="Text Box 218">
            <a:extLst>
              <a:ext uri="{FF2B5EF4-FFF2-40B4-BE49-F238E27FC236}">
                <a16:creationId xmlns:a16="http://schemas.microsoft.com/office/drawing/2014/main" id="{DB2C377C-0B89-B135-BAA0-A212071BA1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15888"/>
            <a:ext cx="3714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>
                <a:solidFill>
                  <a:schemeClr val="tx1"/>
                </a:solidFill>
                <a:latin typeface="Arial" panose="020B0604020202020204" pitchFamily="34" charset="0"/>
              </a:rPr>
              <a:t>模擬試卷二</a:t>
            </a:r>
            <a:endParaRPr lang="en-US" altLang="zh-TW" sz="34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" name="Line 27">
            <a:extLst>
              <a:ext uri="{FF2B5EF4-FFF2-40B4-BE49-F238E27FC236}">
                <a16:creationId xmlns:a16="http://schemas.microsoft.com/office/drawing/2014/main" id="{487B33DD-6680-6175-C199-853B15FDB9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3271838"/>
            <a:ext cx="2735263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" name="Oval 12">
            <a:extLst>
              <a:ext uri="{FF2B5EF4-FFF2-40B4-BE49-F238E27FC236}">
                <a16:creationId xmlns:a16="http://schemas.microsoft.com/office/drawing/2014/main" id="{E596BDDE-755B-A8F2-A1B6-0B6B4A66B7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5225" y="4391025"/>
            <a:ext cx="539750" cy="539750"/>
          </a:xfrm>
          <a:prstGeom prst="ellips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 sz="18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9" name="Text Box 17">
            <a:extLst>
              <a:ext uri="{FF2B5EF4-FFF2-40B4-BE49-F238E27FC236}">
                <a16:creationId xmlns:a16="http://schemas.microsoft.com/office/drawing/2014/main" id="{9897AF47-9D75-AFED-9CD4-5009553DE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1750" y="4421188"/>
            <a:ext cx="346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latin typeface="Arial" panose="020B0604020202020204" pitchFamily="34" charset="0"/>
              </a:rPr>
              <a:t>B</a:t>
            </a:r>
          </a:p>
        </p:txBody>
      </p:sp>
      <p:graphicFrame>
        <p:nvGraphicFramePr>
          <p:cNvPr id="13" name="表格 12">
            <a:extLst>
              <a:ext uri="{FF2B5EF4-FFF2-40B4-BE49-F238E27FC236}">
                <a16:creationId xmlns:a16="http://schemas.microsoft.com/office/drawing/2014/main" id="{9315EB42-2924-8B3B-1254-4F26C2AFB9C3}"/>
              </a:ext>
            </a:extLst>
          </p:cNvPr>
          <p:cNvGraphicFramePr>
            <a:graphicFrameLocks noGrp="1"/>
          </p:cNvGraphicFramePr>
          <p:nvPr/>
        </p:nvGraphicFramePr>
        <p:xfrm>
          <a:off x="1143000" y="1639888"/>
          <a:ext cx="6264276" cy="1036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0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31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區域</a:t>
                      </a:r>
                      <a:endParaRPr lang="zh-HK" altLang="en-US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44" marR="91444" marT="45688" marB="4568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紅色</a:t>
                      </a:r>
                      <a:endParaRPr lang="zh-HK" altLang="en-US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44" marR="91444" marT="45688" marB="4568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黃色</a:t>
                      </a:r>
                      <a:endParaRPr lang="zh-HK" altLang="en-US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44" marR="91444" marT="45688" marB="4568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31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分數</a:t>
                      </a:r>
                      <a:endParaRPr lang="zh-HK" altLang="en-US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44" marR="91444" marT="45688" marB="4568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</a:t>
                      </a:r>
                      <a:endParaRPr lang="zh-HK" altLang="en-US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44" marR="91444" marT="45688" marB="4568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6</a:t>
                      </a:r>
                      <a:endParaRPr lang="zh-HK" altLang="en-US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44" marR="91444" marT="45688" marB="4568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Rounded Rectangle 5">
            <a:extLst>
              <a:ext uri="{FF2B5EF4-FFF2-40B4-BE49-F238E27FC236}">
                <a16:creationId xmlns:a16="http://schemas.microsoft.com/office/drawing/2014/main" id="{FA2673C7-A1F7-A71E-E846-8E056ED73FE0}"/>
              </a:ext>
            </a:extLst>
          </p:cNvPr>
          <p:cNvSpPr/>
          <p:nvPr/>
        </p:nvSpPr>
        <p:spPr>
          <a:xfrm>
            <a:off x="622973" y="4851121"/>
            <a:ext cx="4810125" cy="1660525"/>
          </a:xfrm>
          <a:prstGeom prst="roundRect">
            <a:avLst/>
          </a:prstGeom>
          <a:solidFill>
            <a:srgbClr val="FFEFFF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spcAft>
                <a:spcPts val="600"/>
              </a:spcAft>
              <a:defRPr/>
            </a:pPr>
            <a:r>
              <a:rPr lang="zh-TW" altLang="en-US" sz="2200" b="1" dirty="0">
                <a:solidFill>
                  <a:srgbClr val="7878DE"/>
                </a:solidFill>
              </a:rPr>
              <a:t>常犯錯誤</a:t>
            </a:r>
            <a:endParaRPr lang="en-US" altLang="zh-TW" sz="2200" b="1" dirty="0">
              <a:solidFill>
                <a:srgbClr val="7878DE"/>
              </a:solidFill>
            </a:endParaRPr>
          </a:p>
          <a:p>
            <a:pPr eaLnBrk="1" hangingPunct="1">
              <a:defRPr/>
            </a:pPr>
            <a:r>
              <a:rPr lang="en-US" altLang="zh-TW" sz="2200" dirty="0">
                <a:solidFill>
                  <a:srgbClr val="7878DE"/>
                </a:solidFill>
              </a:rPr>
              <a:t>A. </a:t>
            </a:r>
            <a:r>
              <a:rPr lang="zh-TW" altLang="en-US" sz="2200" dirty="0">
                <a:solidFill>
                  <a:srgbClr val="7878DE"/>
                </a:solidFill>
              </a:rPr>
              <a:t>計算了擊中紅色區域所得的分數。</a:t>
            </a:r>
            <a:br>
              <a:rPr lang="zh-TW" altLang="en-US" sz="2200" dirty="0">
                <a:solidFill>
                  <a:srgbClr val="7878DE"/>
                </a:solidFill>
              </a:rPr>
            </a:br>
            <a:r>
              <a:rPr lang="en-US" altLang="zh-TW" sz="2200" dirty="0">
                <a:solidFill>
                  <a:srgbClr val="7878DE"/>
                </a:solidFill>
              </a:rPr>
              <a:t>C. </a:t>
            </a:r>
            <a:r>
              <a:rPr lang="zh-TW" altLang="en-US" sz="2200" dirty="0">
                <a:solidFill>
                  <a:srgbClr val="7878DE"/>
                </a:solidFill>
              </a:rPr>
              <a:t>只計算了擊中紅色區域的次數。</a:t>
            </a:r>
            <a:endParaRPr lang="en-US" altLang="zh-TW" sz="2200" dirty="0">
              <a:solidFill>
                <a:srgbClr val="7878DE"/>
              </a:solidFill>
            </a:endParaRPr>
          </a:p>
          <a:p>
            <a:pPr eaLnBrk="1" hangingPunct="1">
              <a:defRPr/>
            </a:pPr>
            <a:r>
              <a:rPr lang="en-US" altLang="zh-TW" sz="2200" dirty="0">
                <a:solidFill>
                  <a:srgbClr val="7878DE"/>
                </a:solidFill>
              </a:rPr>
              <a:t>D. </a:t>
            </a:r>
            <a:r>
              <a:rPr lang="zh-TW" altLang="en-US" sz="2200" dirty="0">
                <a:solidFill>
                  <a:srgbClr val="7878DE"/>
                </a:solidFill>
              </a:rPr>
              <a:t>只計算了擊中黃色區域的次數。</a:t>
            </a:r>
          </a:p>
        </p:txBody>
      </p:sp>
      <p:sp>
        <p:nvSpPr>
          <p:cNvPr id="15" name="Line 27">
            <a:extLst>
              <a:ext uri="{FF2B5EF4-FFF2-40B4-BE49-F238E27FC236}">
                <a16:creationId xmlns:a16="http://schemas.microsoft.com/office/drawing/2014/main" id="{C36A314D-C366-040D-1540-ED7ABD2F234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35575" y="3271838"/>
            <a:ext cx="719138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27">
            <a:extLst>
              <a:ext uri="{FF2B5EF4-FFF2-40B4-BE49-F238E27FC236}">
                <a16:creationId xmlns:a16="http://schemas.microsoft.com/office/drawing/2014/main" id="{5CE77BE7-4BA1-3646-34D4-7964B297CE7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98588" y="3702991"/>
            <a:ext cx="140335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Line 27">
            <a:extLst>
              <a:ext uri="{FF2B5EF4-FFF2-40B4-BE49-F238E27FC236}">
                <a16:creationId xmlns:a16="http://schemas.microsoft.com/office/drawing/2014/main" id="{D1E5A188-C3F4-5AB6-AFA9-40090694D01A}"/>
              </a:ext>
            </a:extLst>
          </p:cNvPr>
          <p:cNvSpPr>
            <a:spLocks noChangeShapeType="1"/>
          </p:cNvSpPr>
          <p:nvPr/>
        </p:nvSpPr>
        <p:spPr bwMode="auto">
          <a:xfrm>
            <a:off x="3154363" y="3702991"/>
            <a:ext cx="1439862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C4705987-FEFA-69E9-AF51-7D58CA9C4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285" y="5220273"/>
            <a:ext cx="29543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(32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6</a:t>
            </a:r>
            <a:r>
              <a:rPr lang="en-US" altLang="zh-TW" sz="2800" dirty="0">
                <a:solidFill>
                  <a:srgbClr val="0066FF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×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3)</a:t>
            </a: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E96FBD6F-4417-995A-2002-199023AD7C61}"/>
              </a:ext>
            </a:extLst>
          </p:cNvPr>
          <p:cNvSpPr/>
          <p:nvPr/>
        </p:nvSpPr>
        <p:spPr>
          <a:xfrm>
            <a:off x="1801813" y="4954588"/>
            <a:ext cx="647700" cy="36036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endParaRPr lang="zh-HK" altLang="en-US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FAE0F638-F208-C484-58F1-0C629B9315D8}"/>
              </a:ext>
            </a:extLst>
          </p:cNvPr>
          <p:cNvSpPr/>
          <p:nvPr/>
        </p:nvSpPr>
        <p:spPr>
          <a:xfrm>
            <a:off x="1801813" y="5418138"/>
            <a:ext cx="215900" cy="360362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eaLnBrk="1" hangingPunct="1">
              <a:defRPr/>
            </a:pP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endParaRPr lang="zh-HK" altLang="en-US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2" name="右大括号 32">
            <a:extLst>
              <a:ext uri="{FF2B5EF4-FFF2-40B4-BE49-F238E27FC236}">
                <a16:creationId xmlns:a16="http://schemas.microsoft.com/office/drawing/2014/main" id="{DF8F8A72-C8FD-B2DF-663D-5DC293F34C9F}"/>
              </a:ext>
            </a:extLst>
          </p:cNvPr>
          <p:cNvSpPr/>
          <p:nvPr/>
        </p:nvSpPr>
        <p:spPr>
          <a:xfrm flipH="1">
            <a:off x="1609721" y="4954584"/>
            <a:ext cx="131763" cy="823905"/>
          </a:xfrm>
          <a:prstGeom prst="rightBrace">
            <a:avLst>
              <a:gd name="adj1" fmla="val 49899"/>
              <a:gd name="adj2" fmla="val 50000"/>
            </a:avLst>
          </a:prstGeom>
          <a:ln w="1905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HK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613AB044-CF39-0FC1-6CEF-CBE9E2F587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785" y="5070769"/>
            <a:ext cx="9445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32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分</a:t>
            </a:r>
            <a:endParaRPr lang="zh-HK" altLang="en-US" sz="2800" dirty="0">
              <a:solidFill>
                <a:srgbClr val="0066FF"/>
              </a:solidFill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E1AD36B6-EDAD-B615-4E5E-7E8036D9A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1525" y="5360988"/>
            <a:ext cx="10588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……</a:t>
            </a:r>
            <a:endParaRPr lang="zh-HK" altLang="en-US" sz="1800">
              <a:solidFill>
                <a:schemeClr val="tx1"/>
              </a:solidFill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B2EB031D-582D-3B60-8FCF-C0F5719E285A}"/>
              </a:ext>
            </a:extLst>
          </p:cNvPr>
          <p:cNvSpPr/>
          <p:nvPr/>
        </p:nvSpPr>
        <p:spPr>
          <a:xfrm>
            <a:off x="2449513" y="4954588"/>
            <a:ext cx="649287" cy="36036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endParaRPr lang="zh-HK" altLang="en-US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E2C8F1B3-F161-673E-720F-FEAF459EC6F5}"/>
              </a:ext>
            </a:extLst>
          </p:cNvPr>
          <p:cNvSpPr/>
          <p:nvPr/>
        </p:nvSpPr>
        <p:spPr>
          <a:xfrm>
            <a:off x="3100388" y="4954588"/>
            <a:ext cx="647700" cy="36036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endParaRPr lang="zh-HK" altLang="en-US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8B000D9D-407E-4114-3EBD-0D61754EEF5F}"/>
              </a:ext>
            </a:extLst>
          </p:cNvPr>
          <p:cNvSpPr/>
          <p:nvPr/>
        </p:nvSpPr>
        <p:spPr>
          <a:xfrm>
            <a:off x="3125788" y="5418138"/>
            <a:ext cx="215900" cy="360362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eaLnBrk="1" hangingPunct="1">
              <a:defRPr/>
            </a:pP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endParaRPr lang="zh-HK" altLang="en-US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9" name="右大括号 39">
            <a:extLst>
              <a:ext uri="{FF2B5EF4-FFF2-40B4-BE49-F238E27FC236}">
                <a16:creationId xmlns:a16="http://schemas.microsoft.com/office/drawing/2014/main" id="{5CDA71DA-6F32-57B7-4380-C05CE8FFFA75}"/>
              </a:ext>
            </a:extLst>
          </p:cNvPr>
          <p:cNvSpPr/>
          <p:nvPr/>
        </p:nvSpPr>
        <p:spPr>
          <a:xfrm rot="5400000">
            <a:off x="2493963" y="5110162"/>
            <a:ext cx="131762" cy="1516063"/>
          </a:xfrm>
          <a:prstGeom prst="rightBrace">
            <a:avLst>
              <a:gd name="adj1" fmla="val 45682"/>
              <a:gd name="adj2" fmla="val 50000"/>
            </a:avLst>
          </a:prstGeom>
          <a:ln w="1905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HK" altLang="en-US"/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8F82AB2D-1A78-15B3-9822-2258A67D3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8376" y="5845175"/>
            <a:ext cx="218361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(32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6</a:t>
            </a:r>
            <a:r>
              <a:rPr lang="en-US" altLang="zh-TW" sz="2800" dirty="0">
                <a:solidFill>
                  <a:srgbClr val="0066FF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×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3)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分</a:t>
            </a:r>
            <a:endParaRPr lang="zh-HK" altLang="en-US" sz="2800" dirty="0"/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3C6B1541-62BD-2B63-CC8B-8D020C97E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2998" y="5224169"/>
            <a:ext cx="66396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÷ 2</a:t>
            </a: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1A381AEE-8FA2-2B43-6C5F-8A11F6FC7D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129" y="5225757"/>
            <a:ext cx="7445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2F76A37E-3015-4CA8-A918-F934886AC901}"/>
              </a:ext>
            </a:extLst>
          </p:cNvPr>
          <p:cNvSpPr txBox="1"/>
          <p:nvPr/>
        </p:nvSpPr>
        <p:spPr>
          <a:xfrm>
            <a:off x="2449513" y="2446616"/>
            <a:ext cx="5107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須找出擊中紅色區域的次數。</a:t>
            </a:r>
            <a:endParaRPr lang="en-US" sz="2800" dirty="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4" name="Line 27">
            <a:extLst>
              <a:ext uri="{FF2B5EF4-FFF2-40B4-BE49-F238E27FC236}">
                <a16:creationId xmlns:a16="http://schemas.microsoft.com/office/drawing/2014/main" id="{940B7049-23EA-435A-B1BA-87BEC754B23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29238" y="3690939"/>
            <a:ext cx="2416174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8B1C4D5E-FD78-4C4D-8257-2FBC92ED5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4864" y="4643299"/>
            <a:ext cx="21701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他共射擊了</a:t>
            </a:r>
            <a:endParaRPr lang="en-US" altLang="zh-TW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E0105F10-4A36-4102-9256-3370C7673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5585" y="5837133"/>
            <a:ext cx="186742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= 10(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次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)</a:t>
            </a:r>
            <a:endParaRPr lang="zh-HK" altLang="en-US" dirty="0"/>
          </a:p>
        </p:txBody>
      </p:sp>
      <p:sp>
        <p:nvSpPr>
          <p:cNvPr id="37" name="左大括号 36">
            <a:extLst>
              <a:ext uri="{FF2B5EF4-FFF2-40B4-BE49-F238E27FC236}">
                <a16:creationId xmlns:a16="http://schemas.microsoft.com/office/drawing/2014/main" id="{BC08EDCE-343B-4DF5-8451-F6CDA7741C76}"/>
              </a:ext>
            </a:extLst>
          </p:cNvPr>
          <p:cNvSpPr/>
          <p:nvPr/>
        </p:nvSpPr>
        <p:spPr>
          <a:xfrm rot="16200000">
            <a:off x="6521617" y="4796471"/>
            <a:ext cx="181515" cy="2011680"/>
          </a:xfrm>
          <a:prstGeom prst="leftBrace">
            <a:avLst>
              <a:gd name="adj1" fmla="val 65252"/>
              <a:gd name="adj2" fmla="val 50000"/>
            </a:avLst>
          </a:prstGeom>
          <a:ln w="1905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59AD27D5-9E8A-49F9-A4B0-89C2B632641E}"/>
              </a:ext>
            </a:extLst>
          </p:cNvPr>
          <p:cNvSpPr txBox="1"/>
          <p:nvPr/>
        </p:nvSpPr>
        <p:spPr>
          <a:xfrm>
            <a:off x="5122285" y="5840579"/>
            <a:ext cx="3615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擊中紅色區域的次數</a:t>
            </a:r>
            <a:endParaRPr lang="en-US" sz="2800" dirty="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1823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5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500"/>
                            </p:stCondLst>
                            <p:childTnLst>
                              <p:par>
                                <p:cTn id="1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9" grpId="0"/>
      <p:bldP spid="14" grpId="0" animBg="1"/>
      <p:bldP spid="18" grpId="0" uiExpand="1" build="allAtOnce"/>
      <p:bldP spid="18" grpId="1" build="allAtOnce"/>
      <p:bldP spid="19" grpId="0" animBg="1"/>
      <p:bldP spid="19" grpId="2" animBg="1"/>
      <p:bldP spid="20" grpId="0" animBg="1"/>
      <p:bldP spid="20" grpId="1" uiExpand="1" animBg="1"/>
      <p:bldP spid="20" grpId="2" animBg="1"/>
      <p:bldP spid="22" grpId="0" animBg="1"/>
      <p:bldP spid="22" grpId="1" animBg="1"/>
      <p:bldP spid="23" grpId="0"/>
      <p:bldP spid="23" grpId="1"/>
      <p:bldP spid="25" grpId="0"/>
      <p:bldP spid="25" grpId="1"/>
      <p:bldP spid="26" grpId="0" animBg="1"/>
      <p:bldP spid="26" grpId="2" animBg="1"/>
      <p:bldP spid="27" grpId="0" animBg="1"/>
      <p:bldP spid="27" grpId="2" animBg="1"/>
      <p:bldP spid="28" grpId="0" animBg="1"/>
      <p:bldP spid="28" grpId="1" animBg="1"/>
      <p:bldP spid="29" grpId="0" uiExpand="1" animBg="1"/>
      <p:bldP spid="29" grpId="1" animBg="1"/>
      <p:bldP spid="30" grpId="0" uiExpand="1"/>
      <p:bldP spid="30" grpId="1"/>
      <p:bldP spid="31" grpId="0" uiExpand="1"/>
      <p:bldP spid="31" grpId="1"/>
      <p:bldP spid="32" grpId="0" uiExpand="1"/>
      <p:bldP spid="32" grpId="1"/>
      <p:bldP spid="33" grpId="0"/>
      <p:bldP spid="33" grpId="1"/>
      <p:bldP spid="35" grpId="0" uiExpand="1" build="allAtOnce"/>
      <p:bldP spid="35" grpId="1" build="allAtOnce"/>
      <p:bldP spid="36" grpId="0" uiExpand="1" build="allAtOnce"/>
      <p:bldP spid="36" grpId="1" build="allAtOnce"/>
      <p:bldP spid="37" grpId="0" animBg="1"/>
      <p:bldP spid="37" grpId="1" animBg="1"/>
      <p:bldP spid="38" grpId="0"/>
      <p:bldP spid="38" grpId="1"/>
      <p:bldP spid="38" grpId="2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182</Words>
  <Application>Microsoft Office PowerPoint</Application>
  <PresentationFormat>全屏显示(4:3)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等线</vt:lpstr>
      <vt:lpstr>標楷體</vt:lpstr>
      <vt:lpstr>Arial</vt:lpstr>
      <vt:lpstr>Calibri</vt:lpstr>
      <vt:lpstr>Calibri Light</vt:lpstr>
      <vt:lpstr>Times New Roman</vt:lpstr>
      <vt:lpstr>Office 佈景主題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2022-08-08T03:02:09Z</dcterms:created>
  <dcterms:modified xsi:type="dcterms:W3CDTF">2022-08-08T03:02:12Z</dcterms:modified>
</cp:coreProperties>
</file>