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00"/>
    <a:srgbClr val="008A00"/>
    <a:srgbClr val="0066FF"/>
    <a:srgbClr val="FBEDEB"/>
    <a:srgbClr val="EBE6FE"/>
    <a:srgbClr val="336600"/>
    <a:srgbClr val="339966"/>
    <a:srgbClr val="FFE887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>
      <p:cViewPr varScale="1">
        <p:scale>
          <a:sx n="73" d="100"/>
          <a:sy n="73" d="100"/>
        </p:scale>
        <p:origin x="10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2268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3DA0AB64-C1C9-4D7F-BC27-B727CC9673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DF1D084-5398-4A53-B3BB-7BE3ECC6826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DD44E9E5-AA05-4F8E-A816-2C4EDB3DA717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D36D26D0-A4E9-4514-ACF4-FC679E4579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A838FF0C-3861-4917-89AB-91B7C2AD44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8A2E68F-C106-49DC-BDFF-C799BF0D7D3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3440EB3-4905-4898-A423-326F610712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580C6D9-D42C-4608-89FC-2C6F745FD9DA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52BFF4A-D46E-4628-AAFB-5A76849094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95F234B-CC3B-4803-9EDB-51484B67E6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5723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2010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1841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5755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4203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9248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892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712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7769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371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1555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494E436-127C-42A3-9199-DD63500029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E2886F12-D369-4379-952F-7B989B89A33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utoShape 14">
            <a:extLst>
              <a:ext uri="{FF2B5EF4-FFF2-40B4-BE49-F238E27FC236}">
                <a16:creationId xmlns:a16="http://schemas.microsoft.com/office/drawing/2014/main" id="{1E051747-3E8C-4634-856E-34156AF6C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3963" y="1871663"/>
            <a:ext cx="720725" cy="720725"/>
          </a:xfrm>
          <a:prstGeom prst="cube">
            <a:avLst>
              <a:gd name="adj" fmla="val 2500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075" name="Text Box 75">
            <a:extLst>
              <a:ext uri="{FF2B5EF4-FFF2-40B4-BE49-F238E27FC236}">
                <a16:creationId xmlns:a16="http://schemas.microsoft.com/office/drawing/2014/main" id="{193E3C52-75F1-4CE2-A78D-815CE1A4F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3133725"/>
            <a:ext cx="7888288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  22. </a:t>
            </a:r>
            <a:r>
              <a:rPr lang="zh-TW" altLang="en-US" sz="2800" dirty="0">
                <a:ea typeface="標楷體" panose="03000509000000000000" pitchFamily="65" charset="-120"/>
              </a:rPr>
              <a:t>上面的立體是由大小相同的小正方體組成，</a:t>
            </a:r>
          </a:p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        每個小正方體的邊長是</a:t>
            </a:r>
            <a:r>
              <a:rPr lang="en-US" altLang="zh-TW" sz="2800" dirty="0">
                <a:ea typeface="標楷體" panose="03000509000000000000" pitchFamily="65" charset="-120"/>
              </a:rPr>
              <a:t>2cm</a:t>
            </a:r>
            <a:r>
              <a:rPr lang="zh-TW" altLang="en-US" sz="2800" dirty="0">
                <a:ea typeface="標楷體" panose="03000509000000000000" pitchFamily="65" charset="-120"/>
              </a:rPr>
              <a:t>，這個立體的體</a:t>
            </a:r>
          </a:p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 積是多少？</a:t>
            </a:r>
            <a:r>
              <a:rPr lang="en-US" altLang="zh-TW" sz="2800" dirty="0">
                <a:ea typeface="標楷體" panose="03000509000000000000" pitchFamily="65" charset="-120"/>
              </a:rPr>
              <a:t>     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A. 72cm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  <a:r>
              <a:rPr lang="en-US" altLang="zh-TW" sz="2800" dirty="0">
                <a:ea typeface="標楷體" panose="03000509000000000000" pitchFamily="65" charset="-120"/>
              </a:rPr>
              <a:t>		  B. 64cm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C. 36cm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  <a:r>
              <a:rPr lang="en-US" altLang="zh-TW" sz="2800" dirty="0">
                <a:ea typeface="標楷體" panose="03000509000000000000" pitchFamily="65" charset="-120"/>
              </a:rPr>
              <a:t>		  D. 32cm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</a:p>
        </p:txBody>
      </p:sp>
      <p:sp>
        <p:nvSpPr>
          <p:cNvPr id="3076" name="Rectangle 34">
            <a:extLst>
              <a:ext uri="{FF2B5EF4-FFF2-40B4-BE49-F238E27FC236}">
                <a16:creationId xmlns:a16="http://schemas.microsoft.com/office/drawing/2014/main" id="{7AB867AE-EB22-4A68-9ADF-2A6F70FF2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0638" y="5080000"/>
            <a:ext cx="503237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TW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CD05D0BA-127D-4802-A504-24CC8F2A2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3338" y="5106988"/>
            <a:ext cx="490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A</a:t>
            </a:r>
          </a:p>
        </p:txBody>
      </p:sp>
      <p:sp>
        <p:nvSpPr>
          <p:cNvPr id="174126" name="Rectangle 46">
            <a:extLst>
              <a:ext uri="{FF2B5EF4-FFF2-40B4-BE49-F238E27FC236}">
                <a16:creationId xmlns:a16="http://schemas.microsoft.com/office/drawing/2014/main" id="{C78B7339-9C12-4248-8117-3CED6ED1D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1262063"/>
            <a:ext cx="32273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共有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9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個小正方體。</a:t>
            </a:r>
          </a:p>
        </p:txBody>
      </p:sp>
      <p:sp>
        <p:nvSpPr>
          <p:cNvPr id="174127" name="Rectangle 47">
            <a:extLst>
              <a:ext uri="{FF2B5EF4-FFF2-40B4-BE49-F238E27FC236}">
                <a16:creationId xmlns:a16="http://schemas.microsoft.com/office/drawing/2014/main" id="{7536B26D-98B7-4366-9933-613D4446D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1766888"/>
            <a:ext cx="3028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這個立體的體積是</a:t>
            </a:r>
          </a:p>
        </p:txBody>
      </p:sp>
      <p:sp>
        <p:nvSpPr>
          <p:cNvPr id="174128" name="Line 48">
            <a:extLst>
              <a:ext uri="{FF2B5EF4-FFF2-40B4-BE49-F238E27FC236}">
                <a16:creationId xmlns:a16="http://schemas.microsoft.com/office/drawing/2014/main" id="{F0C96674-702A-4E83-BE02-CBCA9B0E165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4950" y="4041775"/>
            <a:ext cx="4319588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29" name="Text Box 49">
            <a:extLst>
              <a:ext uri="{FF2B5EF4-FFF2-40B4-BE49-F238E27FC236}">
                <a16:creationId xmlns:a16="http://schemas.microsoft.com/office/drawing/2014/main" id="{680A6EE2-CCAB-45B2-95F9-F5B998D82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0231" y="2186642"/>
            <a:ext cx="13795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</a:rPr>
              <a:t>2</a:t>
            </a:r>
            <a:r>
              <a:rPr lang="en-US" altLang="zh-TW" sz="2800" dirty="0">
                <a:solidFill>
                  <a:srgbClr val="0066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66FF"/>
                </a:solidFill>
              </a:rPr>
              <a:t>2</a:t>
            </a:r>
            <a:r>
              <a:rPr lang="en-US" altLang="zh-TW" sz="2800" dirty="0">
                <a:solidFill>
                  <a:srgbClr val="0066FF"/>
                </a:solidFill>
                <a:sym typeface="Symbol" panose="05050102010706020507" pitchFamily="18" charset="2"/>
              </a:rPr>
              <a:t>2</a:t>
            </a:r>
            <a:endParaRPr lang="en-US" altLang="zh-TW" sz="2800" dirty="0">
              <a:solidFill>
                <a:srgbClr val="0066FF"/>
              </a:solidFill>
            </a:endParaRPr>
          </a:p>
        </p:txBody>
      </p:sp>
      <p:sp>
        <p:nvSpPr>
          <p:cNvPr id="174130" name="Text Box 50">
            <a:extLst>
              <a:ext uri="{FF2B5EF4-FFF2-40B4-BE49-F238E27FC236}">
                <a16:creationId xmlns:a16="http://schemas.microsoft.com/office/drawing/2014/main" id="{CF49C872-3083-4AF7-BC34-8E98DE4AF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2575" y="2226730"/>
            <a:ext cx="720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800" dirty="0">
                <a:solidFill>
                  <a:srgbClr val="0066FF"/>
                </a:solidFill>
                <a:sym typeface="Wingdings 2" panose="05020102010507070707" pitchFamily="18" charset="2"/>
              </a:rPr>
              <a:t>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74131" name="Text Box 51">
            <a:extLst>
              <a:ext uri="{FF2B5EF4-FFF2-40B4-BE49-F238E27FC236}">
                <a16:creationId xmlns:a16="http://schemas.microsoft.com/office/drawing/2014/main" id="{A81C195F-402D-4D6F-8192-096242742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1950" y="2616200"/>
            <a:ext cx="24162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= 72(cm</a:t>
            </a:r>
            <a:r>
              <a:rPr lang="en-US" altLang="zh-TW" sz="2800" baseline="30000" dirty="0">
                <a:solidFill>
                  <a:srgbClr val="0066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084" name="Text Box 53">
            <a:extLst>
              <a:ext uri="{FF2B5EF4-FFF2-40B4-BE49-F238E27FC236}">
                <a16:creationId xmlns:a16="http://schemas.microsoft.com/office/drawing/2014/main" id="{254499E2-977E-43E0-846C-9B5BD72D59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二</a:t>
            </a:r>
            <a:r>
              <a:rPr lang="en-US" altLang="zh-TW" sz="3400" b="1"/>
              <a:t>)</a:t>
            </a:r>
          </a:p>
        </p:txBody>
      </p:sp>
      <p:sp>
        <p:nvSpPr>
          <p:cNvPr id="2062" name="AutoShape 14">
            <a:extLst>
              <a:ext uri="{FF2B5EF4-FFF2-40B4-BE49-F238E27FC236}">
                <a16:creationId xmlns:a16="http://schemas.microsoft.com/office/drawing/2014/main" id="{285C75B9-9701-4DB9-B6AC-058DC362D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2125" y="1874838"/>
            <a:ext cx="720725" cy="720725"/>
          </a:xfrm>
          <a:prstGeom prst="cube">
            <a:avLst>
              <a:gd name="adj" fmla="val 2500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064" name="AutoShape 16">
            <a:extLst>
              <a:ext uri="{FF2B5EF4-FFF2-40B4-BE49-F238E27FC236}">
                <a16:creationId xmlns:a16="http://schemas.microsoft.com/office/drawing/2014/main" id="{2574CE56-8E25-4C3F-972F-12CBFF8E9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3463" y="1874838"/>
            <a:ext cx="720725" cy="720725"/>
          </a:xfrm>
          <a:prstGeom prst="cube">
            <a:avLst>
              <a:gd name="adj" fmla="val 2500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065" name="AutoShape 17">
            <a:extLst>
              <a:ext uri="{FF2B5EF4-FFF2-40B4-BE49-F238E27FC236}">
                <a16:creationId xmlns:a16="http://schemas.microsoft.com/office/drawing/2014/main" id="{427F567B-11B7-4E6C-965D-074D4AF8D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1874838"/>
            <a:ext cx="720725" cy="720725"/>
          </a:xfrm>
          <a:prstGeom prst="cube">
            <a:avLst>
              <a:gd name="adj" fmla="val 2500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066" name="AutoShape 18">
            <a:extLst>
              <a:ext uri="{FF2B5EF4-FFF2-40B4-BE49-F238E27FC236}">
                <a16:creationId xmlns:a16="http://schemas.microsoft.com/office/drawing/2014/main" id="{970676A8-E2FD-4163-98CE-C6B2E9753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150" y="2055813"/>
            <a:ext cx="720725" cy="720725"/>
          </a:xfrm>
          <a:prstGeom prst="cube">
            <a:avLst>
              <a:gd name="adj" fmla="val 2500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067" name="AutoShape 19">
            <a:extLst>
              <a:ext uri="{FF2B5EF4-FFF2-40B4-BE49-F238E27FC236}">
                <a16:creationId xmlns:a16="http://schemas.microsoft.com/office/drawing/2014/main" id="{84D6B7DB-562B-416A-93D4-7E014BFB6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2055813"/>
            <a:ext cx="719138" cy="720725"/>
          </a:xfrm>
          <a:prstGeom prst="cube">
            <a:avLst>
              <a:gd name="adj" fmla="val 2500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068" name="AutoShape 20">
            <a:extLst>
              <a:ext uri="{FF2B5EF4-FFF2-40B4-BE49-F238E27FC236}">
                <a16:creationId xmlns:a16="http://schemas.microsoft.com/office/drawing/2014/main" id="{6B3F7E0F-2D3A-4D77-B8FE-EABE59995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3825" y="2055813"/>
            <a:ext cx="719138" cy="720725"/>
          </a:xfrm>
          <a:prstGeom prst="cube">
            <a:avLst>
              <a:gd name="adj" fmla="val 2500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069" name="AutoShape 21">
            <a:extLst>
              <a:ext uri="{FF2B5EF4-FFF2-40B4-BE49-F238E27FC236}">
                <a16:creationId xmlns:a16="http://schemas.microsoft.com/office/drawing/2014/main" id="{3A067BEE-FE77-492B-9885-205220D67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750" y="2055813"/>
            <a:ext cx="720725" cy="720725"/>
          </a:xfrm>
          <a:prstGeom prst="cube">
            <a:avLst>
              <a:gd name="adj" fmla="val 2500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071" name="AutoShape 23">
            <a:extLst>
              <a:ext uri="{FF2B5EF4-FFF2-40B4-BE49-F238E27FC236}">
                <a16:creationId xmlns:a16="http://schemas.microsoft.com/office/drawing/2014/main" id="{2222C856-5A6A-4DB1-AC8F-7D35E022A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1333500"/>
            <a:ext cx="720725" cy="720725"/>
          </a:xfrm>
          <a:prstGeom prst="cube">
            <a:avLst>
              <a:gd name="adj" fmla="val 2500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1" name="Rectangle 47">
            <a:extLst>
              <a:ext uri="{FF2B5EF4-FFF2-40B4-BE49-F238E27FC236}">
                <a16:creationId xmlns:a16="http://schemas.microsoft.com/office/drawing/2014/main" id="{35F8D9C1-C806-48B4-AE1E-6F1B0B06B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650" y="4103155"/>
            <a:ext cx="5488094" cy="523220"/>
          </a:xfrm>
          <a:prstGeom prst="rect">
            <a:avLst/>
          </a:prstGeom>
          <a:noFill/>
          <a:ln w="9525" algn="ctr">
            <a:solidFill>
              <a:srgbClr val="009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008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ngLiU" panose="02020509000000000000" pitchFamily="49" charset="-120"/>
                <a:ea typeface="MingLiU" panose="02020509000000000000" pitchFamily="49" charset="-120"/>
              </a:rPr>
              <a:t>正方體的體積 </a:t>
            </a:r>
            <a:r>
              <a:rPr lang="en-US" altLang="zh-TW" sz="2800" dirty="0">
                <a:solidFill>
                  <a:srgbClr val="008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ngLiU" panose="02020509000000000000" pitchFamily="49" charset="-120"/>
                <a:ea typeface="MingLiU" panose="02020509000000000000" pitchFamily="49" charset="-120"/>
              </a:rPr>
              <a:t>=</a:t>
            </a:r>
            <a:r>
              <a:rPr lang="zh-TW" altLang="en-US" sz="2800" dirty="0">
                <a:solidFill>
                  <a:srgbClr val="008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ngLiU" panose="02020509000000000000" pitchFamily="49" charset="-120"/>
                <a:ea typeface="MingLiU" panose="02020509000000000000" pitchFamily="49" charset="-120"/>
              </a:rPr>
              <a:t> 邊長</a:t>
            </a:r>
            <a:r>
              <a:rPr lang="zh-TW" altLang="en-US" sz="2800" dirty="0">
                <a:solidFill>
                  <a:srgbClr val="008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ngLiU" panose="02020509000000000000" pitchFamily="49" charset="-120"/>
                <a:ea typeface="MingLiU" panose="02020509000000000000" pitchFamily="49" charset="-120"/>
                <a:sym typeface="Symbol" panose="05050102010706020507" pitchFamily="18" charset="2"/>
              </a:rPr>
              <a:t></a:t>
            </a:r>
            <a:r>
              <a:rPr lang="zh-TW" altLang="en-US" sz="2800" dirty="0">
                <a:solidFill>
                  <a:srgbClr val="008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ngLiU" panose="02020509000000000000" pitchFamily="49" charset="-120"/>
                <a:ea typeface="MingLiU" panose="02020509000000000000" pitchFamily="49" charset="-120"/>
              </a:rPr>
              <a:t>邊長</a:t>
            </a:r>
            <a:r>
              <a:rPr lang="zh-TW" altLang="en-US" sz="2800" dirty="0">
                <a:solidFill>
                  <a:srgbClr val="008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ngLiU" panose="02020509000000000000" pitchFamily="49" charset="-120"/>
                <a:ea typeface="MingLiU" panose="02020509000000000000" pitchFamily="49" charset="-120"/>
                <a:sym typeface="Symbol" panose="05050102010706020507" pitchFamily="18" charset="2"/>
              </a:rPr>
              <a:t></a:t>
            </a:r>
            <a:r>
              <a:rPr lang="zh-TW" altLang="en-US" sz="2800" dirty="0">
                <a:solidFill>
                  <a:srgbClr val="008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ngLiU" panose="02020509000000000000" pitchFamily="49" charset="-120"/>
                <a:ea typeface="MingLiU" panose="02020509000000000000" pitchFamily="49" charset="-120"/>
              </a:rPr>
              <a:t>邊長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4.81481E-6 L 0.00069 -0.05232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7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7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5232 L 0.00052 4.81481E-6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1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77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1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85" dur="1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1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89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93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97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7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7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7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7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174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174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174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174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174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174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74126" grpId="0"/>
      <p:bldP spid="174126" grpId="1"/>
      <p:bldP spid="174127" grpId="0"/>
      <p:bldP spid="174127" grpId="1"/>
      <p:bldP spid="174129" grpId="0"/>
      <p:bldP spid="174129" grpId="1"/>
      <p:bldP spid="174130" grpId="0"/>
      <p:bldP spid="174130" grpId="1"/>
      <p:bldP spid="174131" grpId="0"/>
      <p:bldP spid="174131" grpId="1"/>
      <p:bldP spid="21" grpId="0" animBg="1"/>
      <p:bldP spid="21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3755</TotalTime>
  <Words>111</Words>
  <Application>Microsoft Office PowerPoint</Application>
  <PresentationFormat>全屏显示(4:3)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MingLiU</vt:lpstr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482</cp:revision>
  <dcterms:modified xsi:type="dcterms:W3CDTF">2023-07-07T03:51:14Z</dcterms:modified>
</cp:coreProperties>
</file>