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D1D2D4"/>
    <a:srgbClr val="C9D2ED"/>
    <a:srgbClr val="C9C9ED"/>
    <a:srgbClr val="FBEDEB"/>
    <a:srgbClr val="EBE6FE"/>
    <a:srgbClr val="008A00"/>
    <a:srgbClr val="009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 varScale="1">
        <p:scale>
          <a:sx n="73" d="100"/>
          <a:sy n="73" d="100"/>
        </p:scale>
        <p:origin x="16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5A4B8321-73F7-49E4-B711-6BDBF77DE2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AD3A4DD-650E-42A6-9A31-ACD079141E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FD3126D4-0ADF-4B76-9511-F6624F667EC8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FFF07E04-1D6D-46D8-A24A-65F479A2167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48D0E9D7-498F-41BA-BB5B-F5A0E7C597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3C35BD6-3EA2-4ADB-A570-6725EBBA2D5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FA2683-1743-4EEB-9E91-68A7E8C4C9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FA94FBD-96C1-471B-B828-1227A3B1EB1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98A1987-A894-42F1-8D0F-A1F0F16BE1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EC4EE82-26F4-439A-A789-08D864B12C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4027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1217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398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632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45223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300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3889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999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3820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055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049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CDECF9DB-9225-4C49-AF26-3CE49C36C55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6BDF3D16-6045-497F-B7AD-2A23445F4407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DFD5047E-7689-46DB-B696-5B9BFEF105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3213100"/>
            <a:ext cx="7888288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24. </a:t>
            </a:r>
            <a:r>
              <a:rPr lang="zh-TW" altLang="en-US" sz="2800">
                <a:ea typeface="標楷體" panose="03000509000000000000" pitchFamily="65" charset="-120"/>
              </a:rPr>
              <a:t>上圖立體的體積是多少？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A. 1500cm</a:t>
            </a:r>
            <a:r>
              <a:rPr lang="en-US" altLang="zh-TW" sz="2800" baseline="300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		  B. 1750cm</a:t>
            </a:r>
            <a:r>
              <a:rPr lang="en-US" altLang="zh-TW" sz="2800" baseline="30000">
                <a:ea typeface="標楷體" panose="03000509000000000000" pitchFamily="65" charset="-120"/>
              </a:rPr>
              <a:t>3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        C. 2000cm</a:t>
            </a:r>
            <a:r>
              <a:rPr lang="en-US" altLang="zh-TW" sz="2800" baseline="30000">
                <a:ea typeface="標楷體" panose="03000509000000000000" pitchFamily="65" charset="-120"/>
              </a:rPr>
              <a:t>3</a:t>
            </a:r>
            <a:r>
              <a:rPr lang="en-US" altLang="zh-TW" sz="2800">
                <a:ea typeface="標楷體" panose="03000509000000000000" pitchFamily="65" charset="-120"/>
              </a:rPr>
              <a:t>		  D. 2500cm</a:t>
            </a:r>
            <a:r>
              <a:rPr lang="en-US" altLang="zh-TW" sz="2800" baseline="30000">
                <a:ea typeface="標楷體" panose="03000509000000000000" pitchFamily="65" charset="-120"/>
              </a:rPr>
              <a:t>3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857E4960-E145-4F8D-9803-F93A5018BC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02513" y="4397375"/>
            <a:ext cx="501650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TW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0CB46361-D7E2-4F69-AB7A-CBD8245C4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15213" y="4424363"/>
            <a:ext cx="48895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</a:rPr>
              <a:t> C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174126" name="Rectangle 46">
            <a:extLst>
              <a:ext uri="{FF2B5EF4-FFF2-40B4-BE49-F238E27FC236}">
                <a16:creationId xmlns:a16="http://schemas.microsoft.com/office/drawing/2014/main" id="{293990A3-4A83-4906-B8DC-E0A2D9634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5625" y="2733675"/>
            <a:ext cx="19431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200">
                <a:solidFill>
                  <a:srgbClr val="0066FF"/>
                </a:solidFill>
                <a:ea typeface="標楷體" panose="03000509000000000000" pitchFamily="65" charset="-120"/>
              </a:rPr>
              <a:t>(20</a:t>
            </a:r>
            <a:r>
              <a:rPr lang="zh-TW" altLang="zh-CN" sz="2200">
                <a:solidFill>
                  <a:srgbClr val="0066FF"/>
                </a:solidFill>
              </a:rPr>
              <a:t>－</a:t>
            </a:r>
            <a:r>
              <a:rPr lang="en-US" altLang="zh-TW" sz="220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r>
              <a:rPr lang="zh-TW" altLang="zh-CN" sz="2200">
                <a:solidFill>
                  <a:srgbClr val="0066FF"/>
                </a:solidFill>
              </a:rPr>
              <a:t>－</a:t>
            </a:r>
            <a:r>
              <a:rPr lang="en-US" altLang="zh-TW" sz="2200">
                <a:solidFill>
                  <a:srgbClr val="0066FF"/>
                </a:solidFill>
                <a:ea typeface="標楷體" panose="03000509000000000000" pitchFamily="65" charset="-120"/>
              </a:rPr>
              <a:t>5)cm</a:t>
            </a:r>
            <a:endParaRPr lang="zh-TW" altLang="en-US" sz="22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174127" name="Rectangle 47">
            <a:extLst>
              <a:ext uri="{FF2B5EF4-FFF2-40B4-BE49-F238E27FC236}">
                <a16:creationId xmlns:a16="http://schemas.microsoft.com/office/drawing/2014/main" id="{A2F97DCF-C565-4E85-B2E2-34FD156C17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419" y="4845198"/>
            <a:ext cx="264687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zh-CN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上圖</a:t>
            </a:r>
            <a:r>
              <a: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rPr>
              <a:t>立體的體積是</a:t>
            </a:r>
          </a:p>
        </p:txBody>
      </p:sp>
      <p:sp>
        <p:nvSpPr>
          <p:cNvPr id="174131" name="Text Box 51">
            <a:extLst>
              <a:ext uri="{FF2B5EF4-FFF2-40B4-BE49-F238E27FC236}">
                <a16:creationId xmlns:a16="http://schemas.microsoft.com/office/drawing/2014/main" id="{70D2183E-4FBF-4927-A9D3-35484157F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9377" y="5248275"/>
            <a:ext cx="7000378" cy="907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   20</a:t>
            </a:r>
            <a:r>
              <a:rPr lang="en-US" altLang="zh-CN" sz="2400" dirty="0">
                <a:solidFill>
                  <a:srgbClr val="0066FF"/>
                </a:solidFill>
                <a:cs typeface="Times New Roman" panose="02020603050405020304" pitchFamily="18" charset="0"/>
                <a:sym typeface="Wingdings 2" panose="05020102010507070707" pitchFamily="18" charset="2"/>
              </a:rPr>
              <a:t>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en-US" altLang="zh-CN" sz="2400" dirty="0">
                <a:solidFill>
                  <a:srgbClr val="0066FF"/>
                </a:solidFill>
                <a:cs typeface="Times New Roman" panose="02020603050405020304" pitchFamily="18" charset="0"/>
                <a:sym typeface="Wingdings 2" panose="05020102010507070707" pitchFamily="18" charset="2"/>
              </a:rPr>
              <a:t>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15</a:t>
            </a:r>
            <a:r>
              <a:rPr lang="zh-TW" altLang="zh-CN" sz="2400" dirty="0">
                <a:solidFill>
                  <a:srgbClr val="0066FF"/>
                </a:solidFill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(20</a:t>
            </a:r>
            <a:r>
              <a:rPr lang="zh-TW" altLang="zh-CN" sz="2400" dirty="0">
                <a:solidFill>
                  <a:srgbClr val="0066FF"/>
                </a:solidFill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5</a:t>
            </a:r>
            <a:r>
              <a:rPr lang="zh-TW" altLang="zh-CN" sz="2400" dirty="0">
                <a:solidFill>
                  <a:srgbClr val="0066FF"/>
                </a:solidFill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5)</a:t>
            </a:r>
            <a:r>
              <a:rPr lang="en-US" altLang="zh-CN" sz="24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400" dirty="0">
                <a:solidFill>
                  <a:srgbClr val="0066FF"/>
                </a:solidFill>
                <a:sym typeface="Wingdings 2" panose="05020102010507070707" pitchFamily="18" charset="2"/>
              </a:rPr>
              <a:t>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(15</a:t>
            </a:r>
            <a:r>
              <a:rPr lang="zh-TW" altLang="zh-CN" sz="2400" dirty="0">
                <a:solidFill>
                  <a:srgbClr val="0066FF"/>
                </a:solidFill>
              </a:rPr>
              <a:t>－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5)</a:t>
            </a:r>
          </a:p>
          <a:p>
            <a:pPr eaLnBrk="1" hangingPunct="1">
              <a:spcBef>
                <a:spcPts val="600"/>
              </a:spcBef>
            </a:pP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= 2000(cm</a:t>
            </a:r>
            <a:r>
              <a:rPr lang="en-US" altLang="zh-TW" sz="2400" baseline="30000" dirty="0">
                <a:solidFill>
                  <a:srgbClr val="0066FF"/>
                </a:solidFill>
                <a:ea typeface="標楷體" panose="03000509000000000000" pitchFamily="65" charset="-120"/>
              </a:rPr>
              <a:t>3</a:t>
            </a:r>
            <a:r>
              <a:rPr lang="en-US" altLang="zh-TW" sz="2400" dirty="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3080" name="Text Box 53">
            <a:extLst>
              <a:ext uri="{FF2B5EF4-FFF2-40B4-BE49-F238E27FC236}">
                <a16:creationId xmlns:a16="http://schemas.microsoft.com/office/drawing/2014/main" id="{37775CA1-2330-4E5E-A5E9-32BEDFB3AA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二</a:t>
            </a:r>
            <a:r>
              <a:rPr lang="en-US" altLang="zh-TW" sz="3400" b="1"/>
              <a:t>)</a:t>
            </a:r>
          </a:p>
        </p:txBody>
      </p:sp>
      <p:pic>
        <p:nvPicPr>
          <p:cNvPr id="3081" name="图片 2">
            <a:extLst>
              <a:ext uri="{FF2B5EF4-FFF2-40B4-BE49-F238E27FC236}">
                <a16:creationId xmlns:a16="http://schemas.microsoft.com/office/drawing/2014/main" id="{DB56C22E-52C0-4DB4-B5BF-3E2E51AF49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8"/>
          <a:stretch>
            <a:fillRect/>
          </a:stretch>
        </p:blipFill>
        <p:spPr bwMode="auto">
          <a:xfrm>
            <a:off x="2355850" y="981075"/>
            <a:ext cx="2439988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直接连接符 4">
            <a:extLst>
              <a:ext uri="{FF2B5EF4-FFF2-40B4-BE49-F238E27FC236}">
                <a16:creationId xmlns:a16="http://schemas.microsoft.com/office/drawing/2014/main" id="{85D456B0-7F23-4C07-8507-60357811FCB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48038" y="1173163"/>
            <a:ext cx="971550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prstDash val="dash"/>
            <a:round/>
            <a:headEnd/>
            <a:tailEnd/>
          </a:ln>
        </p:spPr>
      </p:cxnSp>
      <p:cxnSp>
        <p:nvCxnSpPr>
          <p:cNvPr id="25" name="直接连接符 24">
            <a:extLst>
              <a:ext uri="{FF2B5EF4-FFF2-40B4-BE49-F238E27FC236}">
                <a16:creationId xmlns:a16="http://schemas.microsoft.com/office/drawing/2014/main" id="{09A6ABA2-8EFC-45D4-B4E4-2402FD159A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146425" y="1539875"/>
            <a:ext cx="971550" cy="0"/>
          </a:xfrm>
          <a:prstGeom prst="line">
            <a:avLst/>
          </a:prstGeom>
          <a:noFill/>
          <a:ln w="25400" algn="ctr">
            <a:solidFill>
              <a:srgbClr val="0066FF"/>
            </a:solidFill>
            <a:prstDash val="dash"/>
            <a:round/>
            <a:headEnd/>
            <a:tailEnd/>
          </a:ln>
        </p:spPr>
      </p:cxn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D6233EA7-B886-47BF-88F2-A77F6F98AB37}"/>
              </a:ext>
            </a:extLst>
          </p:cNvPr>
          <p:cNvGrpSpPr>
            <a:grpSpLocks/>
          </p:cNvGrpSpPr>
          <p:nvPr/>
        </p:nvGrpSpPr>
        <p:grpSpPr bwMode="auto">
          <a:xfrm>
            <a:off x="3146425" y="1171575"/>
            <a:ext cx="1177132" cy="1383506"/>
            <a:chOff x="3160864" y="1208205"/>
            <a:chExt cx="1285549" cy="1521548"/>
          </a:xfrm>
        </p:grpSpPr>
        <p:sp>
          <p:nvSpPr>
            <p:cNvPr id="35" name="任意多边形 34">
              <a:extLst>
                <a:ext uri="{FF2B5EF4-FFF2-40B4-BE49-F238E27FC236}">
                  <a16:creationId xmlns:a16="http://schemas.microsoft.com/office/drawing/2014/main" id="{47CAA0D2-31EF-4F2A-A462-BC7713A2A076}"/>
                </a:ext>
              </a:extLst>
            </p:cNvPr>
            <p:cNvSpPr/>
            <p:nvPr/>
          </p:nvSpPr>
          <p:spPr bwMode="auto">
            <a:xfrm>
              <a:off x="3163465" y="1208205"/>
              <a:ext cx="1282948" cy="1521548"/>
            </a:xfrm>
            <a:custGeom>
              <a:avLst/>
              <a:gdLst>
                <a:gd name="connsiteX0" fmla="*/ 220338 w 1266940"/>
                <a:gd name="connsiteY0" fmla="*/ 0 h 1509311"/>
                <a:gd name="connsiteX1" fmla="*/ 0 w 1266940"/>
                <a:gd name="connsiteY1" fmla="*/ 396608 h 1509311"/>
                <a:gd name="connsiteX2" fmla="*/ 0 w 1266940"/>
                <a:gd name="connsiteY2" fmla="*/ 1509311 h 1509311"/>
                <a:gd name="connsiteX3" fmla="*/ 1068636 w 1266940"/>
                <a:gd name="connsiteY3" fmla="*/ 1509311 h 1509311"/>
                <a:gd name="connsiteX4" fmla="*/ 1068636 w 1266940"/>
                <a:gd name="connsiteY4" fmla="*/ 407624 h 1509311"/>
                <a:gd name="connsiteX5" fmla="*/ 1266940 w 1266940"/>
                <a:gd name="connsiteY5" fmla="*/ 0 h 1509311"/>
                <a:gd name="connsiteX6" fmla="*/ 220338 w 1266940"/>
                <a:gd name="connsiteY6" fmla="*/ 0 h 1509311"/>
                <a:gd name="connsiteX0" fmla="*/ 220338 w 1282538"/>
                <a:gd name="connsiteY0" fmla="*/ 2635 h 1511946"/>
                <a:gd name="connsiteX1" fmla="*/ 0 w 1282538"/>
                <a:gd name="connsiteY1" fmla="*/ 399243 h 1511946"/>
                <a:gd name="connsiteX2" fmla="*/ 0 w 1282538"/>
                <a:gd name="connsiteY2" fmla="*/ 1511946 h 1511946"/>
                <a:gd name="connsiteX3" fmla="*/ 1068636 w 1282538"/>
                <a:gd name="connsiteY3" fmla="*/ 1511946 h 1511946"/>
                <a:gd name="connsiteX4" fmla="*/ 1068636 w 1282538"/>
                <a:gd name="connsiteY4" fmla="*/ 410259 h 1511946"/>
                <a:gd name="connsiteX5" fmla="*/ 1282538 w 1282538"/>
                <a:gd name="connsiteY5" fmla="*/ 0 h 1511946"/>
                <a:gd name="connsiteX6" fmla="*/ 220338 w 1282538"/>
                <a:gd name="connsiteY6" fmla="*/ 2635 h 15119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2538" h="1511946">
                  <a:moveTo>
                    <a:pt x="220338" y="2635"/>
                  </a:moveTo>
                  <a:lnTo>
                    <a:pt x="0" y="399243"/>
                  </a:lnTo>
                  <a:lnTo>
                    <a:pt x="0" y="1511946"/>
                  </a:lnTo>
                  <a:lnTo>
                    <a:pt x="1068636" y="1511946"/>
                  </a:lnTo>
                  <a:lnTo>
                    <a:pt x="1068636" y="410259"/>
                  </a:lnTo>
                  <a:lnTo>
                    <a:pt x="1282538" y="0"/>
                  </a:lnTo>
                  <a:lnTo>
                    <a:pt x="220338" y="2635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  <a:alpha val="5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eaLnBrk="1" hangingPunct="1">
                <a:defRPr/>
              </a:pPr>
              <a:endParaRPr lang="zh-CN" altLang="en-US">
                <a:latin typeface="Arial" charset="0"/>
              </a:endParaRPr>
            </a:p>
          </p:txBody>
        </p:sp>
        <p:cxnSp>
          <p:nvCxnSpPr>
            <p:cNvPr id="3095" name="直接连接符 35">
              <a:extLst>
                <a:ext uri="{FF2B5EF4-FFF2-40B4-BE49-F238E27FC236}">
                  <a16:creationId xmlns:a16="http://schemas.microsoft.com/office/drawing/2014/main" id="{10FBACB2-2C8A-4F4F-A64C-C0CD02455E3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160864" y="1612108"/>
              <a:ext cx="1061524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</p:grp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45C2E064-8D67-4303-80A1-2D17351D829C}"/>
              </a:ext>
            </a:extLst>
          </p:cNvPr>
          <p:cNvGrpSpPr>
            <a:grpSpLocks/>
          </p:cNvGrpSpPr>
          <p:nvPr/>
        </p:nvGrpSpPr>
        <p:grpSpPr bwMode="auto">
          <a:xfrm>
            <a:off x="3146425" y="1172368"/>
            <a:ext cx="1171559" cy="1392238"/>
            <a:chOff x="402413" y="1305919"/>
            <a:chExt cx="1277957" cy="1519568"/>
          </a:xfrm>
        </p:grpSpPr>
        <p:grpSp>
          <p:nvGrpSpPr>
            <p:cNvPr id="3088" name="组合 39">
              <a:extLst>
                <a:ext uri="{FF2B5EF4-FFF2-40B4-BE49-F238E27FC236}">
                  <a16:creationId xmlns:a16="http://schemas.microsoft.com/office/drawing/2014/main" id="{04A320BA-EC97-40BF-8074-D26F9D8548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413" y="1305919"/>
              <a:ext cx="1277957" cy="1509311"/>
              <a:chOff x="3128790" y="1222872"/>
              <a:chExt cx="1277957" cy="1509311"/>
            </a:xfrm>
          </p:grpSpPr>
          <p:sp>
            <p:nvSpPr>
              <p:cNvPr id="44" name="任意多边形 43">
                <a:extLst>
                  <a:ext uri="{FF2B5EF4-FFF2-40B4-BE49-F238E27FC236}">
                    <a16:creationId xmlns:a16="http://schemas.microsoft.com/office/drawing/2014/main" id="{B3476B9B-49A2-4618-9E44-A61409A24550}"/>
                  </a:ext>
                </a:extLst>
              </p:cNvPr>
              <p:cNvSpPr/>
              <p:nvPr/>
            </p:nvSpPr>
            <p:spPr bwMode="auto">
              <a:xfrm>
                <a:off x="3139180" y="1222872"/>
                <a:ext cx="1267584" cy="1509172"/>
              </a:xfrm>
              <a:custGeom>
                <a:avLst/>
                <a:gdLst>
                  <a:gd name="connsiteX0" fmla="*/ 220338 w 1266940"/>
                  <a:gd name="connsiteY0" fmla="*/ 0 h 1509311"/>
                  <a:gd name="connsiteX1" fmla="*/ 0 w 1266940"/>
                  <a:gd name="connsiteY1" fmla="*/ 396608 h 1509311"/>
                  <a:gd name="connsiteX2" fmla="*/ 0 w 1266940"/>
                  <a:gd name="connsiteY2" fmla="*/ 1509311 h 1509311"/>
                  <a:gd name="connsiteX3" fmla="*/ 1068636 w 1266940"/>
                  <a:gd name="connsiteY3" fmla="*/ 1509311 h 1509311"/>
                  <a:gd name="connsiteX4" fmla="*/ 1068636 w 1266940"/>
                  <a:gd name="connsiteY4" fmla="*/ 407624 h 1509311"/>
                  <a:gd name="connsiteX5" fmla="*/ 1266940 w 1266940"/>
                  <a:gd name="connsiteY5" fmla="*/ 0 h 1509311"/>
                  <a:gd name="connsiteX6" fmla="*/ 220338 w 1266940"/>
                  <a:gd name="connsiteY6" fmla="*/ 0 h 1509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66940" h="1509311">
                    <a:moveTo>
                      <a:pt x="220338" y="0"/>
                    </a:moveTo>
                    <a:lnTo>
                      <a:pt x="0" y="396608"/>
                    </a:lnTo>
                    <a:lnTo>
                      <a:pt x="0" y="1509311"/>
                    </a:lnTo>
                    <a:lnTo>
                      <a:pt x="1068636" y="1509311"/>
                    </a:lnTo>
                    <a:lnTo>
                      <a:pt x="1068636" y="407624"/>
                    </a:lnTo>
                    <a:lnTo>
                      <a:pt x="1266940" y="0"/>
                    </a:lnTo>
                    <a:lnTo>
                      <a:pt x="220338" y="0"/>
                    </a:lnTo>
                    <a:close/>
                  </a:path>
                </a:pathLst>
              </a:custGeom>
              <a:solidFill>
                <a:schemeClr val="accent6">
                  <a:lumMod val="20000"/>
                  <a:lumOff val="80000"/>
                  <a:alpha val="8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 algn="r" eaLnBrk="1" hangingPunct="1">
                  <a:defRPr/>
                </a:pPr>
                <a:endParaRPr lang="zh-CN" altLang="en-US">
                  <a:latin typeface="Arial" charset="0"/>
                </a:endParaRPr>
              </a:p>
            </p:txBody>
          </p:sp>
          <p:cxnSp>
            <p:nvCxnSpPr>
              <p:cNvPr id="3093" name="直接连接符 44">
                <a:extLst>
                  <a:ext uri="{FF2B5EF4-FFF2-40B4-BE49-F238E27FC236}">
                    <a16:creationId xmlns:a16="http://schemas.microsoft.com/office/drawing/2014/main" id="{B73334AD-1C9D-4760-8450-067BCD178E3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128790" y="1630497"/>
                <a:ext cx="1086929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3089" name="直接连接符 40">
              <a:extLst>
                <a:ext uri="{FF2B5EF4-FFF2-40B4-BE49-F238E27FC236}">
                  <a16:creationId xmlns:a16="http://schemas.microsoft.com/office/drawing/2014/main" id="{061FC0EA-A164-42D6-9DE4-E36FD3D2442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1122369" y="1869036"/>
              <a:ext cx="11160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3090" name="直接连接符 41">
              <a:extLst>
                <a:ext uri="{FF2B5EF4-FFF2-40B4-BE49-F238E27FC236}">
                  <a16:creationId xmlns:a16="http://schemas.microsoft.com/office/drawing/2014/main" id="{9D04E7BB-9B72-43CF-BB6E-691F8DCF16D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482066" y="2417863"/>
              <a:ext cx="198304" cy="40762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3091" name="任意多边形 42">
              <a:extLst>
                <a:ext uri="{FF2B5EF4-FFF2-40B4-BE49-F238E27FC236}">
                  <a16:creationId xmlns:a16="http://schemas.microsoft.com/office/drawing/2014/main" id="{66E41CB1-2786-41EE-B1DF-50864643B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2692" y="1335425"/>
              <a:ext cx="187287" cy="1465243"/>
            </a:xfrm>
            <a:custGeom>
              <a:avLst/>
              <a:gdLst>
                <a:gd name="T0" fmla="*/ 0 w 187287"/>
                <a:gd name="T1" fmla="*/ 385590 h 1465243"/>
                <a:gd name="T2" fmla="*/ 0 w 187287"/>
                <a:gd name="T3" fmla="*/ 1465243 h 1465243"/>
                <a:gd name="T4" fmla="*/ 187287 w 187287"/>
                <a:gd name="T5" fmla="*/ 1079653 h 1465243"/>
                <a:gd name="T6" fmla="*/ 187287 w 187287"/>
                <a:gd name="T7" fmla="*/ 0 h 1465243"/>
                <a:gd name="T8" fmla="*/ 0 w 187287"/>
                <a:gd name="T9" fmla="*/ 385590 h 14652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87287" h="1465243">
                  <a:moveTo>
                    <a:pt x="0" y="385590"/>
                  </a:moveTo>
                  <a:lnTo>
                    <a:pt x="0" y="1465243"/>
                  </a:lnTo>
                  <a:lnTo>
                    <a:pt x="187287" y="1079653"/>
                  </a:lnTo>
                  <a:lnTo>
                    <a:pt x="187287" y="0"/>
                  </a:lnTo>
                  <a:lnTo>
                    <a:pt x="0" y="38559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/>
            <a:lstStyle/>
            <a:p>
              <a:endParaRPr lang="zh-CN" altLang="en-US"/>
            </a:p>
          </p:txBody>
        </p:sp>
      </p:grpSp>
      <p:sp>
        <p:nvSpPr>
          <p:cNvPr id="46" name="Rectangle 46">
            <a:extLst>
              <a:ext uri="{FF2B5EF4-FFF2-40B4-BE49-F238E27FC236}">
                <a16:creationId xmlns:a16="http://schemas.microsoft.com/office/drawing/2014/main" id="{EA280DD3-2616-4AA4-850A-110ABDC846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2150" y="2349500"/>
            <a:ext cx="8763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200">
                <a:solidFill>
                  <a:srgbClr val="0066FF"/>
                </a:solidFill>
                <a:ea typeface="標楷體" panose="03000509000000000000" pitchFamily="65" charset="-120"/>
              </a:rPr>
              <a:t>10cm</a:t>
            </a:r>
            <a:endParaRPr lang="zh-TW" altLang="en-US" sz="22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3D342FC-1FB2-4EBA-BEAF-16E8391CBA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1050" y="1609725"/>
            <a:ext cx="15033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r>
              <a:rPr lang="en-US" altLang="zh-TW" sz="2200" dirty="0">
                <a:solidFill>
                  <a:srgbClr val="0066FF"/>
                </a:solidFill>
                <a:ea typeface="標楷體" panose="03000509000000000000" pitchFamily="65" charset="-120"/>
              </a:rPr>
              <a:t>(15</a:t>
            </a:r>
            <a:r>
              <a:rPr lang="zh-TW" altLang="zh-CN" sz="2200" dirty="0">
                <a:solidFill>
                  <a:srgbClr val="0066FF"/>
                </a:solidFill>
              </a:rPr>
              <a:t>－</a:t>
            </a:r>
            <a:r>
              <a:rPr lang="en-US" altLang="zh-TW" sz="2200" dirty="0">
                <a:solidFill>
                  <a:srgbClr val="0066FF"/>
                </a:solidFill>
                <a:ea typeface="標楷體" panose="03000509000000000000" pitchFamily="65" charset="-120"/>
              </a:rPr>
              <a:t>5)cm</a:t>
            </a:r>
            <a:endParaRPr lang="zh-TW" altLang="en-US" sz="22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7 L 0.30591 0.029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95" y="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7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7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7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7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74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74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7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7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26" grpId="0"/>
      <p:bldP spid="174126" grpId="1"/>
      <p:bldP spid="174127" grpId="0"/>
      <p:bldP spid="174127" grpId="1"/>
      <p:bldP spid="174131" grpId="0" build="allAtOnce"/>
      <p:bldP spid="46" grpId="0"/>
      <p:bldP spid="46" grpId="1"/>
      <p:bldP spid="47" grpId="0"/>
      <p:bldP spid="47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3906</TotalTime>
  <Words>92</Words>
  <Application>Microsoft Office PowerPoint</Application>
  <PresentationFormat>全屏显示(4:3)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488</cp:revision>
  <dcterms:modified xsi:type="dcterms:W3CDTF">2023-07-07T03:52:58Z</dcterms:modified>
</cp:coreProperties>
</file>