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285"/>
    <a:srgbClr val="0066FF"/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5">
            <a:extLst>
              <a:ext uri="{FF2B5EF4-FFF2-40B4-BE49-F238E27FC236}">
                <a16:creationId xmlns:a16="http://schemas.microsoft.com/office/drawing/2014/main" id="{1B0CD589-C411-6A69-3FB2-CFA5CADDC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171" y="3885865"/>
            <a:ext cx="54786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長度</a:t>
            </a:r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＋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闊度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= 30÷2 = 15(cm)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58BBFAA5-2ED0-6451-5474-ADD5BE32B612}"/>
              </a:ext>
            </a:extLst>
          </p:cNvPr>
          <p:cNvGrpSpPr/>
          <p:nvPr/>
        </p:nvGrpSpPr>
        <p:grpSpPr>
          <a:xfrm>
            <a:off x="1088690" y="2086898"/>
            <a:ext cx="5756560" cy="1184940"/>
            <a:chOff x="1088690" y="2086898"/>
            <a:chExt cx="5756560" cy="1184940"/>
          </a:xfrm>
        </p:grpSpPr>
        <p:sp>
          <p:nvSpPr>
            <p:cNvPr id="4" name="Text Box 13">
              <a:extLst>
                <a:ext uri="{FF2B5EF4-FFF2-40B4-BE49-F238E27FC236}">
                  <a16:creationId xmlns:a16="http://schemas.microsoft.com/office/drawing/2014/main" id="{48A9247F-34E6-9751-8882-0D48BF324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690" y="2086898"/>
              <a:ext cx="2626661" cy="1184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ts val="1800"/>
                </a:spcAft>
              </a:pP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A. 36cm</a:t>
              </a:r>
              <a:r>
                <a:rPr lang="en-US" altLang="zh-TW" sz="28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2</a:t>
              </a:r>
            </a:p>
            <a:p>
              <a:pPr>
                <a:spcAft>
                  <a:spcPts val="1800"/>
                </a:spcAft>
              </a:pP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C. 120</a:t>
              </a:r>
              <a:r>
                <a:rPr lang="en-US" altLang="zh-TW" sz="24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cm</a:t>
              </a:r>
              <a:r>
                <a:rPr lang="en-US" altLang="zh-TW" sz="24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2</a:t>
              </a:r>
            </a:p>
          </p:txBody>
        </p:sp>
        <p:sp>
          <p:nvSpPr>
            <p:cNvPr id="17" name="Text Box 13">
              <a:extLst>
                <a:ext uri="{FF2B5EF4-FFF2-40B4-BE49-F238E27FC236}">
                  <a16:creationId xmlns:a16="http://schemas.microsoft.com/office/drawing/2014/main" id="{7660CACC-6597-0EAF-1737-B2877F2639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9987" y="2086898"/>
              <a:ext cx="2735263" cy="1184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1800"/>
                </a:spcAft>
              </a:pP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B. 72cm</a:t>
              </a:r>
              <a:r>
                <a:rPr lang="en-US" altLang="zh-TW" sz="28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2</a:t>
              </a:r>
              <a:endPara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endParaRPr>
            </a:p>
            <a:p>
              <a:pPr>
                <a:spcAft>
                  <a:spcPts val="1800"/>
                </a:spcAft>
              </a:pP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D. 144</a:t>
              </a:r>
              <a:r>
                <a:rPr lang="en-US" altLang="zh-TW" sz="24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cm</a:t>
              </a:r>
              <a:r>
                <a:rPr lang="en-US" altLang="zh-TW" sz="24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2</a:t>
              </a:r>
            </a:p>
          </p:txBody>
        </p:sp>
      </p:grpSp>
      <p:sp>
        <p:nvSpPr>
          <p:cNvPr id="5" name="Text Box 5">
            <a:extLst>
              <a:ext uri="{FF2B5EF4-FFF2-40B4-BE49-F238E27FC236}">
                <a16:creationId xmlns:a16="http://schemas.microsoft.com/office/drawing/2014/main" id="{2F47F5CE-1494-9CCB-EBBA-F1D982B7C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052" y="1023938"/>
            <a:ext cx="821355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25.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長方形玻璃的周界是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30cm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。如果長度是闊度的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marL="432000" eaLnBrk="1" hangingPunct="1"/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4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倍，這塊玻璃的面積是多少？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6" name="Text Box 218">
            <a:extLst>
              <a:ext uri="{FF2B5EF4-FFF2-40B4-BE49-F238E27FC236}">
                <a16:creationId xmlns:a16="http://schemas.microsoft.com/office/drawing/2014/main" id="{EF552E07-639F-BE8C-B435-EB56B4546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模擬試卷二</a:t>
            </a:r>
            <a:endParaRPr lang="en-US" altLang="zh-TW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Line 27">
            <a:extLst>
              <a:ext uri="{FF2B5EF4-FFF2-40B4-BE49-F238E27FC236}">
                <a16:creationId xmlns:a16="http://schemas.microsoft.com/office/drawing/2014/main" id="{D0BD557F-4603-5AE6-2BC7-9454242A24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6439" y="1520241"/>
            <a:ext cx="4032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Oval 12">
            <a:extLst>
              <a:ext uri="{FF2B5EF4-FFF2-40B4-BE49-F238E27FC236}">
                <a16:creationId xmlns:a16="http://schemas.microsoft.com/office/drawing/2014/main" id="{B524CE69-70FE-4DC1-AF04-97070E379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0728" y="2745102"/>
            <a:ext cx="539750" cy="539750"/>
          </a:xfrm>
          <a:prstGeom prst="ellips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id="{E9B925E8-0F6B-D4F7-3104-46C53C1B1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7253" y="2775265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2" name="Line 27">
            <a:extLst>
              <a:ext uri="{FF2B5EF4-FFF2-40B4-BE49-F238E27FC236}">
                <a16:creationId xmlns:a16="http://schemas.microsoft.com/office/drawing/2014/main" id="{B6D08822-ADD8-7073-536F-A098CD498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6901" y="1529866"/>
            <a:ext cx="2016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27">
            <a:extLst>
              <a:ext uri="{FF2B5EF4-FFF2-40B4-BE49-F238E27FC236}">
                <a16:creationId xmlns:a16="http://schemas.microsoft.com/office/drawing/2014/main" id="{F8E76D43-DEF3-482A-7F51-D8467610B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8598" y="1911939"/>
            <a:ext cx="576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AA87FEB1-BA0A-DF01-40CB-C8B3711C8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7285" y="3275090"/>
            <a:ext cx="54786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周界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= (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長度</a:t>
            </a:r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＋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闊度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)</a:t>
            </a:r>
            <a:r>
              <a:rPr lang="en-US" altLang="zh-CN" sz="2800" dirty="0">
                <a:solidFill>
                  <a:srgbClr val="0066FF"/>
                </a:solidFill>
                <a:latin typeface="+mn-ea"/>
                <a:ea typeface="+mn-ea"/>
              </a:rPr>
              <a:t>×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 = 30(cm)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24" name="Text Box 5">
            <a:extLst>
              <a:ext uri="{FF2B5EF4-FFF2-40B4-BE49-F238E27FC236}">
                <a16:creationId xmlns:a16="http://schemas.microsoft.com/office/drawing/2014/main" id="{448984C5-A88D-C3CC-5CFC-9B4D156AE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9520" y="4497416"/>
            <a:ext cx="42862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闊度是：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15÷5 = 3(cm)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27" name="Text Box 5">
            <a:extLst>
              <a:ext uri="{FF2B5EF4-FFF2-40B4-BE49-F238E27FC236}">
                <a16:creationId xmlns:a16="http://schemas.microsoft.com/office/drawing/2014/main" id="{35C49F7C-3AC6-08B4-CF33-9DC88AC6F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9520" y="5057897"/>
            <a:ext cx="42862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長度是：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</a:t>
            </a:r>
            <a:r>
              <a:rPr lang="en-US" altLang="zh-CN" sz="2800" dirty="0">
                <a:solidFill>
                  <a:srgbClr val="0066FF"/>
                </a:solidFill>
                <a:latin typeface="+mn-ea"/>
                <a:ea typeface="+mn-ea"/>
              </a:rPr>
              <a:t>×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 = 12(cm)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28" name="Text Box 5">
            <a:extLst>
              <a:ext uri="{FF2B5EF4-FFF2-40B4-BE49-F238E27FC236}">
                <a16:creationId xmlns:a16="http://schemas.microsoft.com/office/drawing/2014/main" id="{1D34FDD4-C18C-ECAF-A160-B63CCF97D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9520" y="5618377"/>
            <a:ext cx="45760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面積是：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12</a:t>
            </a:r>
            <a:r>
              <a:rPr lang="en-US" altLang="zh-CN" sz="2800" dirty="0">
                <a:solidFill>
                  <a:srgbClr val="0066FF"/>
                </a:solidFill>
                <a:latin typeface="+mn-ea"/>
                <a:ea typeface="+mn-ea"/>
              </a:rPr>
              <a:t>×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 = 36(cm</a:t>
            </a:r>
            <a:r>
              <a:rPr lang="en-US" altLang="zh-CN" sz="2800" baseline="300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)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cxnSp>
        <p:nvCxnSpPr>
          <p:cNvPr id="38" name="直線接點 37">
            <a:extLst>
              <a:ext uri="{FF2B5EF4-FFF2-40B4-BE49-F238E27FC236}">
                <a16:creationId xmlns:a16="http://schemas.microsoft.com/office/drawing/2014/main" id="{523FDB09-1B62-DB39-405B-96441127B2BB}"/>
              </a:ext>
            </a:extLst>
          </p:cNvPr>
          <p:cNvCxnSpPr/>
          <p:nvPr/>
        </p:nvCxnSpPr>
        <p:spPr>
          <a:xfrm>
            <a:off x="4570410" y="4372926"/>
            <a:ext cx="11160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792C9E9F-211D-4A6B-A861-BE83F651F3B9}"/>
              </a:ext>
            </a:extLst>
          </p:cNvPr>
          <p:cNvGrpSpPr/>
          <p:nvPr/>
        </p:nvGrpSpPr>
        <p:grpSpPr>
          <a:xfrm>
            <a:off x="1062800" y="5043022"/>
            <a:ext cx="2930865" cy="369332"/>
            <a:chOff x="601997" y="4570626"/>
            <a:chExt cx="2930865" cy="369332"/>
          </a:xfrm>
        </p:grpSpPr>
        <p:grpSp>
          <p:nvGrpSpPr>
            <p:cNvPr id="26" name="组合 25">
              <a:extLst>
                <a:ext uri="{FF2B5EF4-FFF2-40B4-BE49-F238E27FC236}">
                  <a16:creationId xmlns:a16="http://schemas.microsoft.com/office/drawing/2014/main" id="{4AF423AC-7CDC-4ED6-B8C7-F1C2B349CF18}"/>
                </a:ext>
              </a:extLst>
            </p:cNvPr>
            <p:cNvGrpSpPr/>
            <p:nvPr/>
          </p:nvGrpSpPr>
          <p:grpSpPr>
            <a:xfrm>
              <a:off x="1345005" y="4645813"/>
              <a:ext cx="2187857" cy="276881"/>
              <a:chOff x="772352" y="4645813"/>
              <a:chExt cx="2187857" cy="276881"/>
            </a:xfrm>
          </p:grpSpPr>
          <p:sp>
            <p:nvSpPr>
              <p:cNvPr id="30" name="矩形 29">
                <a:extLst>
                  <a:ext uri="{FF2B5EF4-FFF2-40B4-BE49-F238E27FC236}">
                    <a16:creationId xmlns:a16="http://schemas.microsoft.com/office/drawing/2014/main" id="{9C94D2B5-07D7-4E65-9230-5201951FF432}"/>
                  </a:ext>
                </a:extLst>
              </p:cNvPr>
              <p:cNvSpPr/>
              <p:nvPr/>
            </p:nvSpPr>
            <p:spPr>
              <a:xfrm>
                <a:off x="772352" y="4648374"/>
                <a:ext cx="548640" cy="274320"/>
              </a:xfrm>
              <a:prstGeom prst="rect">
                <a:avLst/>
              </a:prstGeom>
              <a:noFill/>
              <a:ln w="2222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1" name="矩形 30">
                <a:extLst>
                  <a:ext uri="{FF2B5EF4-FFF2-40B4-BE49-F238E27FC236}">
                    <a16:creationId xmlns:a16="http://schemas.microsoft.com/office/drawing/2014/main" id="{3B548F71-80CC-4D62-A622-A4832EEB12B3}"/>
                  </a:ext>
                </a:extLst>
              </p:cNvPr>
              <p:cNvSpPr/>
              <p:nvPr/>
            </p:nvSpPr>
            <p:spPr>
              <a:xfrm>
                <a:off x="1321185" y="4647906"/>
                <a:ext cx="548640" cy="274320"/>
              </a:xfrm>
              <a:prstGeom prst="rect">
                <a:avLst/>
              </a:prstGeom>
              <a:noFill/>
              <a:ln w="2222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矩形 31">
                <a:extLst>
                  <a:ext uri="{FF2B5EF4-FFF2-40B4-BE49-F238E27FC236}">
                    <a16:creationId xmlns:a16="http://schemas.microsoft.com/office/drawing/2014/main" id="{1F5B1FA1-78B9-4347-B56C-E611E049AC27}"/>
                  </a:ext>
                </a:extLst>
              </p:cNvPr>
              <p:cNvSpPr/>
              <p:nvPr/>
            </p:nvSpPr>
            <p:spPr>
              <a:xfrm>
                <a:off x="1861759" y="4645813"/>
                <a:ext cx="548640" cy="274320"/>
              </a:xfrm>
              <a:prstGeom prst="rect">
                <a:avLst/>
              </a:prstGeom>
              <a:noFill/>
              <a:ln w="2222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7" name="矩形 36">
                <a:extLst>
                  <a:ext uri="{FF2B5EF4-FFF2-40B4-BE49-F238E27FC236}">
                    <a16:creationId xmlns:a16="http://schemas.microsoft.com/office/drawing/2014/main" id="{5902DE6C-F7DC-41F0-9137-11D86B500BA3}"/>
                  </a:ext>
                </a:extLst>
              </p:cNvPr>
              <p:cNvSpPr/>
              <p:nvPr/>
            </p:nvSpPr>
            <p:spPr>
              <a:xfrm>
                <a:off x="2411569" y="4645813"/>
                <a:ext cx="548640" cy="274320"/>
              </a:xfrm>
              <a:prstGeom prst="rect">
                <a:avLst/>
              </a:prstGeom>
              <a:noFill/>
              <a:ln w="2222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14B4CED0-B98C-485C-9E14-475B24900389}"/>
                </a:ext>
              </a:extLst>
            </p:cNvPr>
            <p:cNvSpPr txBox="1"/>
            <p:nvPr/>
          </p:nvSpPr>
          <p:spPr>
            <a:xfrm>
              <a:off x="601997" y="4570626"/>
              <a:ext cx="7905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solidFill>
                    <a:srgbClr val="0066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長度</a:t>
              </a:r>
              <a:endParaRPr lang="en-US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40" name="组合 39">
            <a:extLst>
              <a:ext uri="{FF2B5EF4-FFF2-40B4-BE49-F238E27FC236}">
                <a16:creationId xmlns:a16="http://schemas.microsoft.com/office/drawing/2014/main" id="{092C52AC-30C5-43D0-9D99-0643F776581B}"/>
              </a:ext>
            </a:extLst>
          </p:cNvPr>
          <p:cNvGrpSpPr/>
          <p:nvPr/>
        </p:nvGrpSpPr>
        <p:grpSpPr>
          <a:xfrm>
            <a:off x="1108966" y="4568883"/>
            <a:ext cx="1231263" cy="369332"/>
            <a:chOff x="662382" y="5008770"/>
            <a:chExt cx="1231263" cy="369332"/>
          </a:xfrm>
        </p:grpSpPr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E509347E-2F39-4599-B89E-55427BC0DBB5}"/>
                </a:ext>
              </a:extLst>
            </p:cNvPr>
            <p:cNvSpPr/>
            <p:nvPr/>
          </p:nvSpPr>
          <p:spPr>
            <a:xfrm>
              <a:off x="1345005" y="5057338"/>
              <a:ext cx="548640" cy="274320"/>
            </a:xfrm>
            <a:prstGeom prst="rect">
              <a:avLst/>
            </a:prstGeom>
            <a:noFill/>
            <a:ln w="222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id="{BA7BDD03-6BE4-40C1-AB00-376B6FED0D7D}"/>
                </a:ext>
              </a:extLst>
            </p:cNvPr>
            <p:cNvSpPr txBox="1"/>
            <p:nvPr/>
          </p:nvSpPr>
          <p:spPr>
            <a:xfrm>
              <a:off x="662382" y="5008770"/>
              <a:ext cx="6826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solidFill>
                    <a:srgbClr val="0066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闊度</a:t>
              </a:r>
              <a:endParaRPr lang="en-US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43" name="Text Box 5">
            <a:extLst>
              <a:ext uri="{FF2B5EF4-FFF2-40B4-BE49-F238E27FC236}">
                <a16:creationId xmlns:a16="http://schemas.microsoft.com/office/drawing/2014/main" id="{5FB15C41-70BC-4475-B9D4-05BD94537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772" y="5549691"/>
            <a:ext cx="36977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22300" indent="-6223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長度</a:t>
            </a:r>
            <a:r>
              <a:rPr lang="zh-CN" altLang="en-US" sz="2800" b="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zh-TW" altLang="en-US" sz="2800" b="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闊度 </a:t>
            </a:r>
            <a:r>
              <a:rPr lang="en-US" altLang="zh-CN" sz="2800" b="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zh-TW" altLang="en-US" sz="2800" b="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闊度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</a:t>
            </a:r>
            <a:r>
              <a:rPr lang="en-US" altLang="zh-TW" sz="2800" b="0" dirty="0">
                <a:solidFill>
                  <a:srgbClr val="7030A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118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25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7" grpId="0" animBg="1"/>
      <p:bldP spid="7" grpId="1" animBg="1"/>
      <p:bldP spid="9" grpId="0"/>
      <p:bldP spid="12" grpId="0" animBg="1"/>
      <p:bldP spid="12" grpId="1" animBg="1"/>
      <p:bldP spid="13" grpId="0" animBg="1"/>
      <p:bldP spid="13" grpId="1" animBg="1"/>
      <p:bldP spid="19" grpId="0"/>
      <p:bldP spid="19" grpId="1"/>
      <p:bldP spid="24" grpId="0"/>
      <p:bldP spid="24" grpId="1"/>
      <p:bldP spid="27" grpId="0"/>
      <p:bldP spid="27" grpId="1"/>
      <p:bldP spid="28" grpId="0"/>
      <p:bldP spid="28" grpId="1"/>
      <p:bldP spid="43" grpId="0"/>
      <p:bldP spid="43" grpId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121</Words>
  <Application>Microsoft Office PowerPoint</Application>
  <PresentationFormat>全屏显示(4:3)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標楷體</vt:lpstr>
      <vt:lpstr>Arial</vt:lpstr>
      <vt:lpstr>Calibri</vt:lpstr>
      <vt:lpstr>Calibri Light</vt:lpstr>
      <vt:lpstr>Office 佈景主題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2022-08-08T07:00:45Z</dcterms:created>
  <dcterms:modified xsi:type="dcterms:W3CDTF">2022-08-08T07:00:47Z</dcterms:modified>
</cp:coreProperties>
</file>